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83" r:id="rId3"/>
    <p:sldId id="378" r:id="rId4"/>
    <p:sldId id="372" r:id="rId5"/>
    <p:sldId id="375" r:id="rId6"/>
    <p:sldId id="379" r:id="rId7"/>
    <p:sldId id="376" r:id="rId8"/>
    <p:sldId id="377" r:id="rId9"/>
    <p:sldId id="371" r:id="rId10"/>
    <p:sldId id="370" r:id="rId11"/>
    <p:sldId id="373" r:id="rId12"/>
    <p:sldId id="374" r:id="rId13"/>
    <p:sldId id="368" r:id="rId14"/>
    <p:sldId id="387" r:id="rId15"/>
    <p:sldId id="389" r:id="rId16"/>
    <p:sldId id="388" r:id="rId17"/>
    <p:sldId id="384" r:id="rId18"/>
    <p:sldId id="383" r:id="rId19"/>
    <p:sldId id="385" r:id="rId20"/>
    <p:sldId id="369" r:id="rId21"/>
    <p:sldId id="386" r:id="rId22"/>
    <p:sldId id="390" r:id="rId23"/>
    <p:sldId id="392" r:id="rId24"/>
    <p:sldId id="393" r:id="rId25"/>
    <p:sldId id="382" r:id="rId26"/>
    <p:sldId id="417" r:id="rId27"/>
    <p:sldId id="395" r:id="rId28"/>
    <p:sldId id="396" r:id="rId29"/>
    <p:sldId id="391" r:id="rId30"/>
    <p:sldId id="397" r:id="rId31"/>
    <p:sldId id="398" r:id="rId32"/>
    <p:sldId id="399" r:id="rId33"/>
    <p:sldId id="400" r:id="rId34"/>
    <p:sldId id="401" r:id="rId35"/>
    <p:sldId id="403" r:id="rId36"/>
    <p:sldId id="402" r:id="rId37"/>
    <p:sldId id="405" r:id="rId38"/>
    <p:sldId id="394" r:id="rId39"/>
    <p:sldId id="404" r:id="rId40"/>
    <p:sldId id="416" r:id="rId41"/>
    <p:sldId id="406" r:id="rId42"/>
    <p:sldId id="409" r:id="rId43"/>
    <p:sldId id="410" r:id="rId44"/>
    <p:sldId id="415" r:id="rId45"/>
    <p:sldId id="418" r:id="rId46"/>
    <p:sldId id="419" r:id="rId47"/>
    <p:sldId id="420" r:id="rId48"/>
    <p:sldId id="421" r:id="rId49"/>
    <p:sldId id="408" r:id="rId50"/>
    <p:sldId id="422" r:id="rId51"/>
    <p:sldId id="407" r:id="rId52"/>
    <p:sldId id="411" r:id="rId53"/>
    <p:sldId id="423" r:id="rId54"/>
    <p:sldId id="424" r:id="rId55"/>
    <p:sldId id="414" r:id="rId56"/>
    <p:sldId id="426" r:id="rId57"/>
    <p:sldId id="425" r:id="rId58"/>
    <p:sldId id="428" r:id="rId59"/>
    <p:sldId id="429" r:id="rId60"/>
    <p:sldId id="427" r:id="rId61"/>
    <p:sldId id="432" r:id="rId62"/>
    <p:sldId id="433" r:id="rId63"/>
    <p:sldId id="431" r:id="rId64"/>
    <p:sldId id="434" r:id="rId65"/>
    <p:sldId id="413" r:id="rId66"/>
    <p:sldId id="412" r:id="rId67"/>
    <p:sldId id="436" r:id="rId68"/>
    <p:sldId id="430" r:id="rId69"/>
    <p:sldId id="437" r:id="rId70"/>
    <p:sldId id="438" r:id="rId71"/>
    <p:sldId id="435" r:id="rId72"/>
    <p:sldId id="441" r:id="rId73"/>
    <p:sldId id="442" r:id="rId74"/>
    <p:sldId id="328" r:id="rId75"/>
    <p:sldId id="439" r:id="rId76"/>
    <p:sldId id="440" r:id="rId77"/>
    <p:sldId id="443" r:id="rId78"/>
    <p:sldId id="358" r:id="rId79"/>
    <p:sldId id="357" r:id="rId80"/>
    <p:sldId id="360" r:id="rId81"/>
    <p:sldId id="38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468" autoAdjust="0"/>
  </p:normalViewPr>
  <p:slideViewPr>
    <p:cSldViewPr snapToGrid="0">
      <p:cViewPr varScale="1">
        <p:scale>
          <a:sx n="92" d="100"/>
          <a:sy n="92" d="100"/>
        </p:scale>
        <p:origin x="13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 Id="rId5" Type="http://schemas.openxmlformats.org/officeDocument/2006/relationships/image" Target="../media/image119.emf"/><Relationship Id="rId4" Type="http://schemas.openxmlformats.org/officeDocument/2006/relationships/image" Target="../media/image118.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 Id="rId5" Type="http://schemas.openxmlformats.org/officeDocument/2006/relationships/image" Target="../media/image119.emf"/><Relationship Id="rId4" Type="http://schemas.openxmlformats.org/officeDocument/2006/relationships/image" Target="../media/image118.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1A754-01E1-481C-BE07-43D1AE8CB643}" type="datetimeFigureOut">
              <a:rPr lang="en-ID" smtClean="0"/>
              <a:t>28/01/2021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A77FD-28C6-462B-B876-D0C89C1E4A40}" type="slidenum">
              <a:rPr lang="en-ID" smtClean="0"/>
              <a:t>‹#›</a:t>
            </a:fld>
            <a:endParaRPr lang="en-ID"/>
          </a:p>
        </p:txBody>
      </p:sp>
    </p:spTree>
    <p:extLst>
      <p:ext uri="{BB962C8B-B14F-4D97-AF65-F5344CB8AC3E}">
        <p14:creationId xmlns:p14="http://schemas.microsoft.com/office/powerpoint/2010/main" val="3338756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_Bit"/><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_Integrity"/><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a:solidFill>
                  <a:srgbClr val="1F0909"/>
                </a:solidFill>
                <a:effectLst/>
                <a:latin typeface="PT Serif"/>
              </a:rPr>
              <a:t>Halo STIMIK Mikroskill, terimakasih sudah mengundang saya, banyak temen2 mas gun ternyata disana , ada yg lagi kuliah disana, alumni dan kemarin ada yg pgn kuliah disana, rata2 mereka sama kaya mas gun para pecinta AoT (attack on titan) hehe</a:t>
            </a: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1</a:t>
            </a:fld>
            <a:endParaRPr lang="en-ID"/>
          </a:p>
        </p:txBody>
      </p:sp>
    </p:spTree>
    <p:extLst>
      <p:ext uri="{BB962C8B-B14F-4D97-AF65-F5344CB8AC3E}">
        <p14:creationId xmlns:p14="http://schemas.microsoft.com/office/powerpoint/2010/main" val="3630046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Pada Industri tambak udang salah satu mesin cerdas yang secara general dapat memahami molecule dan element di dalam air secara realtime, selanjutnya secara general mesin cerdas memiliki kemampuan predictive analytic dan menentukan keputusan.</a:t>
            </a:r>
          </a:p>
        </p:txBody>
      </p:sp>
      <p:sp>
        <p:nvSpPr>
          <p:cNvPr id="4" name="Slide Number Placeholder 3"/>
          <p:cNvSpPr>
            <a:spLocks noGrp="1"/>
          </p:cNvSpPr>
          <p:nvPr>
            <p:ph type="sldNum" sz="quarter" idx="5"/>
          </p:nvPr>
        </p:nvSpPr>
        <p:spPr/>
        <p:txBody>
          <a:bodyPr/>
          <a:lstStyle/>
          <a:p>
            <a:fld id="{230A77FD-28C6-462B-B876-D0C89C1E4A40}" type="slidenum">
              <a:rPr lang="en-ID" smtClean="0"/>
              <a:t>14</a:t>
            </a:fld>
            <a:endParaRPr lang="en-ID"/>
          </a:p>
        </p:txBody>
      </p:sp>
    </p:spTree>
    <p:extLst>
      <p:ext uri="{BB962C8B-B14F-4D97-AF65-F5344CB8AC3E}">
        <p14:creationId xmlns:p14="http://schemas.microsoft.com/office/powerpoint/2010/main" val="1275767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Pada Warehouse Industry, Bionic Hive mengeluarkan produk bernama SQUID untuk otomasi pekerjaan digudang. Jika robot ini ingin diterapkan tantangannya adalah upgrade infrastruktur. Box, rack dan infrastruktur yang sama harus digunakan agar SQUID bisa menyesuaikan diri. Robot memiliki otonominya sendiri untuk menentukan keputusan.</a:t>
            </a:r>
          </a:p>
        </p:txBody>
      </p:sp>
      <p:sp>
        <p:nvSpPr>
          <p:cNvPr id="4" name="Slide Number Placeholder 3"/>
          <p:cNvSpPr>
            <a:spLocks noGrp="1"/>
          </p:cNvSpPr>
          <p:nvPr>
            <p:ph type="sldNum" sz="quarter" idx="5"/>
          </p:nvPr>
        </p:nvSpPr>
        <p:spPr/>
        <p:txBody>
          <a:bodyPr/>
          <a:lstStyle/>
          <a:p>
            <a:fld id="{230A77FD-28C6-462B-B876-D0C89C1E4A40}" type="slidenum">
              <a:rPr lang="en-ID" smtClean="0"/>
              <a:t>15</a:t>
            </a:fld>
            <a:endParaRPr lang="en-ID"/>
          </a:p>
        </p:txBody>
      </p:sp>
    </p:spTree>
    <p:extLst>
      <p:ext uri="{BB962C8B-B14F-4D97-AF65-F5344CB8AC3E}">
        <p14:creationId xmlns:p14="http://schemas.microsoft.com/office/powerpoint/2010/main" val="426806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Pada dunia transportasi Nanyang Technology University dan perusahaan swedish VOLVO membangun autonomous bus bertenaga listrik pertama di dunia. Bus dapat mengangkut 80 orang dan mampu melakukan perjalanan sepanjang 25 kilometer dalam kondisi full-charge. Penerapan teknologi fast charging membuat bus ini membutuhkan waktu sekitar 6 menit saja untuk full charge.</a:t>
            </a:r>
          </a:p>
        </p:txBody>
      </p:sp>
      <p:sp>
        <p:nvSpPr>
          <p:cNvPr id="4" name="Slide Number Placeholder 3"/>
          <p:cNvSpPr>
            <a:spLocks noGrp="1"/>
          </p:cNvSpPr>
          <p:nvPr>
            <p:ph type="sldNum" sz="quarter" idx="5"/>
          </p:nvPr>
        </p:nvSpPr>
        <p:spPr/>
        <p:txBody>
          <a:bodyPr/>
          <a:lstStyle/>
          <a:p>
            <a:fld id="{230A77FD-28C6-462B-B876-D0C89C1E4A40}" type="slidenum">
              <a:rPr lang="en-ID" smtClean="0"/>
              <a:t>16</a:t>
            </a:fld>
            <a:endParaRPr lang="en-ID"/>
          </a:p>
        </p:txBody>
      </p:sp>
    </p:spTree>
    <p:extLst>
      <p:ext uri="{BB962C8B-B14F-4D97-AF65-F5344CB8AC3E}">
        <p14:creationId xmlns:p14="http://schemas.microsoft.com/office/powerpoint/2010/main" val="74338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D" b="0" i="0">
                <a:solidFill>
                  <a:srgbClr val="1F0909"/>
                </a:solidFill>
                <a:effectLst/>
                <a:latin typeface="PT Serif"/>
              </a:rPr>
              <a:t>Untuk memahami Revolusi Industri kita harus sedikit mengupas kajian ekonomi. Dalam Ekonomi terdapat aktivitas ekonomi seperti **production**, sebuah area berbagai industri memproduksi barang dan jasa sesuai identitas mereka. </a:t>
            </a:r>
          </a:p>
          <a:p>
            <a:pPr algn="l"/>
            <a:endParaRPr lang="en-ID" b="0" i="0">
              <a:solidFill>
                <a:srgbClr val="1F0909"/>
              </a:solidFill>
              <a:effectLst/>
              <a:latin typeface="PT Serif"/>
            </a:endParaRPr>
          </a:p>
          <a:p>
            <a:pPr algn="l"/>
            <a:r>
              <a:rPr lang="en-ID" b="0" i="0">
                <a:solidFill>
                  <a:srgbClr val="1F0909"/>
                </a:solidFill>
                <a:effectLst/>
                <a:latin typeface="PT Serif"/>
              </a:rPr>
              <a:t>Jika kita perhatikan berdasarkan sejarahnya, setiap kali terjadi revolusi industri terdapat perubahan magnitude pada aktivitas ekonomi dan karakteristik ekonomi. </a:t>
            </a:r>
          </a:p>
          <a:p>
            <a:pPr algn="l"/>
            <a:endParaRPr lang="en-ID" b="0" i="0">
              <a:solidFill>
                <a:srgbClr val="1F0909"/>
              </a:solidFill>
              <a:effectLst/>
              <a:latin typeface="PT Serif"/>
            </a:endParaRPr>
          </a:p>
          <a:p>
            <a:pPr algn="l"/>
            <a:r>
              <a:rPr lang="en-ID" b="0" i="0">
                <a:solidFill>
                  <a:srgbClr val="1F0909"/>
                </a:solidFill>
                <a:effectLst/>
                <a:latin typeface="PT Serif"/>
              </a:rPr>
              <a:t>Kecepatan pada aktivitas ekonomi tumbuh secara eksponensial, skala aktivitas ekonomi membesar membuat skup **breadth and depth** baru, dan kualitas memberikan sistem impak pada suatu negara, perusahaan, industri dan masyarakatnya.</a:t>
            </a:r>
          </a:p>
          <a:p>
            <a:pPr algn="l"/>
            <a:endParaRPr lang="en-ID" b="0" i="0">
              <a:solidFill>
                <a:srgbClr val="1F0909"/>
              </a:solidFill>
              <a:effectLst/>
              <a:latin typeface="PT Serif"/>
            </a:endParaRPr>
          </a:p>
          <a:p>
            <a:pPr algn="l"/>
            <a:r>
              <a:rPr lang="en-ID"/>
              <a:t>Sebuah laporan yang disusun oleh Boston Consultancy Group (BCG) memprediksi bahwa revolusi industri terbaru akan meningkatkan kecepatan kapasitas production sampai 30% dan 25% lebih efisien, peluang investasi disektor manufaktur mencapai approximately 250 Milyar Euro [1].</a:t>
            </a:r>
          </a:p>
        </p:txBody>
      </p:sp>
      <p:sp>
        <p:nvSpPr>
          <p:cNvPr id="4" name="Slide Number Placeholder 3"/>
          <p:cNvSpPr>
            <a:spLocks noGrp="1"/>
          </p:cNvSpPr>
          <p:nvPr>
            <p:ph type="sldNum" sz="quarter" idx="5"/>
          </p:nvPr>
        </p:nvSpPr>
        <p:spPr/>
        <p:txBody>
          <a:bodyPr/>
          <a:lstStyle/>
          <a:p>
            <a:fld id="{230A77FD-28C6-462B-B876-D0C89C1E4A40}" type="slidenum">
              <a:rPr lang="en-ID" smtClean="0"/>
              <a:t>17</a:t>
            </a:fld>
            <a:endParaRPr lang="en-ID"/>
          </a:p>
        </p:txBody>
      </p:sp>
    </p:spTree>
    <p:extLst>
      <p:ext uri="{BB962C8B-B14F-4D97-AF65-F5344CB8AC3E}">
        <p14:creationId xmlns:p14="http://schemas.microsoft.com/office/powerpoint/2010/main" val="304631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 First Industrial Revolution</a:t>
            </a:r>
          </a:p>
          <a:p>
            <a:endParaRPr lang="en-ID"/>
          </a:p>
          <a:p>
            <a:r>
              <a:rPr lang="en-ID"/>
              <a:t>Jika kita lihat lagi kedalam sejarah **trigger** Revolusi Industri Pertama adalah penemuan mesin bertenaga uap (Steam Engine) rentang waktunya dimulai dari pertengahan abad ke 18, ada kejutan peningkatan **production**. </a:t>
            </a:r>
          </a:p>
          <a:p>
            <a:endParaRPr lang="en-ID"/>
          </a:p>
          <a:p>
            <a:r>
              <a:rPr lang="en-ID"/>
              <a:t>### Second Industrial Revolution</a:t>
            </a:r>
          </a:p>
          <a:p>
            <a:endParaRPr lang="en-ID"/>
          </a:p>
          <a:p>
            <a:r>
              <a:rPr lang="en-ID"/>
              <a:t>Pada Revolusi industri kedua ditandai dengan penggunaan listrik dan produksi masal. Production mengalami peningkatan tajam dari sebelumnya. </a:t>
            </a:r>
          </a:p>
          <a:p>
            <a:endParaRPr lang="en-ID"/>
          </a:p>
          <a:p>
            <a:r>
              <a:rPr lang="en-ID"/>
              <a:t>### Third Industrial Revolution</a:t>
            </a:r>
          </a:p>
          <a:p>
            <a:endParaRPr lang="en-ID"/>
          </a:p>
          <a:p>
            <a:r>
              <a:rPr lang="en-ID"/>
              <a:t>Pada revolusi industri ketiga ditandai dengan penggunakan perangkat elektronik untuk mengurangi pekerja. Penggunaan **PLC** (**Programmer Logic Controller**) sebuah komputer digital yang dapat diprogram dan didesain memiliki ketahanan baik dilingkungan yang ekstrim sehingga cocok untuk **manufacturing** di berbagai **industry**.</a:t>
            </a:r>
          </a:p>
          <a:p>
            <a:endParaRPr lang="en-ID"/>
          </a:p>
          <a:p>
            <a:r>
              <a:rPr lang="en-ID"/>
              <a:t>Revolusi ketiga ini sering kali disebut dengan **Digital Revolution** dengan ciri perkembangan **Semiconductor**, **Mainframe Computing**, **Personal Computing** dan **Internet**. </a:t>
            </a:r>
          </a:p>
          <a:p>
            <a:endParaRPr lang="en-ID"/>
          </a:p>
          <a:p>
            <a:r>
              <a:rPr lang="en-ID"/>
              <a:t>**Production** mengalami peningkatan tajam dari sebelumnya. </a:t>
            </a:r>
          </a:p>
          <a:p>
            <a:r>
              <a:rPr lang="en-ID"/>
              <a:t>### Fourth Industrial Revolution</a:t>
            </a:r>
          </a:p>
          <a:p>
            <a:endParaRPr lang="en-ID"/>
          </a:p>
          <a:p>
            <a:r>
              <a:rPr lang="en-ID"/>
              <a:t>Dibandingkan ketiga revolusi industri sebelumnya, Revolusi Industri 4.0 dideklarasikan secara eksplisit pada tahun 2011 di Jerman. Faktor pendorong revolusi industry 4.0 adalah internet dan mesin robot yang cerdas, pada industry 4.0 robot yang memiliki otonominya sendiri.</a:t>
            </a:r>
          </a:p>
        </p:txBody>
      </p:sp>
      <p:sp>
        <p:nvSpPr>
          <p:cNvPr id="4" name="Slide Number Placeholder 3"/>
          <p:cNvSpPr>
            <a:spLocks noGrp="1"/>
          </p:cNvSpPr>
          <p:nvPr>
            <p:ph type="sldNum" sz="quarter" idx="5"/>
          </p:nvPr>
        </p:nvSpPr>
        <p:spPr/>
        <p:txBody>
          <a:bodyPr/>
          <a:lstStyle/>
          <a:p>
            <a:fld id="{230A77FD-28C6-462B-B876-D0C89C1E4A40}" type="slidenum">
              <a:rPr lang="en-ID" smtClean="0"/>
              <a:t>18</a:t>
            </a:fld>
            <a:endParaRPr lang="en-ID"/>
          </a:p>
        </p:txBody>
      </p:sp>
    </p:spTree>
    <p:extLst>
      <p:ext uri="{BB962C8B-B14F-4D97-AF65-F5344CB8AC3E}">
        <p14:creationId xmlns:p14="http://schemas.microsoft.com/office/powerpoint/2010/main" val="317570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20</a:t>
            </a:fld>
            <a:endParaRPr lang="en-ID"/>
          </a:p>
        </p:txBody>
      </p:sp>
    </p:spTree>
    <p:extLst>
      <p:ext uri="{BB962C8B-B14F-4D97-AF65-F5344CB8AC3E}">
        <p14:creationId xmlns:p14="http://schemas.microsoft.com/office/powerpoint/2010/main" val="2958499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**Blockchain** adalah sekumpulan konsep untuk membangun sistem penyimpanan data yang terdistribusi secara transparan dan resisten terhadap manipulasi. Resisten terhadap manipulasi artinya terdapat **Tamper Evidence**, sedikit saja perubahan pada data manipulasi data dapat dibuktikan. </a:t>
            </a:r>
          </a:p>
          <a:p>
            <a:pPr algn="l"/>
            <a:r>
              <a:rPr lang="en-ID" b="1" i="0">
                <a:solidFill>
                  <a:srgbClr val="1F0909"/>
                </a:solidFill>
                <a:effectLst/>
                <a:latin typeface="PT Serif"/>
              </a:rPr>
              <a:t>Blockchain</a:t>
            </a:r>
            <a:r>
              <a:rPr lang="en-ID" b="0" i="0">
                <a:solidFill>
                  <a:srgbClr val="1F0909"/>
                </a:solidFill>
                <a:effectLst/>
                <a:latin typeface="PT Serif"/>
              </a:rPr>
              <a:t> adalah sebuah tempat yang digunakan untuk menyimpan data dalam bentuk rantai </a:t>
            </a:r>
            <a:r>
              <a:rPr lang="en-ID" b="1" i="0">
                <a:solidFill>
                  <a:srgbClr val="1F0909"/>
                </a:solidFill>
                <a:effectLst/>
                <a:latin typeface="PT Serif"/>
              </a:rPr>
              <a:t>block</a:t>
            </a:r>
            <a:r>
              <a:rPr lang="en-ID" b="0" i="0">
                <a:solidFill>
                  <a:srgbClr val="1F0909"/>
                </a:solidFill>
                <a:effectLst/>
                <a:latin typeface="PT Serif"/>
              </a:rPr>
              <a:t>. Setiap </a:t>
            </a:r>
            <a:r>
              <a:rPr lang="en-ID" b="1" i="0">
                <a:solidFill>
                  <a:srgbClr val="1F0909"/>
                </a:solidFill>
                <a:effectLst/>
                <a:latin typeface="PT Serif"/>
              </a:rPr>
              <a:t>*block*</a:t>
            </a:r>
            <a:r>
              <a:rPr lang="en-ID" b="0" i="0">
                <a:solidFill>
                  <a:srgbClr val="1F0909"/>
                </a:solidFill>
                <a:effectLst/>
                <a:latin typeface="PT Serif"/>
              </a:rPr>
              <a:t> menyimpan sekumpulan data, pada kasus ini data transaksi. Setiap </a:t>
            </a:r>
            <a:r>
              <a:rPr lang="en-ID" b="1" i="0">
                <a:solidFill>
                  <a:srgbClr val="1F0909"/>
                </a:solidFill>
                <a:effectLst/>
                <a:latin typeface="PT Serif"/>
              </a:rPr>
              <a:t>*block*</a:t>
            </a:r>
            <a:r>
              <a:rPr lang="en-ID" b="0" i="0">
                <a:solidFill>
                  <a:srgbClr val="1F0909"/>
                </a:solidFill>
                <a:effectLst/>
                <a:latin typeface="PT Serif"/>
              </a:rPr>
              <a:t> memiliki identitas unik dan saling terhubung satu sama lain melalui identitas tersebut membentuk suatu rantai (</a:t>
            </a:r>
            <a:r>
              <a:rPr lang="en-ID" b="1" i="0">
                <a:solidFill>
                  <a:srgbClr val="1F0909"/>
                </a:solidFill>
                <a:effectLst/>
                <a:latin typeface="PT Serif"/>
              </a:rPr>
              <a:t>Chain</a:t>
            </a:r>
            <a:r>
              <a:rPr lang="en-ID" b="0" i="0">
                <a:solidFill>
                  <a:srgbClr val="1F0909"/>
                </a:solidFill>
                <a:effectLst/>
                <a:latin typeface="PT Serif"/>
              </a:rPr>
              <a:t>).</a:t>
            </a:r>
          </a:p>
          <a:p>
            <a:pPr algn="l"/>
            <a:r>
              <a:rPr lang="en-ID" b="1" i="0">
                <a:solidFill>
                  <a:srgbClr val="1F0909"/>
                </a:solidFill>
                <a:effectLst/>
                <a:latin typeface="PT Serif"/>
              </a:rPr>
              <a:t>Genesis Block</a:t>
            </a:r>
            <a:r>
              <a:rPr lang="en-ID" b="0" i="0">
                <a:solidFill>
                  <a:srgbClr val="1F0909"/>
                </a:solidFill>
                <a:effectLst/>
                <a:latin typeface="PT Serif"/>
              </a:rPr>
              <a:t> adalah </a:t>
            </a:r>
            <a:r>
              <a:rPr lang="en-ID" b="1" i="0">
                <a:solidFill>
                  <a:srgbClr val="1F0909"/>
                </a:solidFill>
                <a:effectLst/>
                <a:latin typeface="PT Serif"/>
              </a:rPr>
              <a:t>block</a:t>
            </a:r>
            <a:r>
              <a:rPr lang="en-ID" b="0" i="0">
                <a:solidFill>
                  <a:srgbClr val="1F0909"/>
                </a:solidFill>
                <a:effectLst/>
                <a:latin typeface="PT Serif"/>
              </a:rPr>
              <a:t> yang pertama kali dibuat, jika terdapat perubahan pada </a:t>
            </a:r>
            <a:r>
              <a:rPr lang="en-ID" b="1" i="0">
                <a:solidFill>
                  <a:srgbClr val="1F0909"/>
                </a:solidFill>
                <a:effectLst/>
                <a:latin typeface="PT Serif"/>
              </a:rPr>
              <a:t>transaction</a:t>
            </a:r>
            <a:r>
              <a:rPr lang="en-ID" b="0" i="0">
                <a:solidFill>
                  <a:srgbClr val="1F0909"/>
                </a:solidFill>
                <a:effectLst/>
                <a:latin typeface="PT Serif"/>
              </a:rPr>
              <a:t> di dalam </a:t>
            </a:r>
            <a:r>
              <a:rPr lang="en-ID" b="1" i="0">
                <a:solidFill>
                  <a:srgbClr val="1F0909"/>
                </a:solidFill>
                <a:effectLst/>
                <a:latin typeface="PT Serif"/>
              </a:rPr>
              <a:t>block</a:t>
            </a:r>
            <a:r>
              <a:rPr lang="en-ID" b="0" i="0">
                <a:solidFill>
                  <a:srgbClr val="1F0909"/>
                </a:solidFill>
                <a:effectLst/>
                <a:latin typeface="PT Serif"/>
              </a:rPr>
              <a:t> maka identitas </a:t>
            </a:r>
            <a:r>
              <a:rPr lang="en-ID" b="1" i="0">
                <a:solidFill>
                  <a:srgbClr val="1F0909"/>
                </a:solidFill>
                <a:effectLst/>
                <a:latin typeface="PT Serif"/>
              </a:rPr>
              <a:t>block</a:t>
            </a:r>
            <a:r>
              <a:rPr lang="en-ID" b="0" i="0">
                <a:solidFill>
                  <a:srgbClr val="1F0909"/>
                </a:solidFill>
                <a:effectLst/>
                <a:latin typeface="PT Serif"/>
              </a:rPr>
              <a:t> tersebut akan berubah sehingga terputus dari rantai identitas. Disanalah tamper </a:t>
            </a:r>
            <a:r>
              <a:rPr lang="en-ID" b="1" i="0">
                <a:solidFill>
                  <a:srgbClr val="1F0909"/>
                </a:solidFill>
                <a:effectLst/>
                <a:latin typeface="PT Serif"/>
              </a:rPr>
              <a:t>evidence</a:t>
            </a:r>
            <a:r>
              <a:rPr lang="en-ID" b="0" i="0">
                <a:solidFill>
                  <a:srgbClr val="1F0909"/>
                </a:solidFill>
                <a:effectLst/>
                <a:latin typeface="PT Serif"/>
              </a:rPr>
              <a:t> dapat diketahui.</a:t>
            </a: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21</a:t>
            </a:fld>
            <a:endParaRPr lang="en-ID"/>
          </a:p>
        </p:txBody>
      </p:sp>
    </p:spTree>
    <p:extLst>
      <p:ext uri="{BB962C8B-B14F-4D97-AF65-F5344CB8AC3E}">
        <p14:creationId xmlns:p14="http://schemas.microsoft.com/office/powerpoint/2010/main" val="278299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Blockhain adalah salah satu substansi dari konsep **Distributed Ledger Technology** (**DLT**), konsep ini sudah ada sejak lama sebelum **blockchain** dan **bitcoin** ramai. Konsep ini bermula dari penelitian yang dilakukan oleh Leslie Lamport tahun 1982 [2] melalui gagasanya yang terkemuka dalam dunia **Distributed System** yaitu **Byzantine General Problem (BGP)**.</a:t>
            </a:r>
          </a:p>
          <a:p>
            <a:endParaRPr lang="en-ID"/>
          </a:p>
          <a:p>
            <a:r>
              <a:rPr lang="en-ID"/>
              <a:t>Bagaimana sistem komputer dapat memecahkan masalah terkait konflik informasi di lingkungan jaringan komputer yang tidak dapat dipercaya (**Adversarial Environment**). </a:t>
            </a:r>
          </a:p>
        </p:txBody>
      </p:sp>
      <p:sp>
        <p:nvSpPr>
          <p:cNvPr id="4" name="Slide Number Placeholder 3"/>
          <p:cNvSpPr>
            <a:spLocks noGrp="1"/>
          </p:cNvSpPr>
          <p:nvPr>
            <p:ph type="sldNum" sz="quarter" idx="5"/>
          </p:nvPr>
        </p:nvSpPr>
        <p:spPr/>
        <p:txBody>
          <a:bodyPr/>
          <a:lstStyle/>
          <a:p>
            <a:fld id="{230A77FD-28C6-462B-B876-D0C89C1E4A40}" type="slidenum">
              <a:rPr lang="en-ID" smtClean="0"/>
              <a:t>22</a:t>
            </a:fld>
            <a:endParaRPr lang="en-ID"/>
          </a:p>
        </p:txBody>
      </p:sp>
    </p:spTree>
    <p:extLst>
      <p:ext uri="{BB962C8B-B14F-4D97-AF65-F5344CB8AC3E}">
        <p14:creationId xmlns:p14="http://schemas.microsoft.com/office/powerpoint/2010/main" val="1193762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Pada ***distributed database\*** terdapat sekumpulan ***nodes\*** yang saling mempercayai satu sama lain. Setiap ***nodes\*** dikendalikan oleh sebuah entitas tunggal bisa perorangan atau organisasi, entitas tersebut memiliki kontrol penuh atas jaringan komputer dan ***sharing\*** informasi dengan user.</a:t>
            </a:r>
          </a:p>
          <a:p>
            <a:endParaRPr lang="en-ID"/>
          </a:p>
          <a:p>
            <a:r>
              <a:rPr lang="en-ID"/>
              <a:t>Sebagai contoh, sekumpulan ***nodes\*** secara langsung dapat melakukan ***replication\*** terkait data terbaru yang diterima. ***Replication\*** adalah proses menyalin sebuah ***database\*** yang diberikan untuk setiap ***nodes\*** agar data konsisten redundan.</a:t>
            </a:r>
          </a:p>
          <a:p>
            <a:endParaRPr lang="en-ID"/>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23</a:t>
            </a:fld>
            <a:endParaRPr lang="en-ID"/>
          </a:p>
        </p:txBody>
      </p:sp>
    </p:spTree>
    <p:extLst>
      <p:ext uri="{BB962C8B-B14F-4D97-AF65-F5344CB8AC3E}">
        <p14:creationId xmlns:p14="http://schemas.microsoft.com/office/powerpoint/2010/main" val="750048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Perbedaannya dengan ***Distributed Database\***, pada ***Distributed Ledger\*** sekumpulan ***nodes\*** berada dalam lingkungan ***adversarial environment\*** sebuah lingkungan yang tidak dapat dipercaya mempercayai satu sama lain. </a:t>
            </a:r>
          </a:p>
          <a:p>
            <a:endParaRPr lang="en-ID"/>
          </a:p>
          <a:p>
            <a:r>
              <a:rPr lang="en-ID"/>
              <a:t>Namun setiap ***nodes\*** dapat bekerja sama untuk memanajemen ***consensus\*** terkait eksistensi, status dan perubahan dari sekumpulan fakta yang yang dibagikan (***shared fact\***).</a:t>
            </a:r>
          </a:p>
        </p:txBody>
      </p:sp>
      <p:sp>
        <p:nvSpPr>
          <p:cNvPr id="4" name="Slide Number Placeholder 3"/>
          <p:cNvSpPr>
            <a:spLocks noGrp="1"/>
          </p:cNvSpPr>
          <p:nvPr>
            <p:ph type="sldNum" sz="quarter" idx="5"/>
          </p:nvPr>
        </p:nvSpPr>
        <p:spPr/>
        <p:txBody>
          <a:bodyPr/>
          <a:lstStyle/>
          <a:p>
            <a:fld id="{230A77FD-28C6-462B-B876-D0C89C1E4A40}" type="slidenum">
              <a:rPr lang="en-ID" smtClean="0"/>
              <a:t>24</a:t>
            </a:fld>
            <a:endParaRPr lang="en-ID"/>
          </a:p>
        </p:txBody>
      </p:sp>
    </p:spTree>
    <p:extLst>
      <p:ext uri="{BB962C8B-B14F-4D97-AF65-F5344CB8AC3E}">
        <p14:creationId xmlns:p14="http://schemas.microsoft.com/office/powerpoint/2010/main" val="244555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D" b="0" i="0">
                <a:solidFill>
                  <a:srgbClr val="1F0909"/>
                </a:solidFill>
                <a:effectLst/>
                <a:latin typeface="PT Serif"/>
              </a:rPr>
              <a:t>Oke perkenalkan nama saya Gun Gun Febrianza, dari bandung, pertama temen2 di komunitas pemrograman yg kenal saya pasti tau saya penulis, kedua soal karir fokus wanna be computer scientist ya, senang riset2 dibidang computer science, terakhir dikomunitas usahawan tmen2 tau sya sbagai pengusaha udang juga. Oke mas gun juga mendirikan marketkoin bareng rekan mas gun, beliau bernama Nikolaj Vestorp. Kita bangun perusahaan untuk konsultasi dan riset2 dibidang blockchain, riset yang lagi digarap sekarang High-frequency Trading Engine (HFT) untuk pembangunan exchange2 di eropa.</a:t>
            </a: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3</a:t>
            </a:fld>
            <a:endParaRPr lang="en-ID"/>
          </a:p>
        </p:txBody>
      </p:sp>
    </p:spTree>
    <p:extLst>
      <p:ext uri="{BB962C8B-B14F-4D97-AF65-F5344CB8AC3E}">
        <p14:creationId xmlns:p14="http://schemas.microsoft.com/office/powerpoint/2010/main" val="824964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Penggagas pertama untuk menghubungkan sekumpulan ***block\*** menggunakan ***cryptographic hash\*** adalah Stuart Haber dan W. Scott Stornetta. Penelitian mereka telah hadir 17 tahun sebelum konsep ***blockchain\*** dalam paper bitcoin menjadi mahsyur.</a:t>
            </a:r>
          </a:p>
          <a:p>
            <a:endParaRPr lang="en-ID"/>
          </a:p>
          <a:p>
            <a:r>
              <a:rPr lang="en-ID"/>
              <a:t>Stornetta adalah seorang fisikawan yang bekerja di perusahaan Xerox, ia pernah menjadi saksi dari skandal atas kasus manipulasi pada publikasi ternama yang dilakukan oleh seorang ahli biologi. </a:t>
            </a:r>
          </a:p>
          <a:p>
            <a:r>
              <a:rPr lang="en-ID"/>
              <a:t>Ia berhasil membuktikan terdapat perbedaan dua tinta dalam sebuah buku catatan yang menandai adanya manipulasi. Permasalahan ini membuatnya terinspirasi jikalau kelak seluruh catatan yang dikonversi menjadi dokumen digital juga harus dapat diamankan. </a:t>
            </a:r>
          </a:p>
          <a:p>
            <a:endParaRPr lang="en-ID"/>
          </a:p>
          <a:p>
            <a:r>
              <a:rPr lang="en-ID"/>
              <a:t>Minatnya dalam pengamanan dokumen digital terwujud setelah bertemu dengan Stuart Haber seorang ahli ***cryptography\***. Stornetta meyakinkan Haber bahwa penelitian untuk membuat rekaman catatan digital yang tidak dapat dimanipulasi sangat bernilai.</a:t>
            </a:r>
          </a:p>
          <a:p>
            <a:endParaRPr lang="en-ID"/>
          </a:p>
          <a:p>
            <a:r>
              <a:rPr lang="en-ID"/>
              <a:t>Pada tahun 1991 Haber dan Sonetta [2], membuat penelitian berjudul **How to Time-Stamp a Digital Document**. Mereka memperkenalkan sebuah notasi sekumpulan data ***block\*** yang saling terhubung satu sama lain menggunakan ***Cryptographic Hash\***. </a:t>
            </a:r>
          </a:p>
        </p:txBody>
      </p:sp>
      <p:sp>
        <p:nvSpPr>
          <p:cNvPr id="4" name="Slide Number Placeholder 3"/>
          <p:cNvSpPr>
            <a:spLocks noGrp="1"/>
          </p:cNvSpPr>
          <p:nvPr>
            <p:ph type="sldNum" sz="quarter" idx="5"/>
          </p:nvPr>
        </p:nvSpPr>
        <p:spPr/>
        <p:txBody>
          <a:bodyPr/>
          <a:lstStyle/>
          <a:p>
            <a:fld id="{230A77FD-28C6-462B-B876-D0C89C1E4A40}" type="slidenum">
              <a:rPr lang="en-ID" smtClean="0"/>
              <a:t>25</a:t>
            </a:fld>
            <a:endParaRPr lang="en-ID"/>
          </a:p>
        </p:txBody>
      </p:sp>
    </p:spTree>
    <p:extLst>
      <p:ext uri="{BB962C8B-B14F-4D97-AF65-F5344CB8AC3E}">
        <p14:creationId xmlns:p14="http://schemas.microsoft.com/office/powerpoint/2010/main" val="172045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D" b="0" i="0">
                <a:solidFill>
                  <a:srgbClr val="1F0909"/>
                </a:solidFill>
                <a:effectLst/>
                <a:latin typeface="PT Serif"/>
              </a:rPr>
              <a:t>Untuk memahami </a:t>
            </a:r>
            <a:r>
              <a:rPr lang="en-ID" b="1" i="0">
                <a:solidFill>
                  <a:srgbClr val="1F0909"/>
                </a:solidFill>
                <a:effectLst/>
                <a:latin typeface="PT Serif"/>
              </a:rPr>
              <a:t>Blockchain</a:t>
            </a:r>
            <a:r>
              <a:rPr lang="en-ID" b="0" i="0">
                <a:solidFill>
                  <a:srgbClr val="1F0909"/>
                </a:solidFill>
                <a:effectLst/>
                <a:latin typeface="PT Serif"/>
              </a:rPr>
              <a:t> kita harus memahami abstraksinya, secara abstraksi kita dapat melihat </a:t>
            </a:r>
            <a:r>
              <a:rPr lang="en-ID" b="1" i="0">
                <a:solidFill>
                  <a:srgbClr val="1F0909"/>
                </a:solidFill>
                <a:effectLst/>
                <a:latin typeface="PT Serif"/>
              </a:rPr>
              <a:t>blockchain</a:t>
            </a:r>
            <a:r>
              <a:rPr lang="en-ID" b="0" i="0">
                <a:solidFill>
                  <a:srgbClr val="1F0909"/>
                </a:solidFill>
                <a:effectLst/>
                <a:latin typeface="PT Serif"/>
              </a:rPr>
              <a:t> sebagai : </a:t>
            </a:r>
          </a:p>
          <a:p>
            <a:pPr algn="l">
              <a:buFont typeface="+mj-lt"/>
              <a:buAutoNum type="arabicPeriod"/>
            </a:pPr>
            <a:r>
              <a:rPr lang="en-ID" b="1" i="0">
                <a:solidFill>
                  <a:srgbClr val="1F0909"/>
                </a:solidFill>
                <a:effectLst/>
                <a:latin typeface="PT Serif"/>
              </a:rPr>
              <a:t>Blockchain As Data Structure</a:t>
            </a:r>
            <a:endParaRPr lang="en-ID" b="0" i="0">
              <a:solidFill>
                <a:srgbClr val="1F0909"/>
              </a:solidFill>
              <a:effectLst/>
              <a:latin typeface="PT Serif"/>
            </a:endParaRPr>
          </a:p>
          <a:p>
            <a:pPr algn="l">
              <a:buFont typeface="+mj-lt"/>
              <a:buAutoNum type="arabicPeriod"/>
            </a:pPr>
            <a:r>
              <a:rPr lang="en-ID" b="1" i="0">
                <a:solidFill>
                  <a:srgbClr val="1F0909"/>
                </a:solidFill>
                <a:effectLst/>
                <a:latin typeface="PT Serif"/>
              </a:rPr>
              <a:t>Blockchain As Shared Ledger</a:t>
            </a:r>
            <a:endParaRPr lang="en-ID" b="0" i="0">
              <a:solidFill>
                <a:srgbClr val="1F0909"/>
              </a:solidFill>
              <a:effectLst/>
              <a:latin typeface="PT Serif"/>
            </a:endParaRPr>
          </a:p>
          <a:p>
            <a:pPr algn="l">
              <a:buFont typeface="+mj-lt"/>
              <a:buAutoNum type="arabicPeriod"/>
            </a:pPr>
            <a:r>
              <a:rPr lang="en-ID" b="1" i="0">
                <a:solidFill>
                  <a:srgbClr val="1F0909"/>
                </a:solidFill>
                <a:effectLst/>
                <a:latin typeface="PT Serif"/>
              </a:rPr>
              <a:t>Blockchain As Immutable Ledger</a:t>
            </a:r>
            <a:endParaRPr lang="en-ID" b="0" i="0">
              <a:solidFill>
                <a:srgbClr val="1F0909"/>
              </a:solidFill>
              <a:effectLst/>
              <a:latin typeface="PT Serif"/>
            </a:endParaRP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26</a:t>
            </a:fld>
            <a:endParaRPr lang="en-ID"/>
          </a:p>
        </p:txBody>
      </p:sp>
    </p:spTree>
    <p:extLst>
      <p:ext uri="{BB962C8B-B14F-4D97-AF65-F5344CB8AC3E}">
        <p14:creationId xmlns:p14="http://schemas.microsoft.com/office/powerpoint/2010/main" val="920070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D" b="1" i="0">
                <a:solidFill>
                  <a:srgbClr val="1F0909"/>
                </a:solidFill>
                <a:effectLst/>
                <a:latin typeface="PT Serif"/>
              </a:rPr>
              <a:t>*Data structure*</a:t>
            </a:r>
            <a:r>
              <a:rPr lang="en-ID" b="0" i="0">
                <a:solidFill>
                  <a:srgbClr val="1F0909"/>
                </a:solidFill>
                <a:effectLst/>
                <a:latin typeface="PT Serif"/>
              </a:rPr>
              <a:t> adalah cara untuk mengorganisir sekumpulan data agar bisa digunakan secara efisien dan mampu memecahkan masalah dalam pemrograman. Pada </a:t>
            </a:r>
            <a:r>
              <a:rPr lang="en-ID" b="1" i="0">
                <a:solidFill>
                  <a:srgbClr val="1F0909"/>
                </a:solidFill>
                <a:effectLst/>
                <a:latin typeface="PT Serif"/>
              </a:rPr>
              <a:t>*blockchain*</a:t>
            </a:r>
            <a:r>
              <a:rPr lang="en-ID" b="0" i="0">
                <a:solidFill>
                  <a:srgbClr val="1F0909"/>
                </a:solidFill>
                <a:effectLst/>
                <a:latin typeface="PT Serif"/>
              </a:rPr>
              <a:t> data tersusun ke dalam 3 level :</a:t>
            </a:r>
          </a:p>
          <a:p>
            <a:pPr algn="l">
              <a:buFont typeface="+mj-lt"/>
              <a:buAutoNum type="arabicPeriod"/>
            </a:pPr>
            <a:r>
              <a:rPr lang="en-ID" b="0" i="0">
                <a:solidFill>
                  <a:srgbClr val="1F0909"/>
                </a:solidFill>
                <a:effectLst/>
                <a:latin typeface="PT Serif"/>
              </a:rPr>
              <a:t>Record Level</a:t>
            </a:r>
          </a:p>
          <a:p>
            <a:pPr algn="l">
              <a:buFont typeface="+mj-lt"/>
              <a:buAutoNum type="arabicPeriod" startAt="2"/>
            </a:pPr>
            <a:r>
              <a:rPr lang="en-ID" b="0" i="0">
                <a:solidFill>
                  <a:srgbClr val="1F0909"/>
                </a:solidFill>
                <a:effectLst/>
                <a:latin typeface="PT Serif"/>
              </a:rPr>
              <a:t>Block Level</a:t>
            </a:r>
          </a:p>
          <a:p>
            <a:pPr algn="l">
              <a:buFont typeface="+mj-lt"/>
              <a:buAutoNum type="arabicPeriod" startAt="3"/>
            </a:pPr>
            <a:r>
              <a:rPr lang="en-ID" b="0" i="0">
                <a:solidFill>
                  <a:srgbClr val="1F0909"/>
                </a:solidFill>
                <a:effectLst/>
                <a:latin typeface="PT Serif"/>
              </a:rPr>
              <a:t>Block Chain Level</a:t>
            </a:r>
          </a:p>
          <a:p>
            <a:pPr algn="l"/>
            <a:r>
              <a:rPr lang="en-ID" b="0" i="0">
                <a:solidFill>
                  <a:srgbClr val="1F0909"/>
                </a:solidFill>
                <a:effectLst/>
                <a:latin typeface="PT Serif"/>
              </a:rPr>
              <a:t>Secara visual dapat kita lihat pada gambar di bawah ini :</a:t>
            </a: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27</a:t>
            </a:fld>
            <a:endParaRPr lang="en-ID"/>
          </a:p>
        </p:txBody>
      </p:sp>
    </p:spTree>
    <p:extLst>
      <p:ext uri="{BB962C8B-B14F-4D97-AF65-F5344CB8AC3E}">
        <p14:creationId xmlns:p14="http://schemas.microsoft.com/office/powerpoint/2010/main" val="4269825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***Blockchain\*** sebagai ***shared ladger\*** artinya kita tidak akan menggunakan sistem penyimpanan ***data ledger\*** yang terpusat atau tersentral. Sehingga tidak terdapat otoritas tunggal yang dapat mengendalikan jaringan komputer dan memanipulasi data ***ledger\***.</a:t>
            </a:r>
          </a:p>
        </p:txBody>
      </p:sp>
      <p:sp>
        <p:nvSpPr>
          <p:cNvPr id="4" name="Slide Number Placeholder 3"/>
          <p:cNvSpPr>
            <a:spLocks noGrp="1"/>
          </p:cNvSpPr>
          <p:nvPr>
            <p:ph type="sldNum" sz="quarter" idx="5"/>
          </p:nvPr>
        </p:nvSpPr>
        <p:spPr/>
        <p:txBody>
          <a:bodyPr/>
          <a:lstStyle/>
          <a:p>
            <a:fld id="{230A77FD-28C6-462B-B876-D0C89C1E4A40}" type="slidenum">
              <a:rPr lang="en-ID" smtClean="0"/>
              <a:t>30</a:t>
            </a:fld>
            <a:endParaRPr lang="en-ID"/>
          </a:p>
        </p:txBody>
      </p:sp>
    </p:spTree>
    <p:extLst>
      <p:ext uri="{BB962C8B-B14F-4D97-AF65-F5344CB8AC3E}">
        <p14:creationId xmlns:p14="http://schemas.microsoft.com/office/powerpoint/2010/main" val="363591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***Blockchain\*** sebagai ***shared ledger\*** artinya jaringan komputer ***Peer-to-peer (P2P)\*** digunakan untuk mendistribusikan ***data ledger\*** ke semua ***node\*** di dalam jaringan komputer. </a:t>
            </a:r>
          </a:p>
        </p:txBody>
      </p:sp>
      <p:sp>
        <p:nvSpPr>
          <p:cNvPr id="4" name="Slide Number Placeholder 3"/>
          <p:cNvSpPr>
            <a:spLocks noGrp="1"/>
          </p:cNvSpPr>
          <p:nvPr>
            <p:ph type="sldNum" sz="quarter" idx="5"/>
          </p:nvPr>
        </p:nvSpPr>
        <p:spPr/>
        <p:txBody>
          <a:bodyPr/>
          <a:lstStyle/>
          <a:p>
            <a:fld id="{230A77FD-28C6-462B-B876-D0C89C1E4A40}" type="slidenum">
              <a:rPr lang="en-ID" smtClean="0"/>
              <a:t>31</a:t>
            </a:fld>
            <a:endParaRPr lang="en-ID"/>
          </a:p>
        </p:txBody>
      </p:sp>
    </p:spTree>
    <p:extLst>
      <p:ext uri="{BB962C8B-B14F-4D97-AF65-F5344CB8AC3E}">
        <p14:creationId xmlns:p14="http://schemas.microsoft.com/office/powerpoint/2010/main" val="1578673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Untuk memastikan ***data ledger\*** konsisten secara aktual pada seluruh ***node\*** diperlukan sebuah ***consensus mechanism\*** atau ***consensus algorithm\***. Untuk menentukan ***block\*** transaksi yang ***valid\*** dan status terbaru ***blockchain\*** saat ini diperlukan ***consensus achievement\***. ***Block\*** transaksi yang ***valid\*** dan status terbaru ***blockchain\*** saat ini harus dapat diterima oleh semua ***node\***.</a:t>
            </a:r>
          </a:p>
          <a:p>
            <a:endParaRPr lang="en-ID"/>
          </a:p>
          <a:p>
            <a:r>
              <a:rPr lang="en-ID"/>
              <a:t>***Consensus achievement\*** diperlukan karena setiap ***node\*** di dalam jaringan komputer ***peer-to-peer (P2P)\*** masing-masing memiliki data ***blockchain\*** lokal yang harus di ***update\***, untuk menambah data terbaru. Istilah ***public blockchain\*** mengacu kepada seluruh data ***blockchain\*** yang ada pada setiap ***node\***. </a:t>
            </a:r>
          </a:p>
          <a:p>
            <a:endParaRPr lang="en-ID"/>
          </a:p>
          <a:p>
            <a:r>
              <a:rPr lang="en-ID"/>
              <a:t>Jadi bagaimana cara untuk membuat setiap ***node\*** dalam jaringan komputer ***peer-to-peer (P2P)\*** memiliki keputusan yang sama, baik itu keputusan dalam menerima ***block\*** transaksi terbaru atau menolak ***block\*** transaksi terbaru?</a:t>
            </a:r>
          </a:p>
          <a:p>
            <a:endParaRPr lang="en-ID"/>
          </a:p>
          <a:p>
            <a:r>
              <a:rPr lang="en-ID"/>
              <a:t>Dalam matematika dan sains komputer permasalahan Ini adalah problema klasik yang dikenal dengan ***Byzantine General Problem\*** (***BGP\***). Bagaimana membuat setiap ***node\*** dalam jaringan komputer ***peer-to-peer\*** (***P2P\***) memiliki keputusan yang sama, meskipun salah satu ***node\*** mengalami kegagalan fungsi atau bertindak jahat?</a:t>
            </a:r>
          </a:p>
        </p:txBody>
      </p:sp>
      <p:sp>
        <p:nvSpPr>
          <p:cNvPr id="4" name="Slide Number Placeholder 3"/>
          <p:cNvSpPr>
            <a:spLocks noGrp="1"/>
          </p:cNvSpPr>
          <p:nvPr>
            <p:ph type="sldNum" sz="quarter" idx="5"/>
          </p:nvPr>
        </p:nvSpPr>
        <p:spPr/>
        <p:txBody>
          <a:bodyPr/>
          <a:lstStyle/>
          <a:p>
            <a:fld id="{230A77FD-28C6-462B-B876-D0C89C1E4A40}" type="slidenum">
              <a:rPr lang="en-ID" smtClean="0"/>
              <a:t>35</a:t>
            </a:fld>
            <a:endParaRPr lang="en-ID"/>
          </a:p>
        </p:txBody>
      </p:sp>
    </p:spTree>
    <p:extLst>
      <p:ext uri="{BB962C8B-B14F-4D97-AF65-F5344CB8AC3E}">
        <p14:creationId xmlns:p14="http://schemas.microsoft.com/office/powerpoint/2010/main" val="3775986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Pada Protokol ***Bitcoin\*** Algoritma ***Proof of Work (PoW)\*** tidak sepenuhnya mencapai ***byzantine fault tolerance\***, pembuatnya ***Satoshi Nakamoto\*** memodifikasi algoritma menjadi lebih canggih dengan cara memanfaatkan konsep ***mining\*** dan ***cryptography\***. </a:t>
            </a:r>
          </a:p>
          <a:p>
            <a:endParaRPr lang="en-ID"/>
          </a:p>
          <a:p>
            <a:r>
              <a:rPr lang="en-ID"/>
              <a:t>Hal ini membuat ***Proof of Work\*** (***PoW\***) telah terbukti sebagai salah satu algoritma konsensus yang dapat diandalkan dan aman untuk mengamankan ***blockchain\***. </a:t>
            </a:r>
          </a:p>
        </p:txBody>
      </p:sp>
      <p:sp>
        <p:nvSpPr>
          <p:cNvPr id="4" name="Slide Number Placeholder 3"/>
          <p:cNvSpPr>
            <a:spLocks noGrp="1"/>
          </p:cNvSpPr>
          <p:nvPr>
            <p:ph type="sldNum" sz="quarter" idx="5"/>
          </p:nvPr>
        </p:nvSpPr>
        <p:spPr/>
        <p:txBody>
          <a:bodyPr/>
          <a:lstStyle/>
          <a:p>
            <a:fld id="{230A77FD-28C6-462B-B876-D0C89C1E4A40}" type="slidenum">
              <a:rPr lang="en-ID" smtClean="0"/>
              <a:t>36</a:t>
            </a:fld>
            <a:endParaRPr lang="en-ID"/>
          </a:p>
        </p:txBody>
      </p:sp>
    </p:spTree>
    <p:extLst>
      <p:ext uri="{BB962C8B-B14F-4D97-AF65-F5344CB8AC3E}">
        <p14:creationId xmlns:p14="http://schemas.microsoft.com/office/powerpoint/2010/main" val="3532817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Pada ***blockchain\*** sebagai ***data structure\*** kita dapat menggunakannya untuk mencatat transaksi, sebagai ***shared ledger\*** kita dapat mendistribusikannya untuk membangun transparansi dan sebagai ***immutable ledger\*** kita dapat memastikan bahwa ***blockchain\*** harus resisten terhadap manipulasi. </a:t>
            </a:r>
          </a:p>
        </p:txBody>
      </p:sp>
      <p:sp>
        <p:nvSpPr>
          <p:cNvPr id="4" name="Slide Number Placeholder 3"/>
          <p:cNvSpPr>
            <a:spLocks noGrp="1"/>
          </p:cNvSpPr>
          <p:nvPr>
            <p:ph type="sldNum" sz="quarter" idx="5"/>
          </p:nvPr>
        </p:nvSpPr>
        <p:spPr/>
        <p:txBody>
          <a:bodyPr/>
          <a:lstStyle/>
          <a:p>
            <a:fld id="{230A77FD-28C6-462B-B876-D0C89C1E4A40}" type="slidenum">
              <a:rPr lang="en-ID" smtClean="0"/>
              <a:t>37</a:t>
            </a:fld>
            <a:endParaRPr lang="en-ID"/>
          </a:p>
        </p:txBody>
      </p:sp>
    </p:spTree>
    <p:extLst>
      <p:ext uri="{BB962C8B-B14F-4D97-AF65-F5344CB8AC3E}">
        <p14:creationId xmlns:p14="http://schemas.microsoft.com/office/powerpoint/2010/main" val="3026759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D" b="1" i="0">
                <a:solidFill>
                  <a:srgbClr val="1F0909"/>
                </a:solidFill>
                <a:effectLst/>
                <a:latin typeface="PT Serif"/>
              </a:rPr>
              <a:t>Cryptocurrency</a:t>
            </a:r>
            <a:r>
              <a:rPr lang="en-ID" b="0" i="0">
                <a:solidFill>
                  <a:srgbClr val="1F0909"/>
                </a:solidFill>
                <a:effectLst/>
                <a:latin typeface="PT Serif"/>
              </a:rPr>
              <a:t> adalah salah satu aplikasi </a:t>
            </a:r>
            <a:r>
              <a:rPr lang="en-ID" b="1" i="0">
                <a:solidFill>
                  <a:srgbClr val="1F0909"/>
                </a:solidFill>
                <a:effectLst/>
                <a:latin typeface="PT Serif"/>
              </a:rPr>
              <a:t>blockchain</a:t>
            </a:r>
            <a:r>
              <a:rPr lang="en-ID" b="0" i="0">
                <a:solidFill>
                  <a:srgbClr val="1F0909"/>
                </a:solidFill>
                <a:effectLst/>
                <a:latin typeface="PT Serif"/>
              </a:rPr>
              <a:t> yang paling sukses dan fenomenal. Aplikasi dari blockchain untuk sektor industri keuangan dan produk </a:t>
            </a:r>
            <a:r>
              <a:rPr lang="en-ID" b="1" i="0">
                <a:solidFill>
                  <a:srgbClr val="1F0909"/>
                </a:solidFill>
                <a:effectLst/>
                <a:latin typeface="PT Serif"/>
              </a:rPr>
              <a:t>cryptocurrency</a:t>
            </a:r>
            <a:r>
              <a:rPr lang="en-ID" b="0" i="0">
                <a:solidFill>
                  <a:srgbClr val="1F0909"/>
                </a:solidFill>
                <a:effectLst/>
                <a:latin typeface="PT Serif"/>
              </a:rPr>
              <a:t> yang paling sukses adalah </a:t>
            </a:r>
            <a:r>
              <a:rPr lang="en-ID" b="1" i="0">
                <a:solidFill>
                  <a:srgbClr val="1F0909"/>
                </a:solidFill>
                <a:effectLst/>
                <a:latin typeface="PT Serif"/>
              </a:rPr>
              <a:t>Bitcoin</a:t>
            </a:r>
            <a:r>
              <a:rPr lang="en-ID" b="0" i="0">
                <a:solidFill>
                  <a:srgbClr val="1F0909"/>
                </a:solidFill>
                <a:effectLst/>
                <a:latin typeface="PT Serif"/>
              </a:rPr>
              <a:t>. Eksistensinya kini menjadi </a:t>
            </a:r>
            <a:r>
              <a:rPr lang="en-ID" b="1" i="0">
                <a:solidFill>
                  <a:srgbClr val="1F0909"/>
                </a:solidFill>
                <a:effectLst/>
                <a:latin typeface="PT Serif"/>
              </a:rPr>
              <a:t>alternative financial channel</a:t>
            </a:r>
            <a:r>
              <a:rPr lang="en-ID" b="0" i="0">
                <a:solidFill>
                  <a:srgbClr val="1F0909"/>
                </a:solidFill>
                <a:effectLst/>
                <a:latin typeface="PT Serif"/>
              </a:rPr>
              <a:t> terbaru.</a:t>
            </a:r>
          </a:p>
          <a:p>
            <a:pPr algn="l"/>
            <a:r>
              <a:rPr lang="en-ID" b="0" i="0">
                <a:solidFill>
                  <a:srgbClr val="1F0909"/>
                </a:solidFill>
                <a:effectLst/>
                <a:latin typeface="PT Serif"/>
              </a:rPr>
              <a:t>Di bawah ini adalah gambar dari laporan berjudul </a:t>
            </a:r>
            <a:r>
              <a:rPr lang="en-ID" b="1" i="0">
                <a:solidFill>
                  <a:srgbClr val="1F0909"/>
                </a:solidFill>
                <a:effectLst/>
                <a:latin typeface="PT Serif"/>
              </a:rPr>
              <a:t>The Future of Financial Services</a:t>
            </a:r>
            <a:r>
              <a:rPr lang="en-ID" b="0" i="0">
                <a:solidFill>
                  <a:srgbClr val="1F0909"/>
                </a:solidFill>
                <a:effectLst/>
                <a:latin typeface="PT Serif"/>
              </a:rPr>
              <a:t> dari </a:t>
            </a:r>
            <a:r>
              <a:rPr lang="en-ID" b="1" i="0">
                <a:solidFill>
                  <a:srgbClr val="1F0909"/>
                </a:solidFill>
                <a:effectLst/>
                <a:latin typeface="PT Serif"/>
              </a:rPr>
              <a:t>World Economic Forum (WEF)</a:t>
            </a:r>
            <a:r>
              <a:rPr lang="en-ID" b="0" i="0">
                <a:solidFill>
                  <a:srgbClr val="1F0909"/>
                </a:solidFill>
                <a:effectLst/>
                <a:latin typeface="PT Serif"/>
              </a:rPr>
              <a:t>. Kita bisa melihat bagaimana tim dari WEF melakukan pemetaan </a:t>
            </a:r>
            <a:r>
              <a:rPr lang="en-ID" b="1" i="0">
                <a:solidFill>
                  <a:srgbClr val="1F0909"/>
                </a:solidFill>
                <a:effectLst/>
                <a:latin typeface="PT Serif"/>
              </a:rPr>
              <a:t>Cryptocurrency</a:t>
            </a:r>
            <a:r>
              <a:rPr lang="en-ID" b="0" i="0">
                <a:solidFill>
                  <a:srgbClr val="1F0909"/>
                </a:solidFill>
                <a:effectLst/>
                <a:latin typeface="PT Serif"/>
              </a:rPr>
              <a:t> pada kategori </a:t>
            </a:r>
            <a:r>
              <a:rPr lang="en-ID" b="1" i="0">
                <a:solidFill>
                  <a:srgbClr val="1F0909"/>
                </a:solidFill>
                <a:effectLst/>
                <a:latin typeface="PT Serif"/>
              </a:rPr>
              <a:t>payments</a:t>
            </a:r>
            <a:r>
              <a:rPr lang="en-ID" b="0" i="0">
                <a:solidFill>
                  <a:srgbClr val="1F0909"/>
                </a:solidFill>
                <a:effectLst/>
                <a:latin typeface="PT Serif"/>
              </a:rPr>
              <a:t>.</a:t>
            </a:r>
          </a:p>
          <a:p>
            <a:pPr algn="l"/>
            <a:r>
              <a:rPr lang="en-ID" b="1" i="0">
                <a:solidFill>
                  <a:srgbClr val="1F0909"/>
                </a:solidFill>
                <a:effectLst/>
                <a:latin typeface="PT Serif"/>
              </a:rPr>
              <a:t>Cryptocurrency</a:t>
            </a:r>
            <a:r>
              <a:rPr lang="en-ID" b="0" i="0">
                <a:solidFill>
                  <a:srgbClr val="1F0909"/>
                </a:solidFill>
                <a:effectLst/>
                <a:latin typeface="PT Serif"/>
              </a:rPr>
              <a:t> adalah mata uang digital yang menggunakan cryptography untuk meregulasi produksi jumlah mata uangnya dan memverifikasi transfer dana yang dioperasikan secara independen tanpa melalui bank sentral. </a:t>
            </a:r>
          </a:p>
          <a:p>
            <a:pPr algn="l"/>
            <a:r>
              <a:rPr lang="en-ID" b="1" i="0">
                <a:solidFill>
                  <a:srgbClr val="1F0909"/>
                </a:solidFill>
                <a:effectLst/>
                <a:latin typeface="PT Serif"/>
              </a:rPr>
              <a:t>Cryptocurrency tidak bisa dipalsukan dan kebal terhadap manipulasi. Keunikan dari Cryptocurrency adalah produksinya tidak diatur oleh satu pihak atau tersentral*</a:t>
            </a:r>
            <a:r>
              <a:rPr lang="en-ID" b="0" i="0">
                <a:solidFill>
                  <a:srgbClr val="1F0909"/>
                </a:solidFill>
                <a:effectLst/>
                <a:latin typeface="PT Serif"/>
              </a:rPr>
              <a:t>*. Cryptocurrency** </a:t>
            </a:r>
            <a:r>
              <a:rPr lang="en-ID" b="1" i="0">
                <a:solidFill>
                  <a:srgbClr val="1F0909"/>
                </a:solidFill>
                <a:effectLst/>
                <a:latin typeface="PT Serif"/>
              </a:rPr>
              <a:t>adalah mata uang digital yang tidak bisa dikontrol dan dikendalikan oleh pemerintah atau entitas apapun dalam hal produksi mata uangnya.</a:t>
            </a:r>
            <a:r>
              <a:rPr lang="en-ID" b="0" i="0">
                <a:solidFill>
                  <a:srgbClr val="1F0909"/>
                </a:solidFill>
                <a:effectLst/>
                <a:latin typeface="PT Serif"/>
              </a:rPr>
              <a:t> </a:t>
            </a:r>
          </a:p>
          <a:p>
            <a:pPr algn="l"/>
            <a:r>
              <a:rPr lang="en-ID" b="1" i="0">
                <a:solidFill>
                  <a:srgbClr val="1F0909"/>
                </a:solidFill>
                <a:effectLst/>
                <a:latin typeface="PT Serif"/>
              </a:rPr>
              <a:t>Cryptocurrency menggunakan teknologi blockchain dan cryptography, transaksi menggunakan Cryptocurrency akan diverifikasi dan diamankan menggunakan algoritma cryptography kedalam sebuah buku besar (digital ledger) yang disebut dengan</a:t>
            </a:r>
            <a:r>
              <a:rPr lang="en-ID" b="0" i="0">
                <a:solidFill>
                  <a:srgbClr val="1F0909"/>
                </a:solidFill>
                <a:effectLst/>
                <a:latin typeface="PT Serif"/>
              </a:rPr>
              <a:t> </a:t>
            </a:r>
            <a:r>
              <a:rPr lang="en-ID" b="1" i="0">
                <a:solidFill>
                  <a:srgbClr val="1F0909"/>
                </a:solidFill>
                <a:effectLst/>
                <a:latin typeface="PT Serif"/>
              </a:rPr>
              <a:t>Blockchain*</a:t>
            </a:r>
            <a:r>
              <a:rPr lang="en-ID" b="0" i="0">
                <a:solidFill>
                  <a:srgbClr val="1F0909"/>
                </a:solidFill>
                <a:effectLst/>
                <a:latin typeface="PT Serif"/>
              </a:rPr>
              <a:t>*.** </a:t>
            </a: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39</a:t>
            </a:fld>
            <a:endParaRPr lang="en-ID"/>
          </a:p>
        </p:txBody>
      </p:sp>
    </p:spTree>
    <p:extLst>
      <p:ext uri="{BB962C8B-B14F-4D97-AF65-F5344CB8AC3E}">
        <p14:creationId xmlns:p14="http://schemas.microsoft.com/office/powerpoint/2010/main" val="3135080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i="0">
                <a:solidFill>
                  <a:srgbClr val="1F0909"/>
                </a:solidFill>
                <a:effectLst/>
                <a:latin typeface="PT Serif"/>
              </a:rPr>
              <a:t>*Cryptography*</a:t>
            </a:r>
            <a:r>
              <a:rPr lang="en-ID" b="0" i="0">
                <a:solidFill>
                  <a:srgbClr val="1F0909"/>
                </a:solidFill>
                <a:effectLst/>
                <a:latin typeface="PT Serif"/>
              </a:rPr>
              <a:t> adalah ilmu untuk membuat pesan rahasia. </a:t>
            </a:r>
            <a:r>
              <a:rPr lang="en-ID" b="0" i="1">
                <a:solidFill>
                  <a:srgbClr val="1F0909"/>
                </a:solidFill>
                <a:effectLst/>
                <a:latin typeface="PT Serif"/>
              </a:rPr>
              <a:t>Cryptography</a:t>
            </a:r>
            <a:r>
              <a:rPr lang="en-ID" b="0" i="0">
                <a:solidFill>
                  <a:srgbClr val="1F0909"/>
                </a:solidFill>
                <a:effectLst/>
                <a:latin typeface="PT Serif"/>
              </a:rPr>
              <a:t> adalah salah satu cabang ilmu </a:t>
            </a:r>
            <a:r>
              <a:rPr lang="en-ID" b="0" i="1">
                <a:solidFill>
                  <a:srgbClr val="1F0909"/>
                </a:solidFill>
                <a:effectLst/>
                <a:latin typeface="PT Serif"/>
              </a:rPr>
              <a:t>cryptology</a:t>
            </a:r>
            <a:r>
              <a:rPr lang="en-ID" b="0" i="0">
                <a:solidFill>
                  <a:srgbClr val="1F0909"/>
                </a:solidFill>
                <a:effectLst/>
                <a:latin typeface="PT Serif"/>
              </a:rPr>
              <a:t> dalam sains komputer. </a:t>
            </a:r>
            <a:r>
              <a:rPr lang="en-ID" b="1" i="0">
                <a:solidFill>
                  <a:srgbClr val="1F0909"/>
                </a:solidFill>
                <a:effectLst/>
                <a:latin typeface="PT Serif"/>
              </a:rPr>
              <a:t>*Cryptology*</a:t>
            </a:r>
            <a:r>
              <a:rPr lang="en-ID" b="0" i="0">
                <a:solidFill>
                  <a:srgbClr val="1F0909"/>
                </a:solidFill>
                <a:effectLst/>
                <a:latin typeface="PT Serif"/>
              </a:rPr>
              <a:t> adalah study ilmiah untuk melindungi informasi dan membongkar informasi rahasia. Di dalam </a:t>
            </a:r>
            <a:r>
              <a:rPr lang="en-ID" b="0" i="1">
                <a:solidFill>
                  <a:srgbClr val="1F0909"/>
                </a:solidFill>
                <a:effectLst/>
                <a:latin typeface="PT Serif"/>
              </a:rPr>
              <a:t>cryptology</a:t>
            </a:r>
            <a:r>
              <a:rPr lang="en-ID" b="0" i="0">
                <a:solidFill>
                  <a:srgbClr val="1F0909"/>
                </a:solidFill>
                <a:effectLst/>
                <a:latin typeface="PT Serif"/>
              </a:rPr>
              <a:t> terdapat cabang ilmu </a:t>
            </a:r>
            <a:r>
              <a:rPr lang="en-ID" b="1" i="0">
                <a:solidFill>
                  <a:srgbClr val="1F0909"/>
                </a:solidFill>
                <a:effectLst/>
                <a:latin typeface="PT Serif"/>
              </a:rPr>
              <a:t>Cryptoanalysis</a:t>
            </a:r>
            <a:r>
              <a:rPr lang="en-ID" b="0" i="0">
                <a:solidFill>
                  <a:srgbClr val="1F0909"/>
                </a:solidFill>
                <a:effectLst/>
                <a:latin typeface="PT Serif"/>
              </a:rPr>
              <a:t>, sebuah ilmu atau analisis untuk membongkar pesan rahasia.</a:t>
            </a: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41</a:t>
            </a:fld>
            <a:endParaRPr lang="en-ID"/>
          </a:p>
        </p:txBody>
      </p:sp>
    </p:spTree>
    <p:extLst>
      <p:ext uri="{BB962C8B-B14F-4D97-AF65-F5344CB8AC3E}">
        <p14:creationId xmlns:p14="http://schemas.microsoft.com/office/powerpoint/2010/main" val="261963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a:solidFill>
                  <a:srgbClr val="1F0909"/>
                </a:solidFill>
                <a:effectLst/>
                <a:latin typeface="PT Serif"/>
              </a:rPr>
              <a:t>Pertama tadi mas gun bilang penulis, ini karya2 mas gun, buku tentang bagaimana cara membangun software keamanan, ditulis pas masih kuliah. Improve</a:t>
            </a: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4</a:t>
            </a:fld>
            <a:endParaRPr lang="en-ID"/>
          </a:p>
        </p:txBody>
      </p:sp>
    </p:spTree>
    <p:extLst>
      <p:ext uri="{BB962C8B-B14F-4D97-AF65-F5344CB8AC3E}">
        <p14:creationId xmlns:p14="http://schemas.microsoft.com/office/powerpoint/2010/main" val="283134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Salah satu permasalahan klasik dalam dunia ***cryptography\*** adalah pengamanan dokumen digital. Bagaimana suatu entitas dapat mengirim dokumen ke entitas lainnya dengan jaminan dan bukti bahwa dokumen adalah asli, tidak akan dimanipulasi. </a:t>
            </a:r>
          </a:p>
          <a:p>
            <a:r>
              <a:rPr lang="en-ID"/>
              <a:t>Sebab saat dokumen dikirim melalui ***channel\*** yang tidak aman (***insecure channel\***), dalam perjalanan dokumen dapat dimodifikasi oleh entitas antagonis. Sehingga penerima mendapatkan dokumen digital yang tidak asli alias telah dimodifikasi.</a:t>
            </a:r>
          </a:p>
        </p:txBody>
      </p:sp>
      <p:sp>
        <p:nvSpPr>
          <p:cNvPr id="4" name="Slide Number Placeholder 3"/>
          <p:cNvSpPr>
            <a:spLocks noGrp="1"/>
          </p:cNvSpPr>
          <p:nvPr>
            <p:ph type="sldNum" sz="quarter" idx="5"/>
          </p:nvPr>
        </p:nvSpPr>
        <p:spPr/>
        <p:txBody>
          <a:bodyPr/>
          <a:lstStyle/>
          <a:p>
            <a:fld id="{230A77FD-28C6-462B-B876-D0C89C1E4A40}" type="slidenum">
              <a:rPr lang="en-ID" smtClean="0"/>
              <a:t>42</a:t>
            </a:fld>
            <a:endParaRPr lang="en-ID"/>
          </a:p>
        </p:txBody>
      </p:sp>
    </p:spTree>
    <p:extLst>
      <p:ext uri="{BB962C8B-B14F-4D97-AF65-F5344CB8AC3E}">
        <p14:creationId xmlns:p14="http://schemas.microsoft.com/office/powerpoint/2010/main" val="1585882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Sebagai contoh, Maudy memiliki ***document\*** yang akan dikirim untuk Gun. Untuk memastikan Gun mendapatkan dokumen digital yang asli, Maudy bisa menggunakan tanda tangan digital (***Digital Signature\***).</a:t>
            </a:r>
          </a:p>
          <a:p>
            <a:endParaRPr lang="en-ID"/>
          </a:p>
          <a:p>
            <a:r>
              <a:rPr lang="en-ID" b="1" i="0">
                <a:solidFill>
                  <a:srgbClr val="1F0909"/>
                </a:solidFill>
                <a:effectLst/>
                <a:latin typeface="PT Serif"/>
              </a:rPr>
              <a:t>*Digital Signature*</a:t>
            </a:r>
            <a:r>
              <a:rPr lang="en-ID" b="0" i="0">
                <a:solidFill>
                  <a:srgbClr val="1F0909"/>
                </a:solidFill>
                <a:effectLst/>
                <a:latin typeface="PT Serif"/>
              </a:rPr>
              <a:t> mengandalkan konsep </a:t>
            </a:r>
            <a:r>
              <a:rPr lang="en-ID" b="1" i="0">
                <a:solidFill>
                  <a:srgbClr val="1F0909"/>
                </a:solidFill>
                <a:effectLst/>
                <a:latin typeface="PT Serif"/>
              </a:rPr>
              <a:t>*public*</a:t>
            </a:r>
            <a:r>
              <a:rPr lang="en-ID" b="0" i="0">
                <a:solidFill>
                  <a:srgbClr val="1F0909"/>
                </a:solidFill>
                <a:effectLst/>
                <a:latin typeface="PT Serif"/>
              </a:rPr>
              <a:t> &amp; </a:t>
            </a:r>
            <a:r>
              <a:rPr lang="en-ID" b="1" i="0">
                <a:solidFill>
                  <a:srgbClr val="1F0909"/>
                </a:solidFill>
                <a:effectLst/>
                <a:latin typeface="PT Serif"/>
              </a:rPr>
              <a:t>*private key*</a:t>
            </a:r>
            <a:r>
              <a:rPr lang="en-ID" b="0" i="0">
                <a:solidFill>
                  <a:srgbClr val="1F0909"/>
                </a:solidFill>
                <a:effectLst/>
                <a:latin typeface="PT Serif"/>
              </a:rPr>
              <a:t>, untuk menandatangani sebuah </a:t>
            </a:r>
            <a:r>
              <a:rPr lang="en-ID" b="1" i="0">
                <a:solidFill>
                  <a:srgbClr val="1F0909"/>
                </a:solidFill>
                <a:effectLst/>
                <a:latin typeface="PT Serif"/>
              </a:rPr>
              <a:t>*document*</a:t>
            </a:r>
            <a:r>
              <a:rPr lang="en-ID" b="0" i="0">
                <a:solidFill>
                  <a:srgbClr val="1F0909"/>
                </a:solidFill>
                <a:effectLst/>
                <a:latin typeface="PT Serif"/>
              </a:rPr>
              <a:t> Maudy dan Gun memerlukan </a:t>
            </a:r>
            <a:r>
              <a:rPr lang="en-ID" b="1" i="0">
                <a:solidFill>
                  <a:srgbClr val="1F0909"/>
                </a:solidFill>
                <a:effectLst/>
                <a:latin typeface="PT Serif"/>
              </a:rPr>
              <a:t>*software cryptography*</a:t>
            </a:r>
            <a:r>
              <a:rPr lang="en-ID" b="0" i="0">
                <a:solidFill>
                  <a:srgbClr val="1F0909"/>
                </a:solidFill>
                <a:effectLst/>
                <a:latin typeface="PT Serif"/>
              </a:rPr>
              <a:t> yang memiliki fitur </a:t>
            </a:r>
            <a:r>
              <a:rPr lang="en-ID" b="1" i="0">
                <a:solidFill>
                  <a:srgbClr val="1F0909"/>
                </a:solidFill>
                <a:effectLst/>
                <a:latin typeface="PT Serif"/>
              </a:rPr>
              <a:t>*key generation program*</a:t>
            </a:r>
            <a:r>
              <a:rPr lang="en-ID" b="0" i="0">
                <a:solidFill>
                  <a:srgbClr val="1F0909"/>
                </a:solidFill>
                <a:effectLst/>
                <a:latin typeface="PT Serif"/>
              </a:rPr>
              <a:t> untuk memproduksi </a:t>
            </a:r>
            <a:r>
              <a:rPr lang="en-ID" b="1" i="0">
                <a:solidFill>
                  <a:srgbClr val="1F0909"/>
                </a:solidFill>
                <a:effectLst/>
                <a:latin typeface="PT Serif"/>
              </a:rPr>
              <a:t>*public*</a:t>
            </a:r>
            <a:r>
              <a:rPr lang="en-ID" b="0" i="0">
                <a:solidFill>
                  <a:srgbClr val="1F0909"/>
                </a:solidFill>
                <a:effectLst/>
                <a:latin typeface="PT Serif"/>
              </a:rPr>
              <a:t> &amp; </a:t>
            </a:r>
            <a:r>
              <a:rPr lang="en-ID" b="1" i="0">
                <a:solidFill>
                  <a:srgbClr val="1F0909"/>
                </a:solidFill>
                <a:effectLst/>
                <a:latin typeface="PT Serif"/>
              </a:rPr>
              <a:t>*private key*</a:t>
            </a:r>
            <a:r>
              <a:rPr lang="en-ID" b="0" i="0">
                <a:solidFill>
                  <a:srgbClr val="1F0909"/>
                </a:solidFill>
                <a:effectLst/>
                <a:latin typeface="PT Serif"/>
              </a:rPr>
              <a:t>. </a:t>
            </a: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43</a:t>
            </a:fld>
            <a:endParaRPr lang="en-ID"/>
          </a:p>
        </p:txBody>
      </p:sp>
    </p:spTree>
    <p:extLst>
      <p:ext uri="{BB962C8B-B14F-4D97-AF65-F5344CB8AC3E}">
        <p14:creationId xmlns:p14="http://schemas.microsoft.com/office/powerpoint/2010/main" val="3633398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Maudy menandatangani dokumen menggunakan </a:t>
            </a:r>
            <a:r>
              <a:rPr lang="en-US" sz="1800" b="1" i="1">
                <a:effectLst/>
                <a:latin typeface="Segoe UI" panose="020B0502040204020203" pitchFamily="34" charset="0"/>
                <a:ea typeface="Calibri" panose="020F0502020204030204" pitchFamily="34" charset="0"/>
                <a:cs typeface="Times New Roman" panose="02020603050405020304" pitchFamily="18" charset="0"/>
              </a:rPr>
              <a:t>private key</a:t>
            </a:r>
            <a:r>
              <a:rPr lang="en-US" sz="1800">
                <a:effectLst/>
                <a:latin typeface="Segoe UI" panose="020B0502040204020203" pitchFamily="34" charset="0"/>
                <a:ea typeface="Calibri" panose="020F0502020204030204" pitchFamily="34" charset="0"/>
                <a:cs typeface="Times New Roman" panose="02020603050405020304" pitchFamily="18" charset="0"/>
              </a:rPr>
              <a:t>, kemudian mengirimkan </a:t>
            </a:r>
            <a:r>
              <a:rPr lang="en-US" sz="1800" b="1" i="1">
                <a:effectLst/>
                <a:latin typeface="Segoe UI" panose="020B0502040204020203" pitchFamily="34" charset="0"/>
                <a:ea typeface="Calibri" panose="020F0502020204030204" pitchFamily="34" charset="0"/>
                <a:cs typeface="Times New Roman" panose="02020603050405020304" pitchFamily="18" charset="0"/>
              </a:rPr>
              <a:t>signed document</a:t>
            </a:r>
            <a:r>
              <a:rPr lang="en-US" sz="1800">
                <a:effectLst/>
                <a:latin typeface="Segoe UI" panose="020B0502040204020203" pitchFamily="34" charset="0"/>
                <a:ea typeface="Calibri" panose="020F0502020204030204" pitchFamily="34" charset="0"/>
                <a:cs typeface="Times New Roman" panose="02020603050405020304" pitchFamily="18" charset="0"/>
              </a:rPr>
              <a:t> dan salinan </a:t>
            </a:r>
            <a:r>
              <a:rPr lang="en-US" sz="1800" b="1" i="1">
                <a:effectLst/>
                <a:latin typeface="Segoe UI" panose="020B0502040204020203" pitchFamily="34" charset="0"/>
                <a:ea typeface="Calibri" panose="020F0502020204030204" pitchFamily="34" charset="0"/>
                <a:cs typeface="Times New Roman" panose="02020603050405020304" pitchFamily="18" charset="0"/>
              </a:rPr>
              <a:t>public key</a:t>
            </a:r>
            <a:r>
              <a:rPr lang="en-US" sz="1800">
                <a:effectLst/>
                <a:latin typeface="Segoe UI" panose="020B0502040204020203" pitchFamily="34" charset="0"/>
                <a:ea typeface="Calibri" panose="020F0502020204030204" pitchFamily="34" charset="0"/>
                <a:cs typeface="Times New Roman" panose="02020603050405020304" pitchFamily="18" charset="0"/>
              </a:rPr>
              <a:t> kepada Gun.</a:t>
            </a:r>
            <a:endParaRPr lang="en-ID" sz="1800">
              <a:effectLst/>
              <a:latin typeface="Segoe UI" panose="020B0502040204020203" pitchFamily="34" charset="0"/>
              <a:ea typeface="Calibri" panose="020F0502020204030204" pitchFamily="34" charset="0"/>
              <a:cs typeface="Times New Roman" panose="02020603050405020304" pitchFamily="18" charset="0"/>
            </a:endParaRP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44</a:t>
            </a:fld>
            <a:endParaRPr lang="en-ID"/>
          </a:p>
        </p:txBody>
      </p:sp>
    </p:spTree>
    <p:extLst>
      <p:ext uri="{BB962C8B-B14F-4D97-AF65-F5344CB8AC3E}">
        <p14:creationId xmlns:p14="http://schemas.microsoft.com/office/powerpoint/2010/main" val="1636080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Pada gambar di bawah ini Gun menggunakan ***Public Key\*** milik maudy untuk memastikan bahwa dokumen yang ia terima adalah asli (***authentic\***). </a:t>
            </a: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45</a:t>
            </a:fld>
            <a:endParaRPr lang="en-ID"/>
          </a:p>
        </p:txBody>
      </p:sp>
    </p:spTree>
    <p:extLst>
      <p:ext uri="{BB962C8B-B14F-4D97-AF65-F5344CB8AC3E}">
        <p14:creationId xmlns:p14="http://schemas.microsoft.com/office/powerpoint/2010/main" val="847433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Penerapan ***public key cryptography\*** bukan hanya untuk mengamankan pesan seperti dokumen, tetapi juga dapat digunakan untuk mengamankan transaksi finansial.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Sebagai contoh Maudy Ayunda dan Gun Gun Febrianza dapat menggunakan pesan yang telah diberi ***digital signature\***, untuk melakukan transfer kepemilikan sebuah aset digital sebagai bentuk pembayaran.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Maudy Ayunda perlu meminta ***public key\*** milik Gun Gun Febrianza terlebih dahulu.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Selanjutnya maudy membuat draft pesan bahwa Gun Gun Febrianza adalah pemilik baru dari sebuah aset digital sebesar 200 </a:t>
            </a:r>
            <a:r>
              <a:rPr lang="en-US" sz="1800" b="1" i="1">
                <a:effectLst/>
                <a:latin typeface="Segoe UI" panose="020B0502040204020203" pitchFamily="34" charset="0"/>
                <a:ea typeface="Calibri" panose="020F0502020204030204" pitchFamily="34" charset="0"/>
                <a:cs typeface="Times New Roman" panose="02020603050405020304" pitchFamily="18" charset="0"/>
              </a:rPr>
              <a:t>Digital Dolar</a:t>
            </a:r>
            <a:r>
              <a:rPr lang="en-US" sz="1800">
                <a:effectLst/>
                <a:latin typeface="Segoe UI" panose="020B0502040204020203" pitchFamily="34" charset="0"/>
                <a:ea typeface="Calibri" panose="020F0502020204030204" pitchFamily="34" charset="0"/>
                <a:cs typeface="Times New Roman" panose="02020603050405020304" pitchFamily="18" charset="0"/>
              </a:rPr>
              <a:t> dan menandatanganinya menggunakan </a:t>
            </a:r>
            <a:r>
              <a:rPr lang="en-US" sz="1800" b="1" i="1">
                <a:effectLst/>
                <a:latin typeface="Segoe UI" panose="020B0502040204020203" pitchFamily="34" charset="0"/>
                <a:ea typeface="Calibri" panose="020F0502020204030204" pitchFamily="34" charset="0"/>
                <a:cs typeface="Times New Roman" panose="02020603050405020304" pitchFamily="18" charset="0"/>
              </a:rPr>
              <a:t>private key</a:t>
            </a:r>
            <a:r>
              <a:rPr lang="en-US" sz="1800">
                <a:effectLst/>
                <a:latin typeface="Segoe UI" panose="020B0502040204020203" pitchFamily="34" charset="0"/>
                <a:ea typeface="Calibri" panose="020F0502020204030204" pitchFamily="34" charset="0"/>
                <a:cs typeface="Times New Roman" panose="02020603050405020304" pitchFamily="18" charset="0"/>
              </a:rPr>
              <a:t> miliknya.</a:t>
            </a:r>
            <a:endParaRPr lang="en-ID" sz="180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46</a:t>
            </a:fld>
            <a:endParaRPr lang="en-ID"/>
          </a:p>
        </p:txBody>
      </p:sp>
    </p:spTree>
    <p:extLst>
      <p:ext uri="{BB962C8B-B14F-4D97-AF65-F5344CB8AC3E}">
        <p14:creationId xmlns:p14="http://schemas.microsoft.com/office/powerpoint/2010/main" val="2631013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Jika dikemudian hari Gun Gun Febrianza menggunakan uang yang di dapat untuk diberikan kepada Nikolaj Vestorp sebesar 100 ***Digital Dollar\***. Maka Gun harus meminta ***public key\*** milik nikolaj terlebih dahulu.</a:t>
            </a: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47</a:t>
            </a:fld>
            <a:endParaRPr lang="en-ID"/>
          </a:p>
        </p:txBody>
      </p:sp>
    </p:spTree>
    <p:extLst>
      <p:ext uri="{BB962C8B-B14F-4D97-AF65-F5344CB8AC3E}">
        <p14:creationId xmlns:p14="http://schemas.microsoft.com/office/powerpoint/2010/main" val="257266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48</a:t>
            </a:fld>
            <a:endParaRPr lang="en-ID"/>
          </a:p>
        </p:txBody>
      </p:sp>
    </p:spTree>
    <p:extLst>
      <p:ext uri="{BB962C8B-B14F-4D97-AF65-F5344CB8AC3E}">
        <p14:creationId xmlns:p14="http://schemas.microsoft.com/office/powerpoint/2010/main" val="4112529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1" i="0">
                <a:solidFill>
                  <a:srgbClr val="1F0909"/>
                </a:solidFill>
                <a:effectLst/>
                <a:latin typeface="PT Serif"/>
              </a:rPr>
              <a:t>*Hash Function*</a:t>
            </a:r>
            <a:r>
              <a:rPr lang="en-ID" b="0" i="0">
                <a:solidFill>
                  <a:srgbClr val="1F0909"/>
                </a:solidFill>
                <a:effectLst/>
                <a:latin typeface="PT Serif"/>
              </a:rPr>
              <a:t> adalah sebuah algoritma yang dapat mengubah </a:t>
            </a:r>
            <a:r>
              <a:rPr lang="en-ID" b="0" i="1">
                <a:solidFill>
                  <a:srgbClr val="1F0909"/>
                </a:solidFill>
                <a:effectLst/>
                <a:latin typeface="PT Serif"/>
              </a:rPr>
              <a:t>input</a:t>
            </a:r>
            <a:r>
              <a:rPr lang="en-ID" b="0" i="0">
                <a:solidFill>
                  <a:srgbClr val="1F0909"/>
                </a:solidFill>
                <a:effectLst/>
                <a:latin typeface="PT Serif"/>
              </a:rPr>
              <a:t> dengan </a:t>
            </a:r>
            <a:r>
              <a:rPr lang="en-ID" b="0" i="1">
                <a:solidFill>
                  <a:srgbClr val="1F0909"/>
                </a:solidFill>
                <a:effectLst/>
                <a:latin typeface="PT Serif"/>
              </a:rPr>
              <a:t>arbitrary length</a:t>
            </a:r>
            <a:r>
              <a:rPr lang="en-ID" b="0" i="0">
                <a:solidFill>
                  <a:srgbClr val="1F0909"/>
                </a:solidFill>
                <a:effectLst/>
                <a:latin typeface="PT Serif"/>
              </a:rPr>
              <a:t> tertentu ke dalam </a:t>
            </a:r>
            <a:r>
              <a:rPr lang="en-ID" b="0" i="1">
                <a:solidFill>
                  <a:srgbClr val="1F0909"/>
                </a:solidFill>
                <a:effectLst/>
                <a:latin typeface="PT Serif"/>
              </a:rPr>
              <a:t>output</a:t>
            </a:r>
            <a:r>
              <a:rPr lang="en-ID" b="0" i="0">
                <a:solidFill>
                  <a:srgbClr val="1F0909"/>
                </a:solidFill>
                <a:effectLst/>
                <a:latin typeface="PT Serif"/>
              </a:rPr>
              <a:t> yang memiliki ukuran </a:t>
            </a:r>
            <a:r>
              <a:rPr lang="en-ID" b="0" i="1">
                <a:solidFill>
                  <a:srgbClr val="1F0909"/>
                </a:solidFill>
                <a:effectLst/>
                <a:latin typeface="PT Serif"/>
              </a:rPr>
              <a:t>fixed</a:t>
            </a:r>
            <a:r>
              <a:rPr lang="en-ID" b="0" i="0">
                <a:solidFill>
                  <a:srgbClr val="1F0909"/>
                </a:solidFill>
                <a:effectLst/>
                <a:latin typeface="PT Serif"/>
              </a:rPr>
              <a:t> (misal 128 </a:t>
            </a:r>
            <a:r>
              <a:rPr lang="en-ID" b="0" i="1" u="none" strike="noStrike">
                <a:solidFill>
                  <a:srgbClr val="065588"/>
                </a:solidFill>
                <a:effectLst/>
                <a:latin typeface="PT Serif"/>
                <a:hlinkClick r:id="rId3" action="ppaction://hlinkfile"/>
              </a:rPr>
              <a:t>bit</a:t>
            </a:r>
            <a:r>
              <a:rPr lang="en-ID" b="0" i="0">
                <a:solidFill>
                  <a:srgbClr val="1F0909"/>
                </a:solidFill>
                <a:effectLst/>
                <a:latin typeface="PT Serif"/>
              </a:rPr>
              <a:t>). Sebagai contoh pada hash algorithm SHA256 kita dapat memproduksi 40 karakter unik untuk setiap </a:t>
            </a:r>
            <a:r>
              <a:rPr lang="en-ID" b="0" i="1">
                <a:solidFill>
                  <a:srgbClr val="1F0909"/>
                </a:solidFill>
                <a:effectLst/>
                <a:latin typeface="PT Serif"/>
              </a:rPr>
              <a:t>arbitrary input length</a:t>
            </a:r>
            <a:r>
              <a:rPr lang="en-ID" b="0" i="0">
                <a:solidFill>
                  <a:srgbClr val="1F0909"/>
                </a:solidFill>
                <a:effectLst/>
                <a:latin typeface="PT Serif"/>
              </a:rPr>
              <a:t>. </a:t>
            </a:r>
          </a:p>
          <a:p>
            <a:endParaRPr lang="en-ID" b="0" i="0">
              <a:solidFill>
                <a:srgbClr val="1F0909"/>
              </a:solidFill>
              <a:effectLst/>
              <a:latin typeface="PT Serif"/>
            </a:endParaRPr>
          </a:p>
          <a:p>
            <a:pPr algn="l"/>
            <a:r>
              <a:rPr lang="en-ID" b="1" i="0">
                <a:solidFill>
                  <a:srgbClr val="1F0909"/>
                </a:solidFill>
                <a:effectLst/>
                <a:latin typeface="PT Serif"/>
              </a:rPr>
              <a:t>*Hashing*</a:t>
            </a:r>
            <a:r>
              <a:rPr lang="en-ID" b="0" i="0">
                <a:solidFill>
                  <a:srgbClr val="1F0909"/>
                </a:solidFill>
                <a:effectLst/>
                <a:latin typeface="PT Serif"/>
              </a:rPr>
              <a:t> adalah proses yang terjadi saat </a:t>
            </a:r>
            <a:r>
              <a:rPr lang="en-ID" b="0" i="1">
                <a:solidFill>
                  <a:srgbClr val="1F0909"/>
                </a:solidFill>
                <a:effectLst/>
                <a:latin typeface="PT Serif"/>
              </a:rPr>
              <a:t>hash function</a:t>
            </a:r>
            <a:r>
              <a:rPr lang="en-ID" b="0" i="0">
                <a:solidFill>
                  <a:srgbClr val="1F0909"/>
                </a:solidFill>
                <a:effectLst/>
                <a:latin typeface="PT Serif"/>
              </a:rPr>
              <a:t> mengolah </a:t>
            </a:r>
            <a:r>
              <a:rPr lang="en-ID" b="0" i="1">
                <a:solidFill>
                  <a:srgbClr val="1F0909"/>
                </a:solidFill>
                <a:effectLst/>
                <a:latin typeface="PT Serif"/>
              </a:rPr>
              <a:t>input</a:t>
            </a:r>
            <a:r>
              <a:rPr lang="en-ID" b="0" i="0">
                <a:solidFill>
                  <a:srgbClr val="1F0909"/>
                </a:solidFill>
                <a:effectLst/>
                <a:latin typeface="PT Serif"/>
              </a:rPr>
              <a:t> untuk memproduksi </a:t>
            </a:r>
            <a:r>
              <a:rPr lang="en-ID" b="0" i="1">
                <a:solidFill>
                  <a:srgbClr val="1F0909"/>
                </a:solidFill>
                <a:effectLst/>
                <a:latin typeface="PT Serif"/>
              </a:rPr>
              <a:t>message digest</a:t>
            </a:r>
            <a:r>
              <a:rPr lang="en-ID" b="0" i="0">
                <a:solidFill>
                  <a:srgbClr val="1F0909"/>
                </a:solidFill>
                <a:effectLst/>
                <a:latin typeface="PT Serif"/>
              </a:rPr>
              <a:t> atau </a:t>
            </a:r>
            <a:r>
              <a:rPr lang="en-ID" b="0" i="1">
                <a:solidFill>
                  <a:srgbClr val="1F0909"/>
                </a:solidFill>
                <a:effectLst/>
                <a:latin typeface="PT Serif"/>
              </a:rPr>
              <a:t>hash value</a:t>
            </a:r>
            <a:r>
              <a:rPr lang="en-ID" b="0" i="0">
                <a:solidFill>
                  <a:srgbClr val="1F0909"/>
                </a:solidFill>
                <a:effectLst/>
                <a:latin typeface="PT Serif"/>
              </a:rPr>
              <a:t>. </a:t>
            </a:r>
            <a:r>
              <a:rPr lang="en-ID" b="1" i="0">
                <a:solidFill>
                  <a:srgbClr val="1F0909"/>
                </a:solidFill>
                <a:effectLst/>
                <a:latin typeface="PT Serif"/>
              </a:rPr>
              <a:t>*Hashing*</a:t>
            </a:r>
            <a:r>
              <a:rPr lang="en-ID" b="0" i="0">
                <a:solidFill>
                  <a:srgbClr val="1F0909"/>
                </a:solidFill>
                <a:effectLst/>
                <a:latin typeface="PT Serif"/>
              </a:rPr>
              <a:t> digunakan untuk menyembunyikan data dengan mengubahnya kedalam </a:t>
            </a:r>
            <a:r>
              <a:rPr lang="en-ID" b="0" i="1">
                <a:solidFill>
                  <a:srgbClr val="1F0909"/>
                </a:solidFill>
                <a:effectLst/>
                <a:latin typeface="PT Serif"/>
              </a:rPr>
              <a:t>message digest</a:t>
            </a:r>
            <a:r>
              <a:rPr lang="en-ID" b="0" i="0">
                <a:solidFill>
                  <a:srgbClr val="1F0909"/>
                </a:solidFill>
                <a:effectLst/>
                <a:latin typeface="PT Serif"/>
              </a:rPr>
              <a:t>.</a:t>
            </a:r>
          </a:p>
          <a:p>
            <a:pPr algn="l"/>
            <a:r>
              <a:rPr lang="en-ID" b="0" i="1">
                <a:solidFill>
                  <a:srgbClr val="1F0909"/>
                </a:solidFill>
                <a:effectLst/>
                <a:latin typeface="PT Serif"/>
              </a:rPr>
              <a:t>Hash Function</a:t>
            </a:r>
            <a:r>
              <a:rPr lang="en-ID" b="0" i="0">
                <a:solidFill>
                  <a:srgbClr val="1F0909"/>
                </a:solidFill>
                <a:effectLst/>
                <a:latin typeface="PT Serif"/>
              </a:rPr>
              <a:t> memiliki beberapa </a:t>
            </a:r>
            <a:r>
              <a:rPr lang="en-ID" b="0" i="1">
                <a:solidFill>
                  <a:srgbClr val="1F0909"/>
                </a:solidFill>
                <a:effectLst/>
                <a:latin typeface="PT Serif"/>
              </a:rPr>
              <a:t>properties</a:t>
            </a:r>
            <a:r>
              <a:rPr lang="en-ID" b="0" i="0">
                <a:solidFill>
                  <a:srgbClr val="1F0909"/>
                </a:solidFill>
                <a:effectLst/>
                <a:latin typeface="PT Serif"/>
              </a:rPr>
              <a:t> di antaranya adalah </a:t>
            </a:r>
            <a:r>
              <a:rPr lang="en-ID" b="1" i="0">
                <a:solidFill>
                  <a:srgbClr val="1F0909"/>
                </a:solidFill>
                <a:effectLst/>
                <a:latin typeface="PT Serif"/>
              </a:rPr>
              <a:t>*Determinism*</a:t>
            </a:r>
            <a:r>
              <a:rPr lang="en-ID" b="0" i="0">
                <a:solidFill>
                  <a:srgbClr val="1F0909"/>
                </a:solidFill>
                <a:effectLst/>
                <a:latin typeface="PT Serif"/>
              </a:rPr>
              <a:t> yaitu </a:t>
            </a:r>
            <a:r>
              <a:rPr lang="en-ID" b="0" i="1">
                <a:solidFill>
                  <a:srgbClr val="1F0909"/>
                </a:solidFill>
                <a:effectLst/>
                <a:latin typeface="PT Serif"/>
              </a:rPr>
              <a:t>input</a:t>
            </a:r>
            <a:r>
              <a:rPr lang="en-ID" b="0" i="0">
                <a:solidFill>
                  <a:srgbClr val="1F0909"/>
                </a:solidFill>
                <a:effectLst/>
                <a:latin typeface="PT Serif"/>
              </a:rPr>
              <a:t> yang sama akan selalu menghasilkan </a:t>
            </a:r>
            <a:r>
              <a:rPr lang="en-ID" b="0" i="1">
                <a:solidFill>
                  <a:srgbClr val="1F0909"/>
                </a:solidFill>
                <a:effectLst/>
                <a:latin typeface="PT Serif"/>
              </a:rPr>
              <a:t>output</a:t>
            </a:r>
            <a:r>
              <a:rPr lang="en-ID" b="0" i="0">
                <a:solidFill>
                  <a:srgbClr val="1F0909"/>
                </a:solidFill>
                <a:effectLst/>
                <a:latin typeface="PT Serif"/>
              </a:rPr>
              <a:t> yang sama. </a:t>
            </a:r>
            <a:r>
              <a:rPr lang="en-ID" b="0" i="1">
                <a:solidFill>
                  <a:srgbClr val="1F0909"/>
                </a:solidFill>
                <a:effectLst/>
                <a:latin typeface="PT Serif"/>
              </a:rPr>
              <a:t>Output</a:t>
            </a:r>
            <a:r>
              <a:rPr lang="en-ID" b="0" i="0">
                <a:solidFill>
                  <a:srgbClr val="1F0909"/>
                </a:solidFill>
                <a:effectLst/>
                <a:latin typeface="PT Serif"/>
              </a:rPr>
              <a:t> dari sebuah </a:t>
            </a:r>
            <a:r>
              <a:rPr lang="en-ID" b="0" i="1">
                <a:solidFill>
                  <a:srgbClr val="1F0909"/>
                </a:solidFill>
                <a:effectLst/>
                <a:latin typeface="PT Serif"/>
              </a:rPr>
              <a:t>hash</a:t>
            </a:r>
            <a:r>
              <a:rPr lang="en-ID" b="0" i="0">
                <a:solidFill>
                  <a:srgbClr val="1F0909"/>
                </a:solidFill>
                <a:effectLst/>
                <a:latin typeface="PT Serif"/>
              </a:rPr>
              <a:t> memiliki karakteristik </a:t>
            </a:r>
            <a:r>
              <a:rPr lang="en-ID" b="1" i="0">
                <a:solidFill>
                  <a:srgbClr val="1F0909"/>
                </a:solidFill>
                <a:effectLst/>
                <a:latin typeface="PT Serif"/>
              </a:rPr>
              <a:t>*Pseudorandom*</a:t>
            </a:r>
            <a:r>
              <a:rPr lang="en-ID" b="0" i="0">
                <a:solidFill>
                  <a:srgbClr val="1F0909"/>
                </a:solidFill>
                <a:effectLst/>
                <a:latin typeface="PT Serif"/>
              </a:rPr>
              <a:t>, pesan aslinya hampir mustahil untuk diketahui.</a:t>
            </a:r>
          </a:p>
          <a:p>
            <a:endParaRPr lang="en-ID"/>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49</a:t>
            </a:fld>
            <a:endParaRPr lang="en-ID"/>
          </a:p>
        </p:txBody>
      </p:sp>
    </p:spTree>
    <p:extLst>
      <p:ext uri="{BB962C8B-B14F-4D97-AF65-F5344CB8AC3E}">
        <p14:creationId xmlns:p14="http://schemas.microsoft.com/office/powerpoint/2010/main" val="2562216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a:effectLst/>
                <a:latin typeface="Segoe UI" panose="020B0502040204020203" pitchFamily="34" charset="0"/>
                <a:ea typeface="Calibri" panose="020F0502020204030204" pitchFamily="34" charset="0"/>
                <a:cs typeface="Segoe UI" panose="020B0502040204020203" pitchFamily="34" charset="0"/>
              </a:rPr>
              <a:t>Output</a:t>
            </a:r>
            <a:r>
              <a:rPr lang="en-US" sz="1800">
                <a:effectLst/>
                <a:latin typeface="Segoe UI" panose="020B0502040204020203" pitchFamily="34" charset="0"/>
                <a:ea typeface="Calibri" panose="020F0502020204030204" pitchFamily="34" charset="0"/>
                <a:cs typeface="Segoe UI" panose="020B0502040204020203" pitchFamily="34" charset="0"/>
              </a:rPr>
              <a:t> dari </a:t>
            </a:r>
            <a:r>
              <a:rPr lang="en-US" sz="1800" i="1">
                <a:effectLst/>
                <a:latin typeface="Segoe UI" panose="020B0502040204020203" pitchFamily="34" charset="0"/>
                <a:ea typeface="Calibri" panose="020F0502020204030204" pitchFamily="34" charset="0"/>
                <a:cs typeface="Segoe UI" panose="020B0502040204020203" pitchFamily="34" charset="0"/>
              </a:rPr>
              <a:t>hash function</a:t>
            </a:r>
            <a:r>
              <a:rPr lang="en-US" sz="1800">
                <a:effectLst/>
                <a:latin typeface="Segoe UI" panose="020B0502040204020203" pitchFamily="34" charset="0"/>
                <a:ea typeface="Calibri" panose="020F0502020204030204" pitchFamily="34" charset="0"/>
                <a:cs typeface="Segoe UI" panose="020B0502040204020203" pitchFamily="34" charset="0"/>
              </a:rPr>
              <a:t> disebut dengan </a:t>
            </a:r>
            <a:r>
              <a:rPr lang="en-US" sz="1800" i="1">
                <a:effectLst/>
                <a:latin typeface="Segoe UI" panose="020B0502040204020203" pitchFamily="34" charset="0"/>
                <a:ea typeface="Calibri" panose="020F0502020204030204" pitchFamily="34" charset="0"/>
                <a:cs typeface="Segoe UI" panose="020B0502040204020203" pitchFamily="34" charset="0"/>
              </a:rPr>
              <a:t>hash value</a:t>
            </a:r>
            <a:r>
              <a:rPr lang="en-US" sz="1800">
                <a:effectLst/>
                <a:latin typeface="Segoe UI" panose="020B0502040204020203" pitchFamily="34" charset="0"/>
                <a:ea typeface="Calibri" panose="020F0502020204030204" pitchFamily="34" charset="0"/>
                <a:cs typeface="Segoe UI" panose="020B0502040204020203" pitchFamily="34" charset="0"/>
              </a:rPr>
              <a:t> atau sering juga disebut dengan </a:t>
            </a:r>
            <a:r>
              <a:rPr lang="en-US" sz="1800" i="1">
                <a:effectLst/>
                <a:latin typeface="Segoe UI" panose="020B0502040204020203" pitchFamily="34" charset="0"/>
                <a:ea typeface="Calibri" panose="020F0502020204030204" pitchFamily="34" charset="0"/>
                <a:cs typeface="Segoe UI" panose="020B0502040204020203" pitchFamily="34" charset="0"/>
              </a:rPr>
              <a:t>message digest</a:t>
            </a:r>
            <a:r>
              <a:rPr lang="en-US" sz="1800">
                <a:effectLst/>
                <a:latin typeface="Segoe UI" panose="020B0502040204020203" pitchFamily="34" charset="0"/>
                <a:ea typeface="Calibri" panose="020F0502020204030204" pitchFamily="34" charset="0"/>
                <a:cs typeface="Segoe UI" panose="020B0502040204020203" pitchFamily="34" charset="0"/>
              </a:rPr>
              <a:t>.</a:t>
            </a:r>
            <a:r>
              <a:rPr lang="en-US" sz="1800" i="1">
                <a:effectLst/>
                <a:latin typeface="Segoe UI" panose="020B0502040204020203" pitchFamily="34" charset="0"/>
                <a:ea typeface="Calibri" panose="020F0502020204030204" pitchFamily="34" charset="0"/>
                <a:cs typeface="Segoe UI" panose="020B0502040204020203" pitchFamily="34" charset="0"/>
              </a:rPr>
              <a:t> Message Digest</a:t>
            </a:r>
            <a:r>
              <a:rPr lang="en-US" sz="1800">
                <a:effectLst/>
                <a:latin typeface="Segoe UI" panose="020B0502040204020203" pitchFamily="34" charset="0"/>
                <a:ea typeface="Calibri" panose="020F0502020204030204" pitchFamily="34" charset="0"/>
                <a:cs typeface="Segoe UI" panose="020B0502040204020203" pitchFamily="34" charset="0"/>
              </a:rPr>
              <a:t> dapat digunakan untuk memverifikasi </a:t>
            </a:r>
            <a:r>
              <a:rPr lang="en-US" sz="1800" i="1" u="sng">
                <a:solidFill>
                  <a:srgbClr val="0000FF"/>
                </a:solidFill>
                <a:effectLst/>
                <a:latin typeface="Segoe UI" panose="020B0502040204020203" pitchFamily="34" charset="0"/>
                <a:ea typeface="Calibri" panose="020F0502020204030204" pitchFamily="34" charset="0"/>
                <a:cs typeface="Segoe UI" panose="020B0502040204020203" pitchFamily="34" charset="0"/>
                <a:hlinkClick r:id="rId3" action="ppaction://hlinkfile"/>
              </a:rPr>
              <a:t>integrity</a:t>
            </a:r>
            <a:r>
              <a:rPr lang="en-US" sz="1800">
                <a:effectLst/>
                <a:latin typeface="Segoe UI" panose="020B0502040204020203" pitchFamily="34" charset="0"/>
                <a:ea typeface="Calibri" panose="020F0502020204030204" pitchFamily="34" charset="0"/>
                <a:cs typeface="Segoe UI" panose="020B0502040204020203" pitchFamily="34" charset="0"/>
              </a:rPr>
              <a:t> suatu data, sehingga jika dokumen sebelumnya diubah  kita dapat mengetahuinya.</a:t>
            </a:r>
            <a:endParaRPr lang="en-ID" sz="1800">
              <a:effectLst/>
              <a:latin typeface="Segoe UI" panose="020B0502040204020203" pitchFamily="34" charset="0"/>
              <a:ea typeface="Calibri" panose="020F0502020204030204" pitchFamily="34" charset="0"/>
              <a:cs typeface="Times New Roman" panose="02020603050405020304" pitchFamily="18" charset="0"/>
            </a:endParaRP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50</a:t>
            </a:fld>
            <a:endParaRPr lang="en-ID"/>
          </a:p>
        </p:txBody>
      </p:sp>
    </p:spTree>
    <p:extLst>
      <p:ext uri="{BB962C8B-B14F-4D97-AF65-F5344CB8AC3E}">
        <p14:creationId xmlns:p14="http://schemas.microsoft.com/office/powerpoint/2010/main" val="1900299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a:solidFill>
                  <a:srgbClr val="1F0909"/>
                </a:solidFill>
                <a:effectLst/>
                <a:latin typeface="PT Serif"/>
              </a:rPr>
              <a:t>Semakin maju peradaban manusia, konsep tentang uang terus berkembang menjadi semakin kompleks, perhatikan pada gambar ini bagaimana uang terus berevolusi :</a:t>
            </a:r>
          </a:p>
          <a:p>
            <a:r>
              <a:rPr lang="en-ID"/>
              <a:t>Jika kita kembali ke masa lalu, uang yang kita miliki saat ini berbeda dengan uang yang dimiliki oleh orang-orang terdahulu. </a:t>
            </a:r>
          </a:p>
        </p:txBody>
      </p:sp>
      <p:sp>
        <p:nvSpPr>
          <p:cNvPr id="4" name="Slide Number Placeholder 3"/>
          <p:cNvSpPr>
            <a:spLocks noGrp="1"/>
          </p:cNvSpPr>
          <p:nvPr>
            <p:ph type="sldNum" sz="quarter" idx="5"/>
          </p:nvPr>
        </p:nvSpPr>
        <p:spPr/>
        <p:txBody>
          <a:bodyPr/>
          <a:lstStyle/>
          <a:p>
            <a:fld id="{230A77FD-28C6-462B-B876-D0C89C1E4A40}" type="slidenum">
              <a:rPr lang="en-ID" smtClean="0"/>
              <a:t>52</a:t>
            </a:fld>
            <a:endParaRPr lang="en-ID"/>
          </a:p>
        </p:txBody>
      </p:sp>
    </p:spTree>
    <p:extLst>
      <p:ext uri="{BB962C8B-B14F-4D97-AF65-F5344CB8AC3E}">
        <p14:creationId xmlns:p14="http://schemas.microsoft.com/office/powerpoint/2010/main" val="46394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Eisingkronus Messenjing Laybreuri , distributed and concurrent application</a:t>
            </a:r>
          </a:p>
        </p:txBody>
      </p:sp>
      <p:sp>
        <p:nvSpPr>
          <p:cNvPr id="4" name="Slide Number Placeholder 3"/>
          <p:cNvSpPr>
            <a:spLocks noGrp="1"/>
          </p:cNvSpPr>
          <p:nvPr>
            <p:ph type="sldNum" sz="quarter" idx="5"/>
          </p:nvPr>
        </p:nvSpPr>
        <p:spPr/>
        <p:txBody>
          <a:bodyPr/>
          <a:lstStyle/>
          <a:p>
            <a:fld id="{230A77FD-28C6-462B-B876-D0C89C1E4A40}" type="slidenum">
              <a:rPr lang="en-ID" smtClean="0"/>
              <a:t>8</a:t>
            </a:fld>
            <a:endParaRPr lang="en-ID"/>
          </a:p>
        </p:txBody>
      </p:sp>
    </p:spTree>
    <p:extLst>
      <p:ext uri="{BB962C8B-B14F-4D97-AF65-F5344CB8AC3E}">
        <p14:creationId xmlns:p14="http://schemas.microsoft.com/office/powerpoint/2010/main" val="126095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a:p>
            <a:r>
              <a:rPr lang="en-ID"/>
              <a:t>Zaman dahulu gandum, sapi atau perak dapat digunakan sebagai uang melalui barter. Gandum, sapi dan perak menjadi bernilai karena sumbernya terbatas atau langka (***scarce\***). Apakah saat ini kita tetap bisa melakukan barter? Jikalau bisa, kenapa bisa? </a:t>
            </a: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53</a:t>
            </a:fld>
            <a:endParaRPr lang="en-ID"/>
          </a:p>
        </p:txBody>
      </p:sp>
    </p:spTree>
    <p:extLst>
      <p:ext uri="{BB962C8B-B14F-4D97-AF65-F5344CB8AC3E}">
        <p14:creationId xmlns:p14="http://schemas.microsoft.com/office/powerpoint/2010/main" val="1234645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Karena pada dasarnya uang adalah segala sesuatu yang dapat digunakan sebagai alat pembayaran (***medium of exchange\***).</a:t>
            </a:r>
          </a:p>
          <a:p>
            <a:endParaRPr lang="en-ID"/>
          </a:p>
          <a:p>
            <a:r>
              <a:rPr lang="en-ID"/>
              <a:t>*Money is defined by people and what they do.*</a:t>
            </a:r>
          </a:p>
          <a:p>
            <a:endParaRPr lang="en-ID"/>
          </a:p>
          <a:p>
            <a:r>
              <a:rPr lang="en-ID"/>
              <a:t>*When people use something as a medium of exchange, it becomes money.*</a:t>
            </a:r>
          </a:p>
          <a:p>
            <a:endParaRPr lang="en-ID"/>
          </a:p>
          <a:p>
            <a:r>
              <a:rPr lang="en-ID"/>
              <a:t>Uang seringkali di definisikan melalui fungsinya yaitu :</a:t>
            </a:r>
          </a:p>
        </p:txBody>
      </p:sp>
      <p:sp>
        <p:nvSpPr>
          <p:cNvPr id="4" name="Slide Number Placeholder 3"/>
          <p:cNvSpPr>
            <a:spLocks noGrp="1"/>
          </p:cNvSpPr>
          <p:nvPr>
            <p:ph type="sldNum" sz="quarter" idx="5"/>
          </p:nvPr>
        </p:nvSpPr>
        <p:spPr/>
        <p:txBody>
          <a:bodyPr/>
          <a:lstStyle/>
          <a:p>
            <a:fld id="{230A77FD-28C6-462B-B876-D0C89C1E4A40}" type="slidenum">
              <a:rPr lang="en-ID" smtClean="0"/>
              <a:t>54</a:t>
            </a:fld>
            <a:endParaRPr lang="en-ID"/>
          </a:p>
        </p:txBody>
      </p:sp>
    </p:spTree>
    <p:extLst>
      <p:ext uri="{BB962C8B-B14F-4D97-AF65-F5344CB8AC3E}">
        <p14:creationId xmlns:p14="http://schemas.microsoft.com/office/powerpoint/2010/main" val="1775699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64</a:t>
            </a:fld>
            <a:endParaRPr lang="en-ID"/>
          </a:p>
        </p:txBody>
      </p:sp>
    </p:spTree>
    <p:extLst>
      <p:ext uri="{BB962C8B-B14F-4D97-AF65-F5344CB8AC3E}">
        <p14:creationId xmlns:p14="http://schemas.microsoft.com/office/powerpoint/2010/main" val="2938550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a:solidFill>
                  <a:schemeClr val="tx1"/>
                </a:solidFill>
                <a:effectLst/>
                <a:latin typeface="+mn-lt"/>
                <a:ea typeface="+mn-ea"/>
                <a:cs typeface="+mn-cs"/>
              </a:rPr>
              <a:t>Istilah </a:t>
            </a:r>
            <a:r>
              <a:rPr lang="en-ID" sz="1200" b="1" i="1" kern="1200">
                <a:solidFill>
                  <a:schemeClr val="tx1"/>
                </a:solidFill>
                <a:effectLst/>
                <a:latin typeface="+mn-lt"/>
                <a:ea typeface="+mn-ea"/>
                <a:cs typeface="+mn-cs"/>
              </a:rPr>
              <a:t>Bitcoin</a:t>
            </a:r>
            <a:r>
              <a:rPr lang="en-ID" sz="1200" kern="1200">
                <a:solidFill>
                  <a:schemeClr val="tx1"/>
                </a:solidFill>
                <a:effectLst/>
                <a:latin typeface="+mn-lt"/>
                <a:ea typeface="+mn-ea"/>
                <a:cs typeface="+mn-cs"/>
              </a:rPr>
              <a:t> dan </a:t>
            </a:r>
            <a:r>
              <a:rPr lang="en-ID" sz="1200" i="1" kern="1200">
                <a:solidFill>
                  <a:schemeClr val="tx1"/>
                </a:solidFill>
                <a:effectLst/>
                <a:latin typeface="+mn-lt"/>
                <a:ea typeface="+mn-ea"/>
                <a:cs typeface="+mn-cs"/>
              </a:rPr>
              <a:t>bitcoins</a:t>
            </a:r>
            <a:r>
              <a:rPr lang="en-ID" sz="1200" kern="1200">
                <a:solidFill>
                  <a:schemeClr val="tx1"/>
                </a:solidFill>
                <a:effectLst/>
                <a:latin typeface="+mn-lt"/>
                <a:ea typeface="+mn-ea"/>
                <a:cs typeface="+mn-cs"/>
              </a:rPr>
              <a:t> memiliki perbedaan yaitu, </a:t>
            </a:r>
            <a:r>
              <a:rPr lang="en-ID" sz="1200" b="1" i="1" kern="1200">
                <a:solidFill>
                  <a:schemeClr val="tx1"/>
                </a:solidFill>
                <a:effectLst/>
                <a:latin typeface="+mn-lt"/>
                <a:ea typeface="+mn-ea"/>
                <a:cs typeface="+mn-cs"/>
              </a:rPr>
              <a:t>Bitcoin</a:t>
            </a:r>
            <a:r>
              <a:rPr lang="en-ID" sz="1200" kern="1200">
                <a:solidFill>
                  <a:schemeClr val="tx1"/>
                </a:solidFill>
                <a:effectLst/>
                <a:latin typeface="+mn-lt"/>
                <a:ea typeface="+mn-ea"/>
                <a:cs typeface="+mn-cs"/>
              </a:rPr>
              <a:t> dengan huruf kapital “B” mengacu pada </a:t>
            </a:r>
            <a:r>
              <a:rPr lang="en-ID" sz="1200" i="1" kern="1200">
                <a:solidFill>
                  <a:schemeClr val="tx1"/>
                </a:solidFill>
                <a:effectLst/>
                <a:latin typeface="+mn-lt"/>
                <a:ea typeface="+mn-ea"/>
                <a:cs typeface="+mn-cs"/>
              </a:rPr>
              <a:t>protocol</a:t>
            </a:r>
            <a:r>
              <a:rPr lang="en-ID" sz="1200" kern="1200">
                <a:solidFill>
                  <a:schemeClr val="tx1"/>
                </a:solidFill>
                <a:effectLst/>
                <a:latin typeface="+mn-lt"/>
                <a:ea typeface="+mn-ea"/>
                <a:cs typeface="+mn-cs"/>
              </a:rPr>
              <a:t> dan penulisan huruf kecil semua (</a:t>
            </a:r>
            <a:r>
              <a:rPr lang="en-ID" sz="1200" i="1" kern="1200">
                <a:solidFill>
                  <a:schemeClr val="tx1"/>
                </a:solidFill>
                <a:effectLst/>
                <a:latin typeface="+mn-lt"/>
                <a:ea typeface="+mn-ea"/>
                <a:cs typeface="+mn-cs"/>
              </a:rPr>
              <a:t>bitcoins</a:t>
            </a:r>
            <a:r>
              <a:rPr lang="en-ID" sz="1200" kern="1200">
                <a:solidFill>
                  <a:schemeClr val="tx1"/>
                </a:solidFill>
                <a:effectLst/>
                <a:latin typeface="+mn-lt"/>
                <a:ea typeface="+mn-ea"/>
                <a:cs typeface="+mn-cs"/>
              </a:rPr>
              <a:t>) dan symbol BTC mengacu pada unit mata uangnya. </a:t>
            </a:r>
            <a:r>
              <a:rPr lang="en-US" sz="1200" kern="1200">
                <a:solidFill>
                  <a:schemeClr val="tx1"/>
                </a:solidFill>
                <a:effectLst/>
                <a:latin typeface="+mn-lt"/>
                <a:ea typeface="+mn-ea"/>
                <a:cs typeface="+mn-cs"/>
              </a:rPr>
              <a:t>Bitcoin juga memiliki </a:t>
            </a:r>
            <a:r>
              <a:rPr lang="en-US" sz="1200" i="1" kern="1200">
                <a:solidFill>
                  <a:schemeClr val="tx1"/>
                </a:solidFill>
                <a:effectLst/>
                <a:latin typeface="+mn-lt"/>
                <a:ea typeface="+mn-ea"/>
                <a:cs typeface="+mn-cs"/>
              </a:rPr>
              <a:t>bitcoins unit</a:t>
            </a:r>
            <a:r>
              <a:rPr lang="en-US" sz="1200" kern="1200">
                <a:solidFill>
                  <a:schemeClr val="tx1"/>
                </a:solidFill>
                <a:effectLst/>
                <a:latin typeface="+mn-lt"/>
                <a:ea typeface="+mn-ea"/>
                <a:cs typeface="+mn-cs"/>
              </a:rPr>
              <a:t> yang mengikuti </a:t>
            </a:r>
            <a:r>
              <a:rPr lang="en-US" sz="1200" i="1" kern="1200">
                <a:solidFill>
                  <a:schemeClr val="tx1"/>
                </a:solidFill>
                <a:effectLst/>
                <a:latin typeface="+mn-lt"/>
                <a:ea typeface="+mn-ea"/>
                <a:cs typeface="+mn-cs"/>
              </a:rPr>
              <a:t>standard metric system</a:t>
            </a:r>
            <a:r>
              <a:rPr lang="en-US" sz="1200" kern="1200">
                <a:solidFill>
                  <a:schemeClr val="tx1"/>
                </a:solidFill>
                <a:effectLst/>
                <a:latin typeface="+mn-lt"/>
                <a:ea typeface="+mn-ea"/>
                <a:cs typeface="+mn-cs"/>
              </a:rPr>
              <a:t>, di bawah ini adalah beberapa singkatan yang digunakan untuk mengekspresikan jumlah </a:t>
            </a:r>
            <a:r>
              <a:rPr lang="en-US" sz="1200" i="1" kern="1200">
                <a:solidFill>
                  <a:schemeClr val="tx1"/>
                </a:solidFill>
                <a:effectLst/>
                <a:latin typeface="+mn-lt"/>
                <a:ea typeface="+mn-ea"/>
                <a:cs typeface="+mn-cs"/>
              </a:rPr>
              <a:t>bitcoins</a:t>
            </a:r>
            <a:r>
              <a:rPr lang="en-US" sz="1200" kern="1200">
                <a:solidFill>
                  <a:schemeClr val="tx1"/>
                </a:solidFill>
                <a:effectLst/>
                <a:latin typeface="+mn-lt"/>
                <a:ea typeface="+mn-ea"/>
                <a:cs typeface="+mn-cs"/>
              </a:rPr>
              <a:t>. </a:t>
            </a:r>
            <a:r>
              <a:rPr lang="en-ID" sz="1200" kern="1200">
                <a:solidFill>
                  <a:schemeClr val="tx1"/>
                </a:solidFill>
                <a:effectLst/>
                <a:latin typeface="+mn-lt"/>
                <a:ea typeface="+mn-ea"/>
                <a:cs typeface="+mn-cs"/>
              </a:rPr>
              <a:t>Secara historis </a:t>
            </a:r>
            <a:r>
              <a:rPr lang="en-ID" sz="1200" i="1" kern="1200">
                <a:solidFill>
                  <a:schemeClr val="tx1"/>
                </a:solidFill>
                <a:effectLst/>
                <a:latin typeface="+mn-lt"/>
                <a:ea typeface="+mn-ea"/>
                <a:cs typeface="+mn-cs"/>
              </a:rPr>
              <a:t>bitcoins</a:t>
            </a:r>
            <a:r>
              <a:rPr lang="en-ID" sz="1200" kern="1200">
                <a:solidFill>
                  <a:schemeClr val="tx1"/>
                </a:solidFill>
                <a:effectLst/>
                <a:latin typeface="+mn-lt"/>
                <a:ea typeface="+mn-ea"/>
                <a:cs typeface="+mn-cs"/>
              </a:rPr>
              <a:t> adalah salah satu </a:t>
            </a:r>
            <a:r>
              <a:rPr lang="en-ID" sz="1200" b="1" i="1" kern="1200">
                <a:solidFill>
                  <a:schemeClr val="tx1"/>
                </a:solidFill>
                <a:effectLst/>
                <a:latin typeface="+mn-lt"/>
                <a:ea typeface="+mn-ea"/>
                <a:cs typeface="+mn-cs"/>
              </a:rPr>
              <a:t>cryptocurrency</a:t>
            </a:r>
            <a:r>
              <a:rPr lang="en-ID" sz="1200" kern="1200">
                <a:solidFill>
                  <a:schemeClr val="tx1"/>
                </a:solidFill>
                <a:effectLst/>
                <a:latin typeface="+mn-lt"/>
                <a:ea typeface="+mn-ea"/>
                <a:cs typeface="+mn-cs"/>
              </a:rPr>
              <a:t> pertama didunia dengan </a:t>
            </a:r>
            <a:r>
              <a:rPr lang="en-ID" sz="1200" i="1" kern="1200">
                <a:solidFill>
                  <a:schemeClr val="tx1"/>
                </a:solidFill>
                <a:effectLst/>
                <a:latin typeface="+mn-lt"/>
                <a:ea typeface="+mn-ea"/>
                <a:cs typeface="+mn-cs"/>
              </a:rPr>
              <a:t>symbol</a:t>
            </a:r>
            <a:r>
              <a:rPr lang="en-ID" sz="1200" kern="1200">
                <a:solidFill>
                  <a:schemeClr val="tx1"/>
                </a:solidFill>
                <a:effectLst/>
                <a:latin typeface="+mn-lt"/>
                <a:ea typeface="+mn-ea"/>
                <a:cs typeface="+mn-cs"/>
              </a:rPr>
              <a:t> (BTC).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D" sz="1200" kern="1200">
              <a:solidFill>
                <a:schemeClr val="tx1"/>
              </a:solidFill>
              <a:effectLst/>
              <a:latin typeface="+mn-lt"/>
              <a:ea typeface="+mn-ea"/>
              <a:cs typeface="+mn-cs"/>
            </a:endParaRP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67</a:t>
            </a:fld>
            <a:endParaRPr lang="en-ID"/>
          </a:p>
        </p:txBody>
      </p:sp>
    </p:spTree>
    <p:extLst>
      <p:ext uri="{BB962C8B-B14F-4D97-AF65-F5344CB8AC3E}">
        <p14:creationId xmlns:p14="http://schemas.microsoft.com/office/powerpoint/2010/main" val="1809653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i="1" kern="1200">
                <a:solidFill>
                  <a:schemeClr val="tx1"/>
                </a:solidFill>
                <a:effectLst/>
                <a:latin typeface="+mn-lt"/>
                <a:ea typeface="+mn-ea"/>
                <a:cs typeface="+mn-cs"/>
              </a:rPr>
              <a:t>bitcoins</a:t>
            </a:r>
            <a:r>
              <a:rPr lang="en-ID" sz="1200" kern="1200">
                <a:solidFill>
                  <a:schemeClr val="tx1"/>
                </a:solidFill>
                <a:effectLst/>
                <a:latin typeface="+mn-lt"/>
                <a:ea typeface="+mn-ea"/>
                <a:cs typeface="+mn-cs"/>
              </a:rPr>
              <a:t> adalah unit mata uang yang berbasis virtual.</a:t>
            </a:r>
          </a:p>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a:solidFill>
                  <a:schemeClr val="tx1"/>
                </a:solidFill>
                <a:effectLst/>
                <a:latin typeface="+mn-lt"/>
                <a:ea typeface="+mn-ea"/>
                <a:cs typeface="+mn-cs"/>
              </a:rPr>
              <a:t>Bitcoin atau Bitcoin Protocol adalah tempat pengguna </a:t>
            </a:r>
            <a:r>
              <a:rPr lang="en-ID" sz="1200" i="1" kern="1200">
                <a:solidFill>
                  <a:schemeClr val="tx1"/>
                </a:solidFill>
                <a:effectLst/>
                <a:latin typeface="+mn-lt"/>
                <a:ea typeface="+mn-ea"/>
                <a:cs typeface="+mn-cs"/>
              </a:rPr>
              <a:t>bitcoins</a:t>
            </a:r>
            <a:r>
              <a:rPr lang="en-ID" sz="1200" kern="1200">
                <a:solidFill>
                  <a:schemeClr val="tx1"/>
                </a:solidFill>
                <a:effectLst/>
                <a:latin typeface="+mn-lt"/>
                <a:ea typeface="+mn-ea"/>
                <a:cs typeface="+mn-cs"/>
              </a:rPr>
              <a:t> dapat menyimpan </a:t>
            </a:r>
            <a:r>
              <a:rPr lang="en-ID" sz="1200" i="1" kern="1200">
                <a:solidFill>
                  <a:schemeClr val="tx1"/>
                </a:solidFill>
                <a:effectLst/>
                <a:latin typeface="+mn-lt"/>
                <a:ea typeface="+mn-ea"/>
                <a:cs typeface="+mn-cs"/>
              </a:rPr>
              <a:t>bitcoins</a:t>
            </a:r>
            <a:r>
              <a:rPr lang="en-ID" sz="1200" kern="1200">
                <a:solidFill>
                  <a:schemeClr val="tx1"/>
                </a:solidFill>
                <a:effectLst/>
                <a:latin typeface="+mn-lt"/>
                <a:ea typeface="+mn-ea"/>
                <a:cs typeface="+mn-cs"/>
              </a:rPr>
              <a:t> atau mengirim </a:t>
            </a:r>
            <a:r>
              <a:rPr lang="en-ID" sz="1200" i="1" kern="1200">
                <a:solidFill>
                  <a:schemeClr val="tx1"/>
                </a:solidFill>
                <a:effectLst/>
                <a:latin typeface="+mn-lt"/>
                <a:ea typeface="+mn-ea"/>
                <a:cs typeface="+mn-cs"/>
              </a:rPr>
              <a:t>bitcoins</a:t>
            </a:r>
            <a:r>
              <a:rPr lang="en-ID" sz="1200" kern="1200">
                <a:solidFill>
                  <a:schemeClr val="tx1"/>
                </a:solidFill>
                <a:effectLst/>
                <a:latin typeface="+mn-lt"/>
                <a:ea typeface="+mn-ea"/>
                <a:cs typeface="+mn-cs"/>
              </a:rPr>
              <a:t> kepada siapapun yang terhubung dalam Protokol Bitcoin. </a:t>
            </a:r>
          </a:p>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a:solidFill>
                  <a:schemeClr val="tx1"/>
                </a:solidFill>
                <a:effectLst/>
                <a:latin typeface="+mn-lt"/>
                <a:ea typeface="+mn-ea"/>
                <a:cs typeface="+mn-cs"/>
              </a:rPr>
              <a:t>Medium transaksi </a:t>
            </a:r>
            <a:r>
              <a:rPr lang="en-ID" sz="1200" i="1" kern="1200">
                <a:solidFill>
                  <a:schemeClr val="tx1"/>
                </a:solidFill>
                <a:effectLst/>
                <a:latin typeface="+mn-lt"/>
                <a:ea typeface="+mn-ea"/>
                <a:cs typeface="+mn-cs"/>
              </a:rPr>
              <a:t>bitcoins</a:t>
            </a:r>
            <a:r>
              <a:rPr lang="en-ID" sz="1200" kern="1200">
                <a:solidFill>
                  <a:schemeClr val="tx1"/>
                </a:solidFill>
                <a:effectLst/>
                <a:latin typeface="+mn-lt"/>
                <a:ea typeface="+mn-ea"/>
                <a:cs typeface="+mn-cs"/>
              </a:rPr>
              <a:t> dilakukan melalui internet, semudah mengirim dan menerima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68</a:t>
            </a:fld>
            <a:endParaRPr lang="en-ID"/>
          </a:p>
        </p:txBody>
      </p:sp>
    </p:spTree>
    <p:extLst>
      <p:ext uri="{BB962C8B-B14F-4D97-AF65-F5344CB8AC3E}">
        <p14:creationId xmlns:p14="http://schemas.microsoft.com/office/powerpoint/2010/main" val="585870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a:solidFill>
                  <a:schemeClr val="tx1"/>
                </a:solidFill>
                <a:effectLst/>
                <a:latin typeface="+mn-lt"/>
                <a:ea typeface="+mn-ea"/>
                <a:cs typeface="+mn-cs"/>
              </a:rPr>
              <a:t>Pengguna </a:t>
            </a:r>
            <a:r>
              <a:rPr lang="en-ID" sz="1200" i="1" kern="1200">
                <a:solidFill>
                  <a:schemeClr val="tx1"/>
                </a:solidFill>
                <a:effectLst/>
                <a:latin typeface="+mn-lt"/>
                <a:ea typeface="+mn-ea"/>
                <a:cs typeface="+mn-cs"/>
              </a:rPr>
              <a:t>bitcoins</a:t>
            </a:r>
            <a:r>
              <a:rPr lang="en-ID" sz="1200" kern="1200">
                <a:solidFill>
                  <a:schemeClr val="tx1"/>
                </a:solidFill>
                <a:effectLst/>
                <a:latin typeface="+mn-lt"/>
                <a:ea typeface="+mn-ea"/>
                <a:cs typeface="+mn-cs"/>
              </a:rPr>
              <a:t> dapat membeli suatu barang &amp; jasa menggunakan </a:t>
            </a:r>
            <a:r>
              <a:rPr lang="en-ID" sz="1200" i="1" kern="1200">
                <a:solidFill>
                  <a:schemeClr val="tx1"/>
                </a:solidFill>
                <a:effectLst/>
                <a:latin typeface="+mn-lt"/>
                <a:ea typeface="+mn-ea"/>
                <a:cs typeface="+mn-cs"/>
              </a:rPr>
              <a:t>bitcoins </a:t>
            </a:r>
            <a:r>
              <a:rPr lang="en-ID" sz="1200" i="0" kern="1200">
                <a:solidFill>
                  <a:schemeClr val="tx1"/>
                </a:solidFill>
                <a:effectLst/>
                <a:latin typeface="+mn-lt"/>
                <a:ea typeface="+mn-ea"/>
                <a:cs typeface="+mn-cs"/>
              </a:rPr>
              <a:t>dengan system pembayaran yang membuka pasar dunia</a:t>
            </a:r>
            <a:r>
              <a:rPr lang="en-ID" sz="1200" kern="1200">
                <a:solidFill>
                  <a:schemeClr val="tx1"/>
                </a:solidFill>
                <a:effectLst/>
                <a:latin typeface="+mn-lt"/>
                <a:ea typeface="+mn-ea"/>
                <a:cs typeface="+mn-cs"/>
              </a:rPr>
              <a:t>. </a:t>
            </a:r>
            <a:endParaRPr lang="en-ID"/>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70</a:t>
            </a:fld>
            <a:endParaRPr lang="en-ID"/>
          </a:p>
        </p:txBody>
      </p:sp>
    </p:spTree>
    <p:extLst>
      <p:ext uri="{BB962C8B-B14F-4D97-AF65-F5344CB8AC3E}">
        <p14:creationId xmlns:p14="http://schemas.microsoft.com/office/powerpoint/2010/main" val="36260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a:solidFill>
                  <a:srgbClr val="1F0909"/>
                </a:solidFill>
                <a:effectLst/>
                <a:latin typeface="PT Serif"/>
              </a:rPr>
              <a:t>Karena mas wanna be computer scientist, ada beberapa area yang sangat mas gun suka dan cukup percaya diri.</a:t>
            </a: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9</a:t>
            </a:fld>
            <a:endParaRPr lang="en-ID"/>
          </a:p>
        </p:txBody>
      </p:sp>
    </p:spTree>
    <p:extLst>
      <p:ext uri="{BB962C8B-B14F-4D97-AF65-F5344CB8AC3E}">
        <p14:creationId xmlns:p14="http://schemas.microsoft.com/office/powerpoint/2010/main" val="411888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D" b="0" i="0">
                <a:solidFill>
                  <a:srgbClr val="1F0909"/>
                </a:solidFill>
                <a:effectLst/>
                <a:latin typeface="PT Serif"/>
              </a:rPr>
              <a:t>Kami juga bekerja sama dengan perusahaan blockstream di kanada, sebuah teknologi yang dibangun oleh Adam Back. Adam Back pencipta hashcash yang memanfaatkan PoW Algorithm, inovasi yang menginspirasi Satoshi Nakamoto untuk mengembangkan Bitcoin. Dalam sejarahnya Satoshi Nakamoto pernah berkomunikasi dengan beliau, terinspirasi oleh karyanya hashcash. Tertulis dalam buku The Digital Gold: The Untold Story of Bitcoin Karya Nathaniel Popper. Adam Back, CEO of Blockstream, panutan saya di bidang pengembangan teknologi blockchain untuk keuangan. </a:t>
            </a:r>
          </a:p>
          <a:p>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10</a:t>
            </a:fld>
            <a:endParaRPr lang="en-ID"/>
          </a:p>
        </p:txBody>
      </p:sp>
    </p:spTree>
    <p:extLst>
      <p:ext uri="{BB962C8B-B14F-4D97-AF65-F5344CB8AC3E}">
        <p14:creationId xmlns:p14="http://schemas.microsoft.com/office/powerpoint/2010/main" val="1036773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a:solidFill>
                  <a:srgbClr val="1F0909"/>
                </a:solidFill>
                <a:effectLst/>
                <a:latin typeface="PT Serif"/>
              </a:rPr>
              <a:t>Selain kedua tadi mas gun ini punya usaha sektor maritim di tambak udang ya, di sukabumi, </a:t>
            </a: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11</a:t>
            </a:fld>
            <a:endParaRPr lang="en-ID"/>
          </a:p>
        </p:txBody>
      </p:sp>
    </p:spTree>
    <p:extLst>
      <p:ext uri="{BB962C8B-B14F-4D97-AF65-F5344CB8AC3E}">
        <p14:creationId xmlns:p14="http://schemas.microsoft.com/office/powerpoint/2010/main" val="2910156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a:solidFill>
                  <a:srgbClr val="1F0909"/>
                </a:solidFill>
                <a:effectLst/>
                <a:latin typeface="PT Serif"/>
              </a:rPr>
              <a:t>Sebagai pengusaha, gemuruh dunia Industry 4.0 membangkitkan kepekaan saya sebagai usahawan untuk melihat impak dan peluangnya. Mas gun berjuang untuk Industri Maritim Indonesia, transformasi Industry 4.0 di sektor tambak udang juga diperlukan agar kita bisa membangkitkan kembali kejayaan kita di masa lampau. Indonesia pernah punya tambak udang terbesar, namanya dipasena. Nah mas gun ingin pendekatan industri 4.0 dan blockchain bisa memberi solusi disana.</a:t>
            </a:r>
            <a:endParaRPr lang="en-ID"/>
          </a:p>
        </p:txBody>
      </p:sp>
      <p:sp>
        <p:nvSpPr>
          <p:cNvPr id="4" name="Slide Number Placeholder 3"/>
          <p:cNvSpPr>
            <a:spLocks noGrp="1"/>
          </p:cNvSpPr>
          <p:nvPr>
            <p:ph type="sldNum" sz="quarter" idx="5"/>
          </p:nvPr>
        </p:nvSpPr>
        <p:spPr/>
        <p:txBody>
          <a:bodyPr/>
          <a:lstStyle/>
          <a:p>
            <a:fld id="{230A77FD-28C6-462B-B876-D0C89C1E4A40}" type="slidenum">
              <a:rPr lang="en-ID" smtClean="0"/>
              <a:t>12</a:t>
            </a:fld>
            <a:endParaRPr lang="en-ID"/>
          </a:p>
        </p:txBody>
      </p:sp>
    </p:spTree>
    <p:extLst>
      <p:ext uri="{BB962C8B-B14F-4D97-AF65-F5344CB8AC3E}">
        <p14:creationId xmlns:p14="http://schemas.microsoft.com/office/powerpoint/2010/main" val="2520904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Industry 4.0 adalah industri yang sudah melakukan digitalisasi pada proses manufakturnya, tujuannya untuk meminimalisir manusia dan intervensi secara manual. Revolusi Industri ke 4 membawa mesin-mesin untuk manufaktur menjadi lebih cerdas dan bisa saling terhubung. </a:t>
            </a:r>
          </a:p>
          <a:p>
            <a:endParaRPr lang="en-ID"/>
          </a:p>
          <a:p>
            <a:r>
              <a:rPr lang="en-ID"/>
              <a:t>Industry 4.0 menggunakan mesin dan robot, bedanya dengan mesin dan robot pada industri sebelumnya adalah pada industry 4.0 robot memiliki kecerdasan sendiri, otonomi sendiri dan dapat terhubung dengan mesin-mesin cerdas lainnya dalam kelas yang sama. </a:t>
            </a:r>
          </a:p>
          <a:p>
            <a:endParaRPr lang="en-ID"/>
          </a:p>
          <a:p>
            <a:r>
              <a:rPr lang="en-ID"/>
              <a:t>Pada Smart Factory, robot adalah hal umum ya dalam manufacturing namun pada Industry 4.0 robot tidak memerlukan lagi intervensi manusia untuk membuat keputusan yang sangat presisi. Semua ini dapat diwujudkan karena ada teknologi Artificial Intelligence dan Sensor. Dari preventive maintenance menuju predictive maintenance, robot dapat memahami kapan robot harus segera di maintenance.</a:t>
            </a:r>
          </a:p>
        </p:txBody>
      </p:sp>
      <p:sp>
        <p:nvSpPr>
          <p:cNvPr id="4" name="Slide Number Placeholder 3"/>
          <p:cNvSpPr>
            <a:spLocks noGrp="1"/>
          </p:cNvSpPr>
          <p:nvPr>
            <p:ph type="sldNum" sz="quarter" idx="5"/>
          </p:nvPr>
        </p:nvSpPr>
        <p:spPr/>
        <p:txBody>
          <a:bodyPr/>
          <a:lstStyle/>
          <a:p>
            <a:fld id="{230A77FD-28C6-462B-B876-D0C89C1E4A40}" type="slidenum">
              <a:rPr lang="en-ID" smtClean="0"/>
              <a:t>13</a:t>
            </a:fld>
            <a:endParaRPr lang="en-ID"/>
          </a:p>
        </p:txBody>
      </p:sp>
    </p:spTree>
    <p:extLst>
      <p:ext uri="{BB962C8B-B14F-4D97-AF65-F5344CB8AC3E}">
        <p14:creationId xmlns:p14="http://schemas.microsoft.com/office/powerpoint/2010/main" val="421995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4B1492D-1577-4939-B42D-F74BEBE0A9F5}"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2022355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B1492D-1577-4939-B42D-F74BEBE0A9F5}"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549935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B1492D-1577-4939-B42D-F74BEBE0A9F5}"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2439982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B1492D-1577-4939-B42D-F74BEBE0A9F5}"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237056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1492D-1577-4939-B42D-F74BEBE0A9F5}"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3794928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B1492D-1577-4939-B42D-F74BEBE0A9F5}"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382029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B1492D-1577-4939-B42D-F74BEBE0A9F5}" type="datetimeFigureOut">
              <a:rPr lang="en-US" smtClean="0"/>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1844306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B1492D-1577-4939-B42D-F74BEBE0A9F5}" type="datetimeFigureOut">
              <a:rPr lang="en-US" smtClean="0"/>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777773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1492D-1577-4939-B42D-F74BEBE0A9F5}" type="datetimeFigureOut">
              <a:rPr lang="en-US" smtClean="0"/>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76794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B1492D-1577-4939-B42D-F74BEBE0A9F5}"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1601823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B1492D-1577-4939-B42D-F74BEBE0A9F5}"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E6AFE-003C-416D-8BA4-253432C1E402}" type="slidenum">
              <a:rPr lang="en-US" smtClean="0"/>
              <a:t>‹#›</a:t>
            </a:fld>
            <a:endParaRPr lang="en-US"/>
          </a:p>
        </p:txBody>
      </p:sp>
    </p:spTree>
    <p:extLst>
      <p:ext uri="{BB962C8B-B14F-4D97-AF65-F5344CB8AC3E}">
        <p14:creationId xmlns:p14="http://schemas.microsoft.com/office/powerpoint/2010/main" val="3196082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1492D-1577-4939-B42D-F74BEBE0A9F5}" type="datetimeFigureOut">
              <a:rPr lang="en-US" smtClean="0"/>
              <a:t>1/27/2021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E6AFE-003C-416D-8BA4-253432C1E402}" type="slidenum">
              <a:rPr lang="en-US" smtClean="0"/>
              <a:t>‹#›</a:t>
            </a:fld>
            <a:endParaRPr lang="en-US"/>
          </a:p>
        </p:txBody>
      </p:sp>
    </p:spTree>
    <p:extLst>
      <p:ext uri="{BB962C8B-B14F-4D97-AF65-F5344CB8AC3E}">
        <p14:creationId xmlns:p14="http://schemas.microsoft.com/office/powerpoint/2010/main" val="3432369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jp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0.jpg"/><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7.xml"/><Relationship Id="rId7" Type="http://schemas.openxmlformats.org/officeDocument/2006/relationships/image" Target="../media/image21.jpg"/><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3.jpg"/><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9.xml"/><Relationship Id="rId7" Type="http://schemas.openxmlformats.org/officeDocument/2006/relationships/image" Target="../media/image24.png"/><Relationship Id="rId12"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2.png"/><Relationship Id="rId11" Type="http://schemas.openxmlformats.org/officeDocument/2006/relationships/image" Target="../media/image28.png"/><Relationship Id="rId5" Type="http://schemas.openxmlformats.org/officeDocument/2006/relationships/image" Target="../media/image1.wmf"/><Relationship Id="rId10" Type="http://schemas.openxmlformats.org/officeDocument/2006/relationships/image" Target="../media/image27.png"/><Relationship Id="rId4" Type="http://schemas.openxmlformats.org/officeDocument/2006/relationships/oleObject" Target="../embeddings/oleObject11.bin"/><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0.jpg"/><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1.jpg"/><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3.xml"/><Relationship Id="rId7"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image" Target="../media/image1.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5.xml"/><Relationship Id="rId7"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6.bin"/></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6.xml"/><Relationship Id="rId7"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9.png"/><Relationship Id="rId4" Type="http://schemas.openxmlformats.org/officeDocument/2006/relationships/oleObject" Target="../embeddings/oleObject15.bin"/><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7.xml"/><Relationship Id="rId7"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7.bin"/><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8.xml"/><Relationship Id="rId7" Type="http://schemas.openxmlformats.org/officeDocument/2006/relationships/image" Target="../media/image41.png"/><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8.bin"/></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9.xml"/><Relationship Id="rId7"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9.bin"/></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0.xml"/><Relationship Id="rId7" Type="http://schemas.openxmlformats.org/officeDocument/2006/relationships/image" Target="../media/image43.png"/><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20.bin"/><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1.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21.bin"/></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2.xml"/><Relationship Id="rId7"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1.wmf"/><Relationship Id="rId5" Type="http://schemas.openxmlformats.org/officeDocument/2006/relationships/oleObject" Target="../embeddings/oleObject23.bin"/><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image" Target="../media/image1.wmf"/></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wmf"/><Relationship Id="rId10" Type="http://schemas.openxmlformats.org/officeDocument/2006/relationships/image" Target="../media/image9.png"/><Relationship Id="rId4" Type="http://schemas.openxmlformats.org/officeDocument/2006/relationships/oleObject" Target="../embeddings/oleObject2.bin"/><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3.xml"/><Relationship Id="rId7" Type="http://schemas.openxmlformats.org/officeDocument/2006/relationships/image" Target="../media/image51.png"/><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22.bin"/></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4.xml"/><Relationship Id="rId7" Type="http://schemas.openxmlformats.org/officeDocument/2006/relationships/image" Target="../media/image52.png"/><Relationship Id="rId2" Type="http://schemas.openxmlformats.org/officeDocument/2006/relationships/slideLayout" Target="../slideLayouts/slideLayout6.xml"/><Relationship Id="rId1" Type="http://schemas.openxmlformats.org/officeDocument/2006/relationships/vmlDrawing" Target="../drawings/vmlDrawing29.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25.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30.vml"/><Relationship Id="rId6" Type="http://schemas.openxmlformats.org/officeDocument/2006/relationships/image" Target="../media/image53.png"/><Relationship Id="rId5" Type="http://schemas.openxmlformats.org/officeDocument/2006/relationships/image" Target="../media/image2.png"/><Relationship Id="rId4" Type="http://schemas.openxmlformats.org/officeDocument/2006/relationships/image" Target="../media/image1.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1.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32.vml"/><Relationship Id="rId6" Type="http://schemas.openxmlformats.org/officeDocument/2006/relationships/image" Target="../media/image52.png"/><Relationship Id="rId5" Type="http://schemas.openxmlformats.org/officeDocument/2006/relationships/image" Target="../media/image2.png"/><Relationship Id="rId4" Type="http://schemas.openxmlformats.org/officeDocument/2006/relationships/image" Target="../media/image1.wmf"/></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25.xml"/><Relationship Id="rId7" Type="http://schemas.openxmlformats.org/officeDocument/2006/relationships/image" Target="../media/image54.png"/><Relationship Id="rId2" Type="http://schemas.openxmlformats.org/officeDocument/2006/relationships/slideLayout" Target="../slideLayouts/slideLayout6.xml"/><Relationship Id="rId1" Type="http://schemas.openxmlformats.org/officeDocument/2006/relationships/vmlDrawing" Target="../drawings/vmlDrawing33.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29.bin"/><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6.xml"/><Relationship Id="rId7"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vmlDrawing" Target="../drawings/vmlDrawing34.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30.bin"/></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7.xml"/><Relationship Id="rId7" Type="http://schemas.openxmlformats.org/officeDocument/2006/relationships/image" Target="../media/image58.png"/><Relationship Id="rId2" Type="http://schemas.openxmlformats.org/officeDocument/2006/relationships/slideLayout" Target="../slideLayouts/slideLayout6.xml"/><Relationship Id="rId1" Type="http://schemas.openxmlformats.org/officeDocument/2006/relationships/vmlDrawing" Target="../drawings/vmlDrawing35.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31.bin"/></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32.bin"/><Relationship Id="rId7" Type="http://schemas.openxmlformats.org/officeDocument/2006/relationships/image" Target="../media/image60.png"/><Relationship Id="rId2" Type="http://schemas.openxmlformats.org/officeDocument/2006/relationships/slideLayout" Target="../slideLayouts/slideLayout6.xml"/><Relationship Id="rId1" Type="http://schemas.openxmlformats.org/officeDocument/2006/relationships/vmlDrawing" Target="../drawings/vmlDrawing36.vml"/><Relationship Id="rId6" Type="http://schemas.openxmlformats.org/officeDocument/2006/relationships/image" Target="../media/image59.PNG"/><Relationship Id="rId5" Type="http://schemas.openxmlformats.org/officeDocument/2006/relationships/image" Target="../media/image2.png"/><Relationship Id="rId4" Type="http://schemas.openxmlformats.org/officeDocument/2006/relationships/image" Target="../media/image1.wmf"/></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8.xml"/><Relationship Id="rId7" Type="http://schemas.openxmlformats.org/officeDocument/2006/relationships/image" Target="../media/image61.png"/><Relationship Id="rId2" Type="http://schemas.openxmlformats.org/officeDocument/2006/relationships/slideLayout" Target="../slideLayouts/slideLayout6.xml"/><Relationship Id="rId1" Type="http://schemas.openxmlformats.org/officeDocument/2006/relationships/vmlDrawing" Target="../drawings/vmlDrawing37.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33.bin"/></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3.xml"/><Relationship Id="rId7"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62.png"/><Relationship Id="rId2" Type="http://schemas.openxmlformats.org/officeDocument/2006/relationships/slideLayout" Target="../slideLayouts/slideLayout6.xml"/><Relationship Id="rId1" Type="http://schemas.openxmlformats.org/officeDocument/2006/relationships/vmlDrawing" Target="../drawings/vmlDrawing38.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29.xml"/><Relationship Id="rId7" Type="http://schemas.openxmlformats.org/officeDocument/2006/relationships/image" Target="../media/image63.png"/><Relationship Id="rId2" Type="http://schemas.openxmlformats.org/officeDocument/2006/relationships/slideLayout" Target="../slideLayouts/slideLayout6.xml"/><Relationship Id="rId1" Type="http://schemas.openxmlformats.org/officeDocument/2006/relationships/vmlDrawing" Target="../drawings/vmlDrawing39.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35.bin"/><Relationship Id="rId9" Type="http://schemas.openxmlformats.org/officeDocument/2006/relationships/image" Target="../media/image9.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0.xml"/><Relationship Id="rId7" Type="http://schemas.openxmlformats.org/officeDocument/2006/relationships/image" Target="../media/image65.png"/><Relationship Id="rId2" Type="http://schemas.openxmlformats.org/officeDocument/2006/relationships/slideLayout" Target="../slideLayouts/slideLayout6.xml"/><Relationship Id="rId1" Type="http://schemas.openxmlformats.org/officeDocument/2006/relationships/vmlDrawing" Target="../drawings/vmlDrawing40.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36.bin"/><Relationship Id="rId9" Type="http://schemas.openxmlformats.org/officeDocument/2006/relationships/image" Target="../media/image9.png"/></Relationships>
</file>

<file path=ppt/slides/_rels/slide4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31.xml"/><Relationship Id="rId7" Type="http://schemas.openxmlformats.org/officeDocument/2006/relationships/image" Target="../media/image67.png"/><Relationship Id="rId2" Type="http://schemas.openxmlformats.org/officeDocument/2006/relationships/slideLayout" Target="../slideLayouts/slideLayout6.xml"/><Relationship Id="rId1" Type="http://schemas.openxmlformats.org/officeDocument/2006/relationships/vmlDrawing" Target="../drawings/vmlDrawing4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37.bin"/><Relationship Id="rId9" Type="http://schemas.openxmlformats.org/officeDocument/2006/relationships/image" Target="../media/image9.png"/></Relationships>
</file>

<file path=ppt/slides/_rels/slide4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32.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42.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38.bin"/><Relationship Id="rId9"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33.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43.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39.bin"/></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4.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44.vml"/><Relationship Id="rId6" Type="http://schemas.openxmlformats.org/officeDocument/2006/relationships/image" Target="../media/image1.wmf"/><Relationship Id="rId5" Type="http://schemas.openxmlformats.org/officeDocument/2006/relationships/oleObject" Target="../embeddings/oleObject40.bin"/><Relationship Id="rId4" Type="http://schemas.openxmlformats.org/officeDocument/2006/relationships/image" Target="../media/image72.png"/><Relationship Id="rId9" Type="http://schemas.openxmlformats.org/officeDocument/2006/relationships/image" Target="../media/image73.png"/></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35.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45.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41.bin"/></Relationships>
</file>

<file path=ppt/slides/_rels/slide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6.xml"/><Relationship Id="rId7" Type="http://schemas.openxmlformats.org/officeDocument/2006/relationships/image" Target="../media/image75.png"/><Relationship Id="rId2" Type="http://schemas.openxmlformats.org/officeDocument/2006/relationships/slideLayout" Target="../slideLayouts/slideLayout6.xml"/><Relationship Id="rId1" Type="http://schemas.openxmlformats.org/officeDocument/2006/relationships/vmlDrawing" Target="../drawings/vmlDrawing46.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42.bin"/></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37.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47.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43.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38.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48.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44.bin"/></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45.bin"/><Relationship Id="rId7" Type="http://schemas.openxmlformats.org/officeDocument/2006/relationships/image" Target="../media/image79.png"/><Relationship Id="rId2" Type="http://schemas.openxmlformats.org/officeDocument/2006/relationships/slideLayout" Target="../slideLayouts/slideLayout6.xml"/><Relationship Id="rId1" Type="http://schemas.openxmlformats.org/officeDocument/2006/relationships/vmlDrawing" Target="../drawings/vmlDrawing49.vml"/><Relationship Id="rId6" Type="http://schemas.openxmlformats.org/officeDocument/2006/relationships/image" Target="../media/image78.png"/><Relationship Id="rId5" Type="http://schemas.openxmlformats.org/officeDocument/2006/relationships/image" Target="../media/image2.png"/><Relationship Id="rId4" Type="http://schemas.openxmlformats.org/officeDocument/2006/relationships/image" Target="../media/image1.wmf"/><Relationship Id="rId9" Type="http://schemas.openxmlformats.org/officeDocument/2006/relationships/image" Target="../media/image9.png"/></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39.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50.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46.bin"/><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40.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5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47.bin"/><Relationship Id="rId9" Type="http://schemas.openxmlformats.org/officeDocument/2006/relationships/image" Target="../media/image83.png"/></Relationships>
</file>

<file path=ppt/slides/_rels/slide5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41.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52.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48.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9.bin"/><Relationship Id="rId7" Type="http://schemas.openxmlformats.org/officeDocument/2006/relationships/image" Target="../media/image85.png"/><Relationship Id="rId2" Type="http://schemas.openxmlformats.org/officeDocument/2006/relationships/slideLayout" Target="../slideLayouts/slideLayout6.xml"/><Relationship Id="rId1" Type="http://schemas.openxmlformats.org/officeDocument/2006/relationships/vmlDrawing" Target="../drawings/vmlDrawing53.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0.bin"/><Relationship Id="rId7" Type="http://schemas.openxmlformats.org/officeDocument/2006/relationships/image" Target="../media/image86.png"/><Relationship Id="rId2" Type="http://schemas.openxmlformats.org/officeDocument/2006/relationships/slideLayout" Target="../slideLayouts/slideLayout6.xml"/><Relationship Id="rId1" Type="http://schemas.openxmlformats.org/officeDocument/2006/relationships/vmlDrawing" Target="../drawings/vmlDrawing54.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vmlDrawing" Target="../drawings/vmlDrawing55.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5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oleObject" Target="../embeddings/oleObject52.bin"/><Relationship Id="rId7" Type="http://schemas.openxmlformats.org/officeDocument/2006/relationships/image" Target="../media/image88.png"/><Relationship Id="rId2" Type="http://schemas.openxmlformats.org/officeDocument/2006/relationships/slideLayout" Target="../slideLayouts/slideLayout6.xml"/><Relationship Id="rId1" Type="http://schemas.openxmlformats.org/officeDocument/2006/relationships/vmlDrawing" Target="../drawings/vmlDrawing56.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3.bin"/><Relationship Id="rId7" Type="http://schemas.openxmlformats.org/officeDocument/2006/relationships/image" Target="../media/image90.png"/><Relationship Id="rId2" Type="http://schemas.openxmlformats.org/officeDocument/2006/relationships/slideLayout" Target="../slideLayouts/slideLayout6.xml"/><Relationship Id="rId1" Type="http://schemas.openxmlformats.org/officeDocument/2006/relationships/vmlDrawing" Target="../drawings/vmlDrawing57.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4.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4.bin"/><Relationship Id="rId7" Type="http://schemas.openxmlformats.org/officeDocument/2006/relationships/image" Target="../media/image91.png"/><Relationship Id="rId2" Type="http://schemas.openxmlformats.org/officeDocument/2006/relationships/slideLayout" Target="../slideLayouts/slideLayout6.xml"/><Relationship Id="rId1" Type="http://schemas.openxmlformats.org/officeDocument/2006/relationships/vmlDrawing" Target="../drawings/vmlDrawing58.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92.png"/><Relationship Id="rId2" Type="http://schemas.openxmlformats.org/officeDocument/2006/relationships/slideLayout" Target="../slideLayouts/slideLayout6.xml"/><Relationship Id="rId1" Type="http://schemas.openxmlformats.org/officeDocument/2006/relationships/vmlDrawing" Target="../drawings/vmlDrawing59.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6.bin"/><Relationship Id="rId7" Type="http://schemas.openxmlformats.org/officeDocument/2006/relationships/image" Target="../media/image93.png"/><Relationship Id="rId2" Type="http://schemas.openxmlformats.org/officeDocument/2006/relationships/slideLayout" Target="../slideLayouts/slideLayout6.xml"/><Relationship Id="rId1" Type="http://schemas.openxmlformats.org/officeDocument/2006/relationships/vmlDrawing" Target="../drawings/vmlDrawing60.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7.bin"/><Relationship Id="rId7" Type="http://schemas.openxmlformats.org/officeDocument/2006/relationships/image" Target="../media/image94.png"/><Relationship Id="rId2" Type="http://schemas.openxmlformats.org/officeDocument/2006/relationships/slideLayout" Target="../slideLayouts/slideLayout6.xml"/><Relationship Id="rId1" Type="http://schemas.openxmlformats.org/officeDocument/2006/relationships/vmlDrawing" Target="../drawings/vmlDrawing61.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6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42.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62.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58.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9.bin"/><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63.vml"/><Relationship Id="rId6" Type="http://schemas.openxmlformats.org/officeDocument/2006/relationships/image" Target="../media/image96.png"/><Relationship Id="rId5" Type="http://schemas.openxmlformats.org/officeDocument/2006/relationships/image" Target="../media/image2.png"/><Relationship Id="rId4" Type="http://schemas.openxmlformats.org/officeDocument/2006/relationships/image" Target="../media/image1.wmf"/></Relationships>
</file>

<file path=ppt/slides/_rels/slide66.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60.bin"/><Relationship Id="rId7" Type="http://schemas.openxmlformats.org/officeDocument/2006/relationships/image" Target="../media/image97.emf"/><Relationship Id="rId12" Type="http://schemas.openxmlformats.org/officeDocument/2006/relationships/image" Target="../media/image102.emf"/><Relationship Id="rId2" Type="http://schemas.openxmlformats.org/officeDocument/2006/relationships/slideLayout" Target="../slideLayouts/slideLayout6.xml"/><Relationship Id="rId1" Type="http://schemas.openxmlformats.org/officeDocument/2006/relationships/vmlDrawing" Target="../drawings/vmlDrawing64.vml"/><Relationship Id="rId6" Type="http://schemas.openxmlformats.org/officeDocument/2006/relationships/image" Target="../media/image9.png"/><Relationship Id="rId11" Type="http://schemas.openxmlformats.org/officeDocument/2006/relationships/image" Target="../media/image101.emf"/><Relationship Id="rId5" Type="http://schemas.openxmlformats.org/officeDocument/2006/relationships/image" Target="../media/image2.png"/><Relationship Id="rId10" Type="http://schemas.openxmlformats.org/officeDocument/2006/relationships/image" Target="../media/image100.emf"/><Relationship Id="rId4" Type="http://schemas.openxmlformats.org/officeDocument/2006/relationships/image" Target="../media/image1.wmf"/><Relationship Id="rId9" Type="http://schemas.openxmlformats.org/officeDocument/2006/relationships/image" Target="../media/image99.emf"/></Relationships>
</file>

<file path=ppt/slides/_rels/slide6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43.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65.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61.bin"/></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07.png"/><Relationship Id="rId4" Type="http://schemas.openxmlformats.org/officeDocument/2006/relationships/image" Target="../media/image109.png"/><Relationship Id="rId9" Type="http://schemas.openxmlformats.org/officeDocument/2006/relationships/image" Target="../media/image114.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w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118.emf"/><Relationship Id="rId3" Type="http://schemas.openxmlformats.org/officeDocument/2006/relationships/notesSlide" Target="../notesSlides/notesSlide45.xml"/><Relationship Id="rId7" Type="http://schemas.openxmlformats.org/officeDocument/2006/relationships/image" Target="../media/image115.emf"/><Relationship Id="rId12"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66.vml"/><Relationship Id="rId6" Type="http://schemas.openxmlformats.org/officeDocument/2006/relationships/oleObject" Target="../embeddings/oleObject62.bin"/><Relationship Id="rId11" Type="http://schemas.openxmlformats.org/officeDocument/2006/relationships/image" Target="../media/image117.emf"/><Relationship Id="rId5" Type="http://schemas.openxmlformats.org/officeDocument/2006/relationships/image" Target="../media/image9.png"/><Relationship Id="rId15" Type="http://schemas.openxmlformats.org/officeDocument/2006/relationships/image" Target="../media/image119.emf"/><Relationship Id="rId10" Type="http://schemas.openxmlformats.org/officeDocument/2006/relationships/oleObject" Target="../embeddings/oleObject64.bin"/><Relationship Id="rId4" Type="http://schemas.openxmlformats.org/officeDocument/2006/relationships/image" Target="../media/image2.png"/><Relationship Id="rId9" Type="http://schemas.openxmlformats.org/officeDocument/2006/relationships/image" Target="../media/image116.emf"/><Relationship Id="rId14" Type="http://schemas.openxmlformats.org/officeDocument/2006/relationships/oleObject" Target="../embeddings/oleObject66.bin"/></Relationships>
</file>

<file path=ppt/slides/_rels/slide71.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oleObject" Target="../embeddings/oleObject71.bin"/><Relationship Id="rId3" Type="http://schemas.openxmlformats.org/officeDocument/2006/relationships/image" Target="../media/image2.png"/><Relationship Id="rId7" Type="http://schemas.openxmlformats.org/officeDocument/2006/relationships/oleObject" Target="../embeddings/oleObject68.bin"/><Relationship Id="rId12" Type="http://schemas.openxmlformats.org/officeDocument/2006/relationships/image" Target="../media/image118.emf"/><Relationship Id="rId2" Type="http://schemas.openxmlformats.org/officeDocument/2006/relationships/slideLayout" Target="../slideLayouts/slideLayout6.xml"/><Relationship Id="rId1" Type="http://schemas.openxmlformats.org/officeDocument/2006/relationships/vmlDrawing" Target="../drawings/vmlDrawing67.vml"/><Relationship Id="rId6" Type="http://schemas.openxmlformats.org/officeDocument/2006/relationships/image" Target="../media/image115.emf"/><Relationship Id="rId11" Type="http://schemas.openxmlformats.org/officeDocument/2006/relationships/oleObject" Target="../embeddings/oleObject70.bin"/><Relationship Id="rId5" Type="http://schemas.openxmlformats.org/officeDocument/2006/relationships/oleObject" Target="../embeddings/oleObject67.bin"/><Relationship Id="rId10" Type="http://schemas.openxmlformats.org/officeDocument/2006/relationships/image" Target="../media/image117.emf"/><Relationship Id="rId4" Type="http://schemas.openxmlformats.org/officeDocument/2006/relationships/image" Target="../media/image9.png"/><Relationship Id="rId9" Type="http://schemas.openxmlformats.org/officeDocument/2006/relationships/oleObject" Target="../embeddings/oleObject69.bin"/><Relationship Id="rId14" Type="http://schemas.openxmlformats.org/officeDocument/2006/relationships/image" Target="../media/image119.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6.xml"/><Relationship Id="rId1" Type="http://schemas.openxmlformats.org/officeDocument/2006/relationships/vmlDrawing" Target="../drawings/vmlDrawing68.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73.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oleObject" Target="../embeddings/oleObject73.bin"/><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slideLayout" Target="../slideLayouts/slideLayout6.xml"/><Relationship Id="rId1" Type="http://schemas.openxmlformats.org/officeDocument/2006/relationships/vmlDrawing" Target="../drawings/vmlDrawing69.vml"/><Relationship Id="rId6" Type="http://schemas.openxmlformats.org/officeDocument/2006/relationships/image" Target="../media/image9.png"/><Relationship Id="rId11" Type="http://schemas.openxmlformats.org/officeDocument/2006/relationships/image" Target="../media/image124.png"/><Relationship Id="rId5" Type="http://schemas.openxmlformats.org/officeDocument/2006/relationships/image" Target="../media/image2.png"/><Relationship Id="rId10" Type="http://schemas.openxmlformats.org/officeDocument/2006/relationships/image" Target="../media/image123.png"/><Relationship Id="rId4" Type="http://schemas.openxmlformats.org/officeDocument/2006/relationships/image" Target="../media/image1.wmf"/><Relationship Id="rId9" Type="http://schemas.openxmlformats.org/officeDocument/2006/relationships/image" Target="../media/image122.png"/></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3.bin"/><Relationship Id="rId7" Type="http://schemas.openxmlformats.org/officeDocument/2006/relationships/image" Target="../media/image123.png"/><Relationship Id="rId2" Type="http://schemas.openxmlformats.org/officeDocument/2006/relationships/slideLayout" Target="../slideLayouts/slideLayout6.xml"/><Relationship Id="rId1" Type="http://schemas.openxmlformats.org/officeDocument/2006/relationships/vmlDrawing" Target="../drawings/vmlDrawing70.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128.png"/><Relationship Id="rId2" Type="http://schemas.openxmlformats.org/officeDocument/2006/relationships/slideLayout" Target="../slideLayouts/slideLayout6.xml"/><Relationship Id="rId1" Type="http://schemas.openxmlformats.org/officeDocument/2006/relationships/vmlDrawing" Target="../drawings/vmlDrawing71.v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wmf"/></Relationships>
</file>

<file path=ppt/slides/_rels/slide7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9.png"/><Relationship Id="rId7" Type="http://schemas.openxmlformats.org/officeDocument/2006/relationships/image" Target="../media/image13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72.vml"/><Relationship Id="rId6" Type="http://schemas.openxmlformats.org/officeDocument/2006/relationships/image" Target="../media/image134.png"/><Relationship Id="rId5" Type="http://schemas.openxmlformats.org/officeDocument/2006/relationships/image" Target="../media/image2.png"/><Relationship Id="rId4" Type="http://schemas.openxmlformats.org/officeDocument/2006/relationships/image" Target="../media/image1.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73.vml"/><Relationship Id="rId6" Type="http://schemas.openxmlformats.org/officeDocument/2006/relationships/image" Target="../media/image135.png"/><Relationship Id="rId5" Type="http://schemas.openxmlformats.org/officeDocument/2006/relationships/image" Target="../media/image2.png"/><Relationship Id="rId4" Type="http://schemas.openxmlformats.org/officeDocument/2006/relationships/image" Target="../media/image1.wmf"/></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74.vml"/><Relationship Id="rId6" Type="http://schemas.openxmlformats.org/officeDocument/2006/relationships/image" Target="../media/image136.jpeg"/><Relationship Id="rId5" Type="http://schemas.openxmlformats.org/officeDocument/2006/relationships/image" Target="../media/image2.png"/><Relationship Id="rId4" Type="http://schemas.openxmlformats.org/officeDocument/2006/relationships/image" Target="../media/image1.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6.xml"/><Relationship Id="rId1" Type="http://schemas.openxmlformats.org/officeDocument/2006/relationships/vmlDrawing" Target="../drawings/vmlDrawing75.vml"/><Relationship Id="rId6" Type="http://schemas.openxmlformats.org/officeDocument/2006/relationships/image" Target="../media/image137.jpg"/><Relationship Id="rId5" Type="http://schemas.openxmlformats.org/officeDocument/2006/relationships/image" Target="../media/image2.png"/><Relationship Id="rId4" Type="http://schemas.openxmlformats.org/officeDocument/2006/relationships/image" Target="../media/image1.w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3531963389"/>
              </p:ext>
            </p:extLst>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205" name="CorelDRAW" r:id="rId4" imgW="899640" imgH="903600" progId="CorelDraw.Graphic.16">
                  <p:embed/>
                </p:oleObj>
              </mc:Choice>
              <mc:Fallback>
                <p:oleObj name="CorelDRAW" r:id="rId4" imgW="899640" imgH="903600" progId="CorelDraw.Graphic.16">
                  <p:embed/>
                  <p:pic>
                    <p:nvPicPr>
                      <p:cNvPr id="0" name=""/>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2" name="Rectangle 1">
            <a:extLst>
              <a:ext uri="{FF2B5EF4-FFF2-40B4-BE49-F238E27FC236}">
                <a16:creationId xmlns:a16="http://schemas.microsoft.com/office/drawing/2014/main" id="{C4DC6638-D162-4450-BF79-9BBD19AA8F07}"/>
              </a:ext>
            </a:extLst>
          </p:cNvPr>
          <p:cNvSpPr/>
          <p:nvPr/>
        </p:nvSpPr>
        <p:spPr>
          <a:xfrm>
            <a:off x="6833656" y="2967335"/>
            <a:ext cx="4838801" cy="1200329"/>
          </a:xfrm>
          <a:prstGeom prst="rect">
            <a:avLst/>
          </a:prstGeom>
        </p:spPr>
        <p:txBody>
          <a:bodyPr wrap="square">
            <a:spAutoFit/>
          </a:bodyPr>
          <a:lstStyle/>
          <a:p>
            <a:r>
              <a:rPr lang="en-US"/>
              <a:t>"Education is the most powerful thing you can do   </a:t>
            </a:r>
          </a:p>
          <a:p>
            <a:r>
              <a:rPr lang="en-US"/>
              <a:t>  to affect lifetime earnings." </a:t>
            </a:r>
          </a:p>
          <a:p>
            <a:endParaRPr lang="en-US"/>
          </a:p>
          <a:p>
            <a:r>
              <a:rPr lang="en-US"/>
              <a:t>- David Autor </a:t>
            </a: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5" name="Picture 4">
            <a:extLst>
              <a:ext uri="{FF2B5EF4-FFF2-40B4-BE49-F238E27FC236}">
                <a16:creationId xmlns:a16="http://schemas.microsoft.com/office/drawing/2014/main" id="{36FDE312-BACF-487F-B795-AE4AF96AB6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4379" y="264806"/>
            <a:ext cx="4959886" cy="6199858"/>
          </a:xfrm>
          <a:prstGeom prst="rect">
            <a:avLst/>
          </a:prstGeom>
        </p:spPr>
      </p:pic>
    </p:spTree>
    <p:extLst>
      <p:ext uri="{BB962C8B-B14F-4D97-AF65-F5344CB8AC3E}">
        <p14:creationId xmlns:p14="http://schemas.microsoft.com/office/powerpoint/2010/main" val="64895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18873"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4" name="Picture 3">
            <a:extLst>
              <a:ext uri="{FF2B5EF4-FFF2-40B4-BE49-F238E27FC236}">
                <a16:creationId xmlns:a16="http://schemas.microsoft.com/office/drawing/2014/main" id="{72B2ACD0-C128-4C12-B9CB-B22C846113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4025" y="309392"/>
            <a:ext cx="5901017" cy="6109375"/>
          </a:xfrm>
          <a:prstGeom prst="rect">
            <a:avLst/>
          </a:prstGeom>
        </p:spPr>
      </p:pic>
    </p:spTree>
    <p:extLst>
      <p:ext uri="{BB962C8B-B14F-4D97-AF65-F5344CB8AC3E}">
        <p14:creationId xmlns:p14="http://schemas.microsoft.com/office/powerpoint/2010/main" val="19538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21947"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Placeholder 5">
            <a:extLst>
              <a:ext uri="{FF2B5EF4-FFF2-40B4-BE49-F238E27FC236}">
                <a16:creationId xmlns:a16="http://schemas.microsoft.com/office/drawing/2014/main" id="{D661891C-C4C5-4DA4-B83C-C1CA561F9D9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8867" y="1087576"/>
            <a:ext cx="5768321" cy="4196667"/>
          </a:xfrm>
          <a:prstGeom prst="rect">
            <a:avLst/>
          </a:prstGeom>
        </p:spPr>
      </p:pic>
      <p:pic>
        <p:nvPicPr>
          <p:cNvPr id="11" name="Picture 10">
            <a:extLst>
              <a:ext uri="{FF2B5EF4-FFF2-40B4-BE49-F238E27FC236}">
                <a16:creationId xmlns:a16="http://schemas.microsoft.com/office/drawing/2014/main" id="{B7B0F0FB-D772-4165-8C03-95E3B4C001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7224" y="1087576"/>
            <a:ext cx="3868271" cy="4902725"/>
          </a:xfrm>
          <a:prstGeom prst="rect">
            <a:avLst/>
          </a:prstGeom>
        </p:spPr>
      </p:pic>
      <p:sp>
        <p:nvSpPr>
          <p:cNvPr id="13" name="Title 1">
            <a:extLst>
              <a:ext uri="{FF2B5EF4-FFF2-40B4-BE49-F238E27FC236}">
                <a16:creationId xmlns:a16="http://schemas.microsoft.com/office/drawing/2014/main" id="{D5630622-016C-45BC-AD33-97E57AB9CD2F}"/>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Industri Maritim – Tambak Udang</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288985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22972"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2" name="Picture Placeholder 5">
            <a:extLst>
              <a:ext uri="{FF2B5EF4-FFF2-40B4-BE49-F238E27FC236}">
                <a16:creationId xmlns:a16="http://schemas.microsoft.com/office/drawing/2014/main" id="{26E53867-2906-4BB3-A515-7205999CF2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071" y="1160178"/>
            <a:ext cx="9700191" cy="4537644"/>
          </a:xfrm>
          <a:prstGeom prst="rect">
            <a:avLst/>
          </a:prstGeom>
        </p:spPr>
      </p:pic>
      <p:sp>
        <p:nvSpPr>
          <p:cNvPr id="13" name="Title 1">
            <a:extLst>
              <a:ext uri="{FF2B5EF4-FFF2-40B4-BE49-F238E27FC236}">
                <a16:creationId xmlns:a16="http://schemas.microsoft.com/office/drawing/2014/main" id="{036A4D6F-492B-4A09-B77F-15825ED3E9E4}"/>
              </a:ext>
            </a:extLst>
          </p:cNvPr>
          <p:cNvSpPr txBox="1">
            <a:spLocks/>
          </p:cNvSpPr>
          <p:nvPr/>
        </p:nvSpPr>
        <p:spPr>
          <a:xfrm>
            <a:off x="516308" y="176411"/>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Industry 4.0, Blockchain &amp; Shrimp?</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267959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388425160"/>
              </p:ext>
            </p:extLst>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16827"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ACE1C4E3-7B9F-47B5-B144-C351B36A18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7057" y="3983412"/>
            <a:ext cx="7610679" cy="2311655"/>
          </a:xfrm>
          <a:prstGeom prst="rect">
            <a:avLst/>
          </a:prstGeom>
        </p:spPr>
      </p:pic>
      <p:grpSp>
        <p:nvGrpSpPr>
          <p:cNvPr id="18" name="Group 17">
            <a:extLst>
              <a:ext uri="{FF2B5EF4-FFF2-40B4-BE49-F238E27FC236}">
                <a16:creationId xmlns:a16="http://schemas.microsoft.com/office/drawing/2014/main" id="{86DC4D20-4902-470D-A118-98B6D14CCFD1}"/>
              </a:ext>
            </a:extLst>
          </p:cNvPr>
          <p:cNvGrpSpPr/>
          <p:nvPr/>
        </p:nvGrpSpPr>
        <p:grpSpPr>
          <a:xfrm>
            <a:off x="6096000" y="1176354"/>
            <a:ext cx="2621999" cy="2089879"/>
            <a:chOff x="7573142" y="1459894"/>
            <a:chExt cx="2621999" cy="2089879"/>
          </a:xfrm>
        </p:grpSpPr>
        <p:pic>
          <p:nvPicPr>
            <p:cNvPr id="4" name="Picture 3">
              <a:extLst>
                <a:ext uri="{FF2B5EF4-FFF2-40B4-BE49-F238E27FC236}">
                  <a16:creationId xmlns:a16="http://schemas.microsoft.com/office/drawing/2014/main" id="{C21040E5-67A1-44A2-A153-7C724CDDF59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3142" y="1792526"/>
              <a:ext cx="1370516" cy="1375678"/>
            </a:xfrm>
            <a:prstGeom prst="rect">
              <a:avLst/>
            </a:prstGeom>
          </p:spPr>
        </p:pic>
        <p:pic>
          <p:nvPicPr>
            <p:cNvPr id="6" name="Picture 5">
              <a:extLst>
                <a:ext uri="{FF2B5EF4-FFF2-40B4-BE49-F238E27FC236}">
                  <a16:creationId xmlns:a16="http://schemas.microsoft.com/office/drawing/2014/main" id="{2BA808EF-1E4A-4609-A266-19280EDF4AF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16147" y="2466715"/>
              <a:ext cx="1078994" cy="1083058"/>
            </a:xfrm>
            <a:prstGeom prst="rect">
              <a:avLst/>
            </a:prstGeom>
          </p:spPr>
        </p:pic>
        <p:pic>
          <p:nvPicPr>
            <p:cNvPr id="14" name="Picture 13">
              <a:extLst>
                <a:ext uri="{FF2B5EF4-FFF2-40B4-BE49-F238E27FC236}">
                  <a16:creationId xmlns:a16="http://schemas.microsoft.com/office/drawing/2014/main" id="{74CAF59A-748C-4924-B501-54FAA8B09F4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43658" y="1459894"/>
              <a:ext cx="957155" cy="960761"/>
            </a:xfrm>
            <a:prstGeom prst="rect">
              <a:avLst/>
            </a:prstGeom>
          </p:spPr>
        </p:pic>
      </p:grpSp>
      <p:pic>
        <p:nvPicPr>
          <p:cNvPr id="17" name="Picture 16">
            <a:extLst>
              <a:ext uri="{FF2B5EF4-FFF2-40B4-BE49-F238E27FC236}">
                <a16:creationId xmlns:a16="http://schemas.microsoft.com/office/drawing/2014/main" id="{F055A6D9-1690-4647-B0F6-DFCC46C7952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24930" y="1176354"/>
            <a:ext cx="2007798" cy="2236220"/>
          </a:xfrm>
          <a:prstGeom prst="rect">
            <a:avLst/>
          </a:prstGeom>
        </p:spPr>
      </p:pic>
      <p:sp>
        <p:nvSpPr>
          <p:cNvPr id="19" name="Rectangle 18">
            <a:extLst>
              <a:ext uri="{FF2B5EF4-FFF2-40B4-BE49-F238E27FC236}">
                <a16:creationId xmlns:a16="http://schemas.microsoft.com/office/drawing/2014/main" id="{6A40707D-84E0-414E-BE1F-0DE60B5D5F79}"/>
              </a:ext>
            </a:extLst>
          </p:cNvPr>
          <p:cNvSpPr/>
          <p:nvPr/>
        </p:nvSpPr>
        <p:spPr>
          <a:xfrm>
            <a:off x="2728628" y="454522"/>
            <a:ext cx="2400401" cy="646331"/>
          </a:xfrm>
          <a:prstGeom prst="rect">
            <a:avLst/>
          </a:prstGeom>
          <a:noFill/>
        </p:spPr>
        <p:txBody>
          <a:bodyPr wrap="none" lIns="91440" tIns="45720" rIns="91440" bIns="45720">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rPr>
              <a:t>Blockchain?</a:t>
            </a:r>
          </a:p>
        </p:txBody>
      </p:sp>
      <p:sp>
        <p:nvSpPr>
          <p:cNvPr id="21" name="Rectangle 20">
            <a:extLst>
              <a:ext uri="{FF2B5EF4-FFF2-40B4-BE49-F238E27FC236}">
                <a16:creationId xmlns:a16="http://schemas.microsoft.com/office/drawing/2014/main" id="{FD64D6F0-5921-444D-B428-0431713F6924}"/>
              </a:ext>
            </a:extLst>
          </p:cNvPr>
          <p:cNvSpPr/>
          <p:nvPr/>
        </p:nvSpPr>
        <p:spPr>
          <a:xfrm>
            <a:off x="5702397" y="449096"/>
            <a:ext cx="3276089" cy="646331"/>
          </a:xfrm>
          <a:prstGeom prst="rect">
            <a:avLst/>
          </a:prstGeom>
          <a:noFill/>
        </p:spPr>
        <p:txBody>
          <a:bodyPr wrap="none" lIns="91440" tIns="45720" rIns="91440" bIns="45720">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rPr>
              <a:t>Cryptocurrency?</a:t>
            </a:r>
          </a:p>
        </p:txBody>
      </p:sp>
      <p:sp>
        <p:nvSpPr>
          <p:cNvPr id="22" name="Rectangle 21">
            <a:extLst>
              <a:ext uri="{FF2B5EF4-FFF2-40B4-BE49-F238E27FC236}">
                <a16:creationId xmlns:a16="http://schemas.microsoft.com/office/drawing/2014/main" id="{2E3E0A20-D2B9-484D-ACCF-C1B82CDA098E}"/>
              </a:ext>
            </a:extLst>
          </p:cNvPr>
          <p:cNvSpPr/>
          <p:nvPr/>
        </p:nvSpPr>
        <p:spPr>
          <a:xfrm>
            <a:off x="4412280" y="3363150"/>
            <a:ext cx="2417906" cy="646331"/>
          </a:xfrm>
          <a:prstGeom prst="rect">
            <a:avLst/>
          </a:prstGeom>
          <a:noFill/>
        </p:spPr>
        <p:txBody>
          <a:bodyPr wrap="none" lIns="91440" tIns="45720" rIns="91440" bIns="45720">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rPr>
              <a:t>Industry 4.0</a:t>
            </a:r>
          </a:p>
        </p:txBody>
      </p:sp>
      <p:pic>
        <p:nvPicPr>
          <p:cNvPr id="23" name="Picture 22">
            <a:extLst>
              <a:ext uri="{FF2B5EF4-FFF2-40B4-BE49-F238E27FC236}">
                <a16:creationId xmlns:a16="http://schemas.microsoft.com/office/drawing/2014/main" id="{87C29094-F05B-4AFF-822A-1000FCFA98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1596093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36273"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4" name="Picture 3">
            <a:extLst>
              <a:ext uri="{FF2B5EF4-FFF2-40B4-BE49-F238E27FC236}">
                <a16:creationId xmlns:a16="http://schemas.microsoft.com/office/drawing/2014/main" id="{38341C4F-6257-4FC2-8828-EEEBC8B5AB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9291" y="1164546"/>
            <a:ext cx="9253418" cy="5227495"/>
          </a:xfrm>
          <a:prstGeom prst="rect">
            <a:avLst/>
          </a:prstGeom>
        </p:spPr>
      </p:pic>
      <p:sp>
        <p:nvSpPr>
          <p:cNvPr id="11" name="Title 1">
            <a:extLst>
              <a:ext uri="{FF2B5EF4-FFF2-40B4-BE49-F238E27FC236}">
                <a16:creationId xmlns:a16="http://schemas.microsoft.com/office/drawing/2014/main" id="{535D0832-4F03-4EFA-8BDD-7FC1DFF3834C}"/>
              </a:ext>
            </a:extLst>
          </p:cNvPr>
          <p:cNvSpPr txBox="1">
            <a:spLocks/>
          </p:cNvSpPr>
          <p:nvPr/>
        </p:nvSpPr>
        <p:spPr>
          <a:xfrm>
            <a:off x="78158" y="176411"/>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Industry 4.0 – Shrimp Industry</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234993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38318"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535D0832-4F03-4EFA-8BDD-7FC1DFF3834C}"/>
              </a:ext>
            </a:extLst>
          </p:cNvPr>
          <p:cNvSpPr txBox="1">
            <a:spLocks/>
          </p:cNvSpPr>
          <p:nvPr/>
        </p:nvSpPr>
        <p:spPr>
          <a:xfrm>
            <a:off x="78158" y="176411"/>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Industry 4.0 – Autonomous Robot</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68EC694F-14BB-415B-B0E0-9601CAA5D5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8374" y="1354870"/>
            <a:ext cx="6346451" cy="4236779"/>
          </a:xfrm>
          <a:prstGeom prst="rect">
            <a:avLst/>
          </a:prstGeom>
        </p:spPr>
      </p:pic>
      <p:sp>
        <p:nvSpPr>
          <p:cNvPr id="12" name="TextBox 11">
            <a:extLst>
              <a:ext uri="{FF2B5EF4-FFF2-40B4-BE49-F238E27FC236}">
                <a16:creationId xmlns:a16="http://schemas.microsoft.com/office/drawing/2014/main" id="{4B05B0DB-0E7D-4963-8A0F-9FF3F927A2C4}"/>
              </a:ext>
            </a:extLst>
          </p:cNvPr>
          <p:cNvSpPr txBox="1"/>
          <p:nvPr/>
        </p:nvSpPr>
        <p:spPr>
          <a:xfrm>
            <a:off x="3869007" y="5722320"/>
            <a:ext cx="2945183" cy="369332"/>
          </a:xfrm>
          <a:prstGeom prst="rect">
            <a:avLst/>
          </a:prstGeom>
          <a:noFill/>
        </p:spPr>
        <p:txBody>
          <a:bodyPr wrap="square">
            <a:spAutoFit/>
          </a:bodyPr>
          <a:lstStyle/>
          <a:p>
            <a:r>
              <a:rPr lang="en-ID"/>
              <a:t>http://www.bionichive.com/</a:t>
            </a:r>
          </a:p>
        </p:txBody>
      </p:sp>
    </p:spTree>
    <p:extLst>
      <p:ext uri="{BB962C8B-B14F-4D97-AF65-F5344CB8AC3E}">
        <p14:creationId xmlns:p14="http://schemas.microsoft.com/office/powerpoint/2010/main" val="283843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37295"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3" name="Picture 2">
            <a:extLst>
              <a:ext uri="{FF2B5EF4-FFF2-40B4-BE49-F238E27FC236}">
                <a16:creationId xmlns:a16="http://schemas.microsoft.com/office/drawing/2014/main" id="{6C02E4F2-1F69-4FD3-8D9F-D3CADD72BF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5600" y="1292215"/>
            <a:ext cx="7969775" cy="4482998"/>
          </a:xfrm>
          <a:prstGeom prst="rect">
            <a:avLst/>
          </a:prstGeom>
        </p:spPr>
      </p:pic>
      <p:sp>
        <p:nvSpPr>
          <p:cNvPr id="11" name="TextBox 10">
            <a:extLst>
              <a:ext uri="{FF2B5EF4-FFF2-40B4-BE49-F238E27FC236}">
                <a16:creationId xmlns:a16="http://schemas.microsoft.com/office/drawing/2014/main" id="{680B6BC6-F2E0-4330-9988-7DC567DBBCD0}"/>
              </a:ext>
            </a:extLst>
          </p:cNvPr>
          <p:cNvSpPr txBox="1"/>
          <p:nvPr/>
        </p:nvSpPr>
        <p:spPr>
          <a:xfrm>
            <a:off x="1571625" y="5791126"/>
            <a:ext cx="9048750" cy="276999"/>
          </a:xfrm>
          <a:prstGeom prst="rect">
            <a:avLst/>
          </a:prstGeom>
          <a:noFill/>
        </p:spPr>
        <p:txBody>
          <a:bodyPr wrap="square">
            <a:spAutoFit/>
          </a:bodyPr>
          <a:lstStyle/>
          <a:p>
            <a:r>
              <a:rPr lang="en-ID" sz="1200"/>
              <a:t>Source : https://www.channelnewsasia.com/news/singapore/driverless-electric-bus-launched-by-ntu-and-volvo-in-world-first-11311838</a:t>
            </a:r>
          </a:p>
        </p:txBody>
      </p:sp>
      <p:sp>
        <p:nvSpPr>
          <p:cNvPr id="12" name="Title 1">
            <a:extLst>
              <a:ext uri="{FF2B5EF4-FFF2-40B4-BE49-F238E27FC236}">
                <a16:creationId xmlns:a16="http://schemas.microsoft.com/office/drawing/2014/main" id="{68C842BB-1055-4E24-9CC8-88EBDA4E5391}"/>
              </a:ext>
            </a:extLst>
          </p:cNvPr>
          <p:cNvSpPr txBox="1">
            <a:spLocks/>
          </p:cNvSpPr>
          <p:nvPr/>
        </p:nvSpPr>
        <p:spPr>
          <a:xfrm>
            <a:off x="516308" y="176411"/>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Industry 4.0 - Autonomous Bus</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328932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33198"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3" name="Picture 2">
            <a:extLst>
              <a:ext uri="{FF2B5EF4-FFF2-40B4-BE49-F238E27FC236}">
                <a16:creationId xmlns:a16="http://schemas.microsoft.com/office/drawing/2014/main" id="{D16C8058-5FA3-4FB6-A83F-8BEEDADE37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3488" y="1384067"/>
            <a:ext cx="7443788" cy="4788453"/>
          </a:xfrm>
          <a:prstGeom prst="rect">
            <a:avLst/>
          </a:prstGeom>
        </p:spPr>
      </p:pic>
      <p:sp>
        <p:nvSpPr>
          <p:cNvPr id="10" name="Title 1">
            <a:extLst>
              <a:ext uri="{FF2B5EF4-FFF2-40B4-BE49-F238E27FC236}">
                <a16:creationId xmlns:a16="http://schemas.microsoft.com/office/drawing/2014/main" id="{C5675DA7-7A15-4704-9DCC-41A447FB833F}"/>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Economy &amp; Revolusi Industry</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1" name="Picture 10">
            <a:extLst>
              <a:ext uri="{FF2B5EF4-FFF2-40B4-BE49-F238E27FC236}">
                <a16:creationId xmlns:a16="http://schemas.microsoft.com/office/drawing/2014/main" id="{09CA3627-7BFE-4E2A-B6B0-411213C61B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303220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3" name="Picture 2">
            <a:extLst>
              <a:ext uri="{FF2B5EF4-FFF2-40B4-BE49-F238E27FC236}">
                <a16:creationId xmlns:a16="http://schemas.microsoft.com/office/drawing/2014/main" id="{D2EBD14F-49BD-43B2-8BE4-976A4BC81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46" y="1062319"/>
            <a:ext cx="9525000" cy="5000625"/>
          </a:xfrm>
          <a:prstGeom prst="rect">
            <a:avLst/>
          </a:prstGeom>
        </p:spPr>
      </p:pic>
      <p:sp>
        <p:nvSpPr>
          <p:cNvPr id="10" name="Title 1">
            <a:extLst>
              <a:ext uri="{FF2B5EF4-FFF2-40B4-BE49-F238E27FC236}">
                <a16:creationId xmlns:a16="http://schemas.microsoft.com/office/drawing/2014/main" id="{499CB4B2-9449-4A2C-A090-09D3D9766AE6}"/>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Industrial Revolution History</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4972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34189"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AA9AB635-0F38-4902-851E-290CC2F33C7F}"/>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Scope Industry 4.0</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6" name="Picture 5">
            <a:extLst>
              <a:ext uri="{FF2B5EF4-FFF2-40B4-BE49-F238E27FC236}">
                <a16:creationId xmlns:a16="http://schemas.microsoft.com/office/drawing/2014/main" id="{C8A7362E-E081-4D2E-BE4D-0767ECB40B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7420" y="1296100"/>
            <a:ext cx="8296275" cy="4772025"/>
          </a:xfrm>
          <a:prstGeom prst="rect">
            <a:avLst/>
          </a:prstGeom>
        </p:spPr>
      </p:pic>
    </p:spTree>
    <p:extLst>
      <p:ext uri="{BB962C8B-B14F-4D97-AF65-F5344CB8AC3E}">
        <p14:creationId xmlns:p14="http://schemas.microsoft.com/office/powerpoint/2010/main" val="376395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28787"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47764"/>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2" name="Picture 1">
            <a:extLst>
              <a:ext uri="{FF2B5EF4-FFF2-40B4-BE49-F238E27FC236}">
                <a16:creationId xmlns:a16="http://schemas.microsoft.com/office/drawing/2014/main" id="{BAD2B2C8-9541-4C9C-8F2E-EB5902EB520C}"/>
              </a:ext>
            </a:extLst>
          </p:cNvPr>
          <p:cNvPicPr>
            <a:picLocks noChangeAspect="1"/>
          </p:cNvPicPr>
          <p:nvPr/>
        </p:nvPicPr>
        <p:blipFill>
          <a:blip r:embed="rId6"/>
          <a:stretch>
            <a:fillRect/>
          </a:stretch>
        </p:blipFill>
        <p:spPr>
          <a:xfrm>
            <a:off x="535976" y="1255859"/>
            <a:ext cx="5421286" cy="3802173"/>
          </a:xfrm>
          <a:prstGeom prst="rect">
            <a:avLst/>
          </a:prstGeom>
        </p:spPr>
      </p:pic>
      <p:pic>
        <p:nvPicPr>
          <p:cNvPr id="3" name="Picture 2">
            <a:extLst>
              <a:ext uri="{FF2B5EF4-FFF2-40B4-BE49-F238E27FC236}">
                <a16:creationId xmlns:a16="http://schemas.microsoft.com/office/drawing/2014/main" id="{66A20C77-00DB-4675-BDA5-9D8282E9B564}"/>
              </a:ext>
            </a:extLst>
          </p:cNvPr>
          <p:cNvPicPr>
            <a:picLocks noChangeAspect="1"/>
          </p:cNvPicPr>
          <p:nvPr/>
        </p:nvPicPr>
        <p:blipFill>
          <a:blip r:embed="rId7"/>
          <a:stretch>
            <a:fillRect/>
          </a:stretch>
        </p:blipFill>
        <p:spPr>
          <a:xfrm>
            <a:off x="6121486" y="1255859"/>
            <a:ext cx="5534538" cy="4181114"/>
          </a:xfrm>
          <a:prstGeom prst="rect">
            <a:avLst/>
          </a:prstGeom>
        </p:spPr>
      </p:pic>
      <p:sp>
        <p:nvSpPr>
          <p:cNvPr id="8" name="Title 8">
            <a:extLst>
              <a:ext uri="{FF2B5EF4-FFF2-40B4-BE49-F238E27FC236}">
                <a16:creationId xmlns:a16="http://schemas.microsoft.com/office/drawing/2014/main" id="{87ABCC49-87C5-479D-86CB-831BA9FDDD09}"/>
              </a:ext>
            </a:extLst>
          </p:cNvPr>
          <p:cNvSpPr txBox="1">
            <a:spLocks/>
          </p:cNvSpPr>
          <p:nvPr/>
        </p:nvSpPr>
        <p:spPr>
          <a:xfrm>
            <a:off x="-88779" y="644112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5" name="Title 4">
            <a:extLst>
              <a:ext uri="{FF2B5EF4-FFF2-40B4-BE49-F238E27FC236}">
                <a16:creationId xmlns:a16="http://schemas.microsoft.com/office/drawing/2014/main" id="{C1A221A7-3A6B-4414-9FEC-2AF2DA056D74}"/>
              </a:ext>
            </a:extLst>
          </p:cNvPr>
          <p:cNvSpPr>
            <a:spLocks noGrp="1"/>
          </p:cNvSpPr>
          <p:nvPr>
            <p:ph type="title"/>
          </p:nvPr>
        </p:nvSpPr>
        <p:spPr>
          <a:xfrm>
            <a:off x="781574" y="196395"/>
            <a:ext cx="10515600" cy="1325563"/>
          </a:xfrm>
        </p:spPr>
        <p:txBody>
          <a:bodyPr/>
          <a:lstStyle/>
          <a:p>
            <a:pPr algn="ctr"/>
            <a:r>
              <a:rPr lang="en-ID"/>
              <a:t>We Was Wrong About Bitcoin</a:t>
            </a:r>
          </a:p>
        </p:txBody>
      </p:sp>
      <p:sp>
        <p:nvSpPr>
          <p:cNvPr id="11" name="Title 8">
            <a:extLst>
              <a:ext uri="{FF2B5EF4-FFF2-40B4-BE49-F238E27FC236}">
                <a16:creationId xmlns:a16="http://schemas.microsoft.com/office/drawing/2014/main" id="{988F8436-F979-413A-9376-CD983B410082}"/>
              </a:ext>
            </a:extLst>
          </p:cNvPr>
          <p:cNvSpPr txBox="1">
            <a:spLocks/>
          </p:cNvSpPr>
          <p:nvPr/>
        </p:nvSpPr>
        <p:spPr>
          <a:xfrm>
            <a:off x="8414158" y="6402853"/>
            <a:ext cx="3777842"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Tree>
    <p:extLst>
      <p:ext uri="{BB962C8B-B14F-4D97-AF65-F5344CB8AC3E}">
        <p14:creationId xmlns:p14="http://schemas.microsoft.com/office/powerpoint/2010/main" val="1143446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17826"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56814" y="6491002"/>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6" name="Picture 5">
            <a:extLst>
              <a:ext uri="{FF2B5EF4-FFF2-40B4-BE49-F238E27FC236}">
                <a16:creationId xmlns:a16="http://schemas.microsoft.com/office/drawing/2014/main" id="{3C9A77E9-4745-49DC-BA24-155CBFDD0D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128" y="196600"/>
            <a:ext cx="9003098" cy="6073931"/>
          </a:xfrm>
          <a:prstGeom prst="rect">
            <a:avLst/>
          </a:prstGeom>
        </p:spPr>
      </p:pic>
      <p:sp>
        <p:nvSpPr>
          <p:cNvPr id="14" name="Title 1">
            <a:extLst>
              <a:ext uri="{FF2B5EF4-FFF2-40B4-BE49-F238E27FC236}">
                <a16:creationId xmlns:a16="http://schemas.microsoft.com/office/drawing/2014/main" id="{3F2CEBF0-A056-473A-AD9F-47CE483A4051}"/>
              </a:ext>
            </a:extLst>
          </p:cNvPr>
          <p:cNvSpPr txBox="1">
            <a:spLocks/>
          </p:cNvSpPr>
          <p:nvPr/>
        </p:nvSpPr>
        <p:spPr>
          <a:xfrm>
            <a:off x="5839653" y="587469"/>
            <a:ext cx="53086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Where we are?</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6" name="Picture 15">
            <a:extLst>
              <a:ext uri="{FF2B5EF4-FFF2-40B4-BE49-F238E27FC236}">
                <a16:creationId xmlns:a16="http://schemas.microsoft.com/office/drawing/2014/main" id="{313B37FE-BCA2-4077-92A1-EFCF09F46C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144057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35232"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3207AB96-A6D8-4B5D-B465-370FDB3B78D3}"/>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1" name="Picture 10">
            <a:extLst>
              <a:ext uri="{FF2B5EF4-FFF2-40B4-BE49-F238E27FC236}">
                <a16:creationId xmlns:a16="http://schemas.microsoft.com/office/drawing/2014/main" id="{DE187F16-AA7A-45A0-A75A-B62F999DA1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5109" y="1971709"/>
            <a:ext cx="2776507" cy="3092383"/>
          </a:xfrm>
          <a:prstGeom prst="rect">
            <a:avLst/>
          </a:prstGeom>
        </p:spPr>
      </p:pic>
      <p:pic>
        <p:nvPicPr>
          <p:cNvPr id="6" name="Picture 5">
            <a:extLst>
              <a:ext uri="{FF2B5EF4-FFF2-40B4-BE49-F238E27FC236}">
                <a16:creationId xmlns:a16="http://schemas.microsoft.com/office/drawing/2014/main" id="{B2BB3F9A-6FC5-479D-8173-5E2571BE32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5386" y="1439448"/>
            <a:ext cx="4687888" cy="2297169"/>
          </a:xfrm>
          <a:prstGeom prst="rect">
            <a:avLst/>
          </a:prstGeom>
        </p:spPr>
      </p:pic>
      <p:pic>
        <p:nvPicPr>
          <p:cNvPr id="17" name="Picture 16">
            <a:extLst>
              <a:ext uri="{FF2B5EF4-FFF2-40B4-BE49-F238E27FC236}">
                <a16:creationId xmlns:a16="http://schemas.microsoft.com/office/drawing/2014/main" id="{E45FADC7-3B2F-4F40-9842-36D82F7E7D77}"/>
              </a:ext>
            </a:extLst>
          </p:cNvPr>
          <p:cNvPicPr/>
          <p:nvPr/>
        </p:nvPicPr>
        <p:blipFill>
          <a:blip r:embed="rId9">
            <a:extLst>
              <a:ext uri="{28A0092B-C50C-407E-A947-70E740481C1C}">
                <a14:useLocalDpi xmlns:a14="http://schemas.microsoft.com/office/drawing/2010/main" val="0"/>
              </a:ext>
            </a:extLst>
          </a:blip>
          <a:stretch>
            <a:fillRect/>
          </a:stretch>
        </p:blipFill>
        <p:spPr>
          <a:xfrm>
            <a:off x="4663120" y="4588273"/>
            <a:ext cx="5740626" cy="1078877"/>
          </a:xfrm>
          <a:prstGeom prst="rect">
            <a:avLst/>
          </a:prstGeom>
        </p:spPr>
      </p:pic>
      <p:pic>
        <p:nvPicPr>
          <p:cNvPr id="18" name="Picture 17">
            <a:extLst>
              <a:ext uri="{FF2B5EF4-FFF2-40B4-BE49-F238E27FC236}">
                <a16:creationId xmlns:a16="http://schemas.microsoft.com/office/drawing/2014/main" id="{CA1B040E-12A6-410D-A483-C467DA3649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221148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39315"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84D41CC2-B29B-4EC3-9BD3-10FB12BBBC8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204871" y="1660862"/>
            <a:ext cx="4313382" cy="2762747"/>
          </a:xfrm>
          <a:prstGeom prst="rect">
            <a:avLst/>
          </a:prstGeom>
        </p:spPr>
      </p:pic>
      <p:sp>
        <p:nvSpPr>
          <p:cNvPr id="11" name="Title 1">
            <a:extLst>
              <a:ext uri="{FF2B5EF4-FFF2-40B4-BE49-F238E27FC236}">
                <a16:creationId xmlns:a16="http://schemas.microsoft.com/office/drawing/2014/main" id="{8A696533-CB75-4B21-A514-7C5C3A5647E4}"/>
              </a:ext>
            </a:extLst>
          </p:cNvPr>
          <p:cNvSpPr txBox="1">
            <a:spLocks/>
          </p:cNvSpPr>
          <p:nvPr/>
        </p:nvSpPr>
        <p:spPr>
          <a:xfrm>
            <a:off x="377763" y="283409"/>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History</a:t>
            </a:r>
            <a:endParaRPr lang="en-US" sz="4000" b="1" dirty="0">
              <a:solidFill>
                <a:schemeClr val="accent2"/>
              </a:solidFill>
              <a:latin typeface="Leelawadee UI" panose="020B0502040204020203" pitchFamily="34" charset="-34"/>
              <a:cs typeface="Leelawadee UI" panose="020B0502040204020203" pitchFamily="34" charset="-34"/>
            </a:endParaRPr>
          </a:p>
        </p:txBody>
      </p:sp>
      <p:sp>
        <p:nvSpPr>
          <p:cNvPr id="12" name="TextBox 11">
            <a:extLst>
              <a:ext uri="{FF2B5EF4-FFF2-40B4-BE49-F238E27FC236}">
                <a16:creationId xmlns:a16="http://schemas.microsoft.com/office/drawing/2014/main" id="{EA303C5F-401C-4320-AB4E-51C7896C09E7}"/>
              </a:ext>
            </a:extLst>
          </p:cNvPr>
          <p:cNvSpPr txBox="1"/>
          <p:nvPr/>
        </p:nvSpPr>
        <p:spPr>
          <a:xfrm>
            <a:off x="7554316" y="2397178"/>
            <a:ext cx="3750993" cy="369332"/>
          </a:xfrm>
          <a:prstGeom prst="rect">
            <a:avLst/>
          </a:prstGeom>
          <a:noFill/>
        </p:spPr>
        <p:txBody>
          <a:bodyPr wrap="square">
            <a:spAutoFit/>
          </a:bodyPr>
          <a:lstStyle/>
          <a:p>
            <a:r>
              <a:rPr lang="en-ID"/>
              <a:t>Byzentine General Problem (BGP)</a:t>
            </a:r>
          </a:p>
        </p:txBody>
      </p:sp>
      <p:sp>
        <p:nvSpPr>
          <p:cNvPr id="13" name="TextBox 12">
            <a:extLst>
              <a:ext uri="{FF2B5EF4-FFF2-40B4-BE49-F238E27FC236}">
                <a16:creationId xmlns:a16="http://schemas.microsoft.com/office/drawing/2014/main" id="{5E8EA04A-68F0-4F47-8EEA-99FA1714AD4A}"/>
              </a:ext>
            </a:extLst>
          </p:cNvPr>
          <p:cNvSpPr txBox="1"/>
          <p:nvPr/>
        </p:nvSpPr>
        <p:spPr>
          <a:xfrm>
            <a:off x="9914208" y="2810736"/>
            <a:ext cx="1779030" cy="369332"/>
          </a:xfrm>
          <a:prstGeom prst="rect">
            <a:avLst/>
          </a:prstGeom>
          <a:noFill/>
        </p:spPr>
        <p:txBody>
          <a:bodyPr wrap="square">
            <a:spAutoFit/>
          </a:bodyPr>
          <a:lstStyle/>
          <a:p>
            <a:r>
              <a:rPr lang="en-ID"/>
              <a:t>Leslie Lamport</a:t>
            </a:r>
          </a:p>
        </p:txBody>
      </p:sp>
      <p:pic>
        <p:nvPicPr>
          <p:cNvPr id="3" name="Picture 2">
            <a:extLst>
              <a:ext uri="{FF2B5EF4-FFF2-40B4-BE49-F238E27FC236}">
                <a16:creationId xmlns:a16="http://schemas.microsoft.com/office/drawing/2014/main" id="{6F218917-989F-40A4-810F-C59A9FFE4A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42081" y="3064121"/>
            <a:ext cx="4126705" cy="2890982"/>
          </a:xfrm>
          <a:prstGeom prst="rect">
            <a:avLst/>
          </a:prstGeom>
        </p:spPr>
      </p:pic>
      <p:pic>
        <p:nvPicPr>
          <p:cNvPr id="14" name="Picture 13">
            <a:extLst>
              <a:ext uri="{FF2B5EF4-FFF2-40B4-BE49-F238E27FC236}">
                <a16:creationId xmlns:a16="http://schemas.microsoft.com/office/drawing/2014/main" id="{E40C713B-0E4B-442A-B6FB-97C0625737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26138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41357"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004C0CD1-B85E-4D8E-BA44-B0ABEF5F9844}"/>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Distributed Database</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4" name="Picture 3">
            <a:extLst>
              <a:ext uri="{FF2B5EF4-FFF2-40B4-BE49-F238E27FC236}">
                <a16:creationId xmlns:a16="http://schemas.microsoft.com/office/drawing/2014/main" id="{C9F5C2E2-4569-420C-B010-239BF1CF85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9346" y="1408540"/>
            <a:ext cx="7552423" cy="4536734"/>
          </a:xfrm>
          <a:prstGeom prst="rect">
            <a:avLst/>
          </a:prstGeom>
        </p:spPr>
      </p:pic>
      <p:pic>
        <p:nvPicPr>
          <p:cNvPr id="12" name="Picture 11">
            <a:extLst>
              <a:ext uri="{FF2B5EF4-FFF2-40B4-BE49-F238E27FC236}">
                <a16:creationId xmlns:a16="http://schemas.microsoft.com/office/drawing/2014/main" id="{BC284007-838F-40DA-B74C-26C07E6663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363629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42379"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004C0CD1-B85E-4D8E-BA44-B0ABEF5F9844}"/>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Distributed Ledger</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C96B7D71-BE6B-42D1-BEDF-2D2CF80C1C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9971" y="1110025"/>
            <a:ext cx="8452701" cy="5076573"/>
          </a:xfrm>
          <a:prstGeom prst="rect">
            <a:avLst/>
          </a:prstGeom>
        </p:spPr>
      </p:pic>
      <p:pic>
        <p:nvPicPr>
          <p:cNvPr id="10" name="Picture 9">
            <a:extLst>
              <a:ext uri="{FF2B5EF4-FFF2-40B4-BE49-F238E27FC236}">
                <a16:creationId xmlns:a16="http://schemas.microsoft.com/office/drawing/2014/main" id="{4BF0FD9D-90E2-4DE0-87C8-A25A9B3F6A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235077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31128"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397A7186-9119-4DCA-8EFD-7FC027221AA3}"/>
              </a:ext>
            </a:extLst>
          </p:cNvPr>
          <p:cNvSpPr txBox="1">
            <a:spLocks/>
          </p:cNvSpPr>
          <p:nvPr/>
        </p:nvSpPr>
        <p:spPr>
          <a:xfrm>
            <a:off x="377763" y="283409"/>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Early Blockchain Research</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0436D533-AE06-402F-9630-C41640174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7201" y="3177922"/>
            <a:ext cx="5107050" cy="2539495"/>
          </a:xfrm>
          <a:prstGeom prst="rect">
            <a:avLst/>
          </a:prstGeom>
        </p:spPr>
      </p:pic>
      <p:pic>
        <p:nvPicPr>
          <p:cNvPr id="11" name="Picture 10">
            <a:extLst>
              <a:ext uri="{FF2B5EF4-FFF2-40B4-BE49-F238E27FC236}">
                <a16:creationId xmlns:a16="http://schemas.microsoft.com/office/drawing/2014/main" id="{90CEC306-7846-4610-B8B8-9C6588E97E9A}"/>
              </a:ext>
            </a:extLst>
          </p:cNvPr>
          <p:cNvPicPr/>
          <p:nvPr/>
        </p:nvPicPr>
        <p:blipFill>
          <a:blip r:embed="rId8">
            <a:extLst>
              <a:ext uri="{28A0092B-C50C-407E-A947-70E740481C1C}">
                <a14:useLocalDpi xmlns:a14="http://schemas.microsoft.com/office/drawing/2010/main" val="0"/>
              </a:ext>
            </a:extLst>
          </a:blip>
          <a:stretch>
            <a:fillRect/>
          </a:stretch>
        </p:blipFill>
        <p:spPr>
          <a:xfrm>
            <a:off x="6831553" y="1638086"/>
            <a:ext cx="4942698" cy="1062318"/>
          </a:xfrm>
          <a:prstGeom prst="rect">
            <a:avLst/>
          </a:prstGeom>
        </p:spPr>
      </p:pic>
      <p:pic>
        <p:nvPicPr>
          <p:cNvPr id="12" name="Picture 11">
            <a:extLst>
              <a:ext uri="{FF2B5EF4-FFF2-40B4-BE49-F238E27FC236}">
                <a16:creationId xmlns:a16="http://schemas.microsoft.com/office/drawing/2014/main" id="{76EEDABF-E301-4ED7-B24B-388A98C4DBB5}"/>
              </a:ext>
            </a:extLst>
          </p:cNvPr>
          <p:cNvPicPr/>
          <p:nvPr/>
        </p:nvPicPr>
        <p:blipFill>
          <a:blip r:embed="rId9"/>
          <a:stretch>
            <a:fillRect/>
          </a:stretch>
        </p:blipFill>
        <p:spPr>
          <a:xfrm>
            <a:off x="945456" y="1699872"/>
            <a:ext cx="5409161" cy="3186163"/>
          </a:xfrm>
          <a:prstGeom prst="rect">
            <a:avLst/>
          </a:prstGeom>
        </p:spPr>
      </p:pic>
    </p:spTree>
    <p:extLst>
      <p:ext uri="{BB962C8B-B14F-4D97-AF65-F5344CB8AC3E}">
        <p14:creationId xmlns:p14="http://schemas.microsoft.com/office/powerpoint/2010/main" val="394316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7959"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Abstraction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3" name="Picture 12">
            <a:extLst>
              <a:ext uri="{FF2B5EF4-FFF2-40B4-BE49-F238E27FC236}">
                <a16:creationId xmlns:a16="http://schemas.microsoft.com/office/drawing/2014/main" id="{BADB9BE1-50C1-4A94-A049-57B5A481EA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4" name="Picture 3">
            <a:extLst>
              <a:ext uri="{FF2B5EF4-FFF2-40B4-BE49-F238E27FC236}">
                <a16:creationId xmlns:a16="http://schemas.microsoft.com/office/drawing/2014/main" id="{4BBD5CA1-09D3-474C-8BC2-816FE8C743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3555" y="2376487"/>
            <a:ext cx="4581525" cy="2105025"/>
          </a:xfrm>
          <a:prstGeom prst="rect">
            <a:avLst/>
          </a:prstGeom>
        </p:spPr>
      </p:pic>
    </p:spTree>
    <p:extLst>
      <p:ext uri="{BB962C8B-B14F-4D97-AF65-F5344CB8AC3E}">
        <p14:creationId xmlns:p14="http://schemas.microsoft.com/office/powerpoint/2010/main" val="209366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44427"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As Data Structure</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A3E02CA9-55AE-4EF7-AD2F-D0FF812C8D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891" y="2599438"/>
            <a:ext cx="9999334" cy="1836847"/>
          </a:xfrm>
          <a:prstGeom prst="rect">
            <a:avLst/>
          </a:prstGeom>
        </p:spPr>
      </p:pic>
      <p:pic>
        <p:nvPicPr>
          <p:cNvPr id="13" name="Picture 12">
            <a:extLst>
              <a:ext uri="{FF2B5EF4-FFF2-40B4-BE49-F238E27FC236}">
                <a16:creationId xmlns:a16="http://schemas.microsoft.com/office/drawing/2014/main" id="{BADB9BE1-50C1-4A94-A049-57B5A481EA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277639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C3EA2B8-1937-42AC-AC0F-16BB05B023B7}"/>
              </a:ext>
            </a:extLst>
          </p:cNvPr>
          <p:cNvPicPr/>
          <p:nvPr/>
        </p:nvPicPr>
        <p:blipFill>
          <a:blip r:embed="rId3"/>
          <a:stretch>
            <a:fillRect/>
          </a:stretch>
        </p:blipFill>
        <p:spPr>
          <a:xfrm>
            <a:off x="516308" y="1353417"/>
            <a:ext cx="3310427" cy="2152072"/>
          </a:xfrm>
          <a:prstGeom prst="rect">
            <a:avLst/>
          </a:prstGeom>
        </p:spPr>
      </p:pic>
      <p:pic>
        <p:nvPicPr>
          <p:cNvPr id="13" name="Picture 12">
            <a:extLst>
              <a:ext uri="{FF2B5EF4-FFF2-40B4-BE49-F238E27FC236}">
                <a16:creationId xmlns:a16="http://schemas.microsoft.com/office/drawing/2014/main" id="{892C62F1-CF60-4D65-9FDF-AE774C5E1C63}"/>
              </a:ext>
            </a:extLst>
          </p:cNvPr>
          <p:cNvPicPr/>
          <p:nvPr/>
        </p:nvPicPr>
        <p:blipFill>
          <a:blip r:embed="rId4"/>
          <a:stretch>
            <a:fillRect/>
          </a:stretch>
        </p:blipFill>
        <p:spPr>
          <a:xfrm>
            <a:off x="6560128" y="3372292"/>
            <a:ext cx="4724400" cy="2578100"/>
          </a:xfrm>
          <a:prstGeom prst="rect">
            <a:avLst/>
          </a:prstGeom>
        </p:spPr>
      </p:pic>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45435" name="CorelDRAW" r:id="rId5" imgW="899640" imgH="903600" progId="CorelDraw.Graphic.16">
                  <p:embed/>
                </p:oleObj>
              </mc:Choice>
              <mc:Fallback>
                <p:oleObj name="CorelDRAW" r:id="rId5" imgW="899640" imgH="903600" progId="CorelDraw.Graphic.16">
                  <p:embed/>
                  <p:pic>
                    <p:nvPicPr>
                      <p:cNvPr id="15" name="Object 14"/>
                      <p:cNvPicPr/>
                      <p:nvPr/>
                    </p:nvPicPr>
                    <p:blipFill>
                      <a:blip r:embed="rId6"/>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As Data Structure</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1" name="Picture 10">
            <a:extLst>
              <a:ext uri="{FF2B5EF4-FFF2-40B4-BE49-F238E27FC236}">
                <a16:creationId xmlns:a16="http://schemas.microsoft.com/office/drawing/2014/main" id="{F29A5BD2-1BD6-4FDE-B4AC-30B22D026CA2}"/>
              </a:ext>
            </a:extLst>
          </p:cNvPr>
          <p:cNvPicPr/>
          <p:nvPr/>
        </p:nvPicPr>
        <p:blipFill>
          <a:blip r:embed="rId8"/>
          <a:stretch>
            <a:fillRect/>
          </a:stretch>
        </p:blipFill>
        <p:spPr>
          <a:xfrm>
            <a:off x="3718461" y="1822161"/>
            <a:ext cx="3572826" cy="2408094"/>
          </a:xfrm>
          <a:prstGeom prst="rect">
            <a:avLst/>
          </a:prstGeom>
        </p:spPr>
      </p:pic>
    </p:spTree>
    <p:extLst>
      <p:ext uri="{BB962C8B-B14F-4D97-AF65-F5344CB8AC3E}">
        <p14:creationId xmlns:p14="http://schemas.microsoft.com/office/powerpoint/2010/main" val="36730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40327"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004C0CD1-B85E-4D8E-BA44-B0ABEF5F9844}"/>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Abstraction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237D9FB8-179C-472A-9B5E-6B6139E303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746" y="2267299"/>
            <a:ext cx="4572000" cy="2100649"/>
          </a:xfrm>
          <a:prstGeom prst="rect">
            <a:avLst/>
          </a:prstGeom>
        </p:spPr>
      </p:pic>
      <p:pic>
        <p:nvPicPr>
          <p:cNvPr id="12" name="Picture 11">
            <a:extLst>
              <a:ext uri="{FF2B5EF4-FFF2-40B4-BE49-F238E27FC236}">
                <a16:creationId xmlns:a16="http://schemas.microsoft.com/office/drawing/2014/main" id="{CC186D5F-46C1-44F7-8C0B-BD289C57C1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0912" y="1509552"/>
            <a:ext cx="5819775" cy="3533775"/>
          </a:xfrm>
          <a:prstGeom prst="rect">
            <a:avLst/>
          </a:prstGeom>
        </p:spPr>
      </p:pic>
    </p:spTree>
    <p:extLst>
      <p:ext uri="{BB962C8B-B14F-4D97-AF65-F5344CB8AC3E}">
        <p14:creationId xmlns:p14="http://schemas.microsoft.com/office/powerpoint/2010/main" val="304538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27069"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14E759BB-D6DA-46F8-B5EE-A20D0D3D45AD}"/>
              </a:ext>
            </a:extLst>
          </p:cNvPr>
          <p:cNvSpPr txBox="1">
            <a:spLocks/>
          </p:cNvSpPr>
          <p:nvPr/>
        </p:nvSpPr>
        <p:spPr>
          <a:xfrm>
            <a:off x="1825465" y="3982028"/>
            <a:ext cx="3327400" cy="5730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2000">
                <a:solidFill>
                  <a:srgbClr val="0070C0"/>
                </a:solidFill>
                <a:latin typeface="Adobe Heiti Std R" panose="020B0400000000000000" pitchFamily="34" charset="-128"/>
                <a:ea typeface="Adobe Heiti Std R" panose="020B0400000000000000" pitchFamily="34" charset="-128"/>
              </a:rPr>
              <a:t>Gun Gun Febrianza</a:t>
            </a:r>
            <a:endParaRPr lang="en-US" sz="2000" dirty="0">
              <a:solidFill>
                <a:srgbClr val="0070C0"/>
              </a:solidFill>
              <a:latin typeface="Adobe Heiti Std R" panose="020B0400000000000000" pitchFamily="34" charset="-128"/>
              <a:ea typeface="Adobe Heiti Std R" panose="020B0400000000000000" pitchFamily="34" charset="-128"/>
            </a:endParaRPr>
          </a:p>
        </p:txBody>
      </p:sp>
      <p:sp>
        <p:nvSpPr>
          <p:cNvPr id="11" name="Title 1">
            <a:extLst>
              <a:ext uri="{FF2B5EF4-FFF2-40B4-BE49-F238E27FC236}">
                <a16:creationId xmlns:a16="http://schemas.microsoft.com/office/drawing/2014/main" id="{91964692-0188-4EE8-BDF5-FCEC4E35859A}"/>
              </a:ext>
            </a:extLst>
          </p:cNvPr>
          <p:cNvSpPr txBox="1">
            <a:spLocks/>
          </p:cNvSpPr>
          <p:nvPr/>
        </p:nvSpPr>
        <p:spPr>
          <a:xfrm>
            <a:off x="155832" y="4463227"/>
            <a:ext cx="6666665" cy="6479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a:solidFill>
                  <a:schemeClr val="bg1">
                    <a:lumMod val="65000"/>
                  </a:schemeClr>
                </a:solidFill>
                <a:latin typeface="Adobe Heiti Std R" panose="020B0400000000000000" pitchFamily="34" charset="-128"/>
                <a:ea typeface="Adobe Heiti Std R" panose="020B0400000000000000" pitchFamily="34" charset="-128"/>
              </a:rPr>
              <a:t>Founder Marketkoin</a:t>
            </a:r>
          </a:p>
          <a:p>
            <a:pPr algn="ctr"/>
            <a:endParaRPr lang="en-ID" sz="1200">
              <a:solidFill>
                <a:schemeClr val="bg1">
                  <a:lumMod val="65000"/>
                </a:schemeClr>
              </a:solidFill>
              <a:latin typeface="Adobe Heiti Std R" panose="020B0400000000000000" pitchFamily="34" charset="-128"/>
              <a:ea typeface="Adobe Heiti Std R" panose="020B0400000000000000" pitchFamily="34" charset="-128"/>
            </a:endParaRPr>
          </a:p>
          <a:p>
            <a:pPr algn="ctr"/>
            <a:r>
              <a:rPr lang="en-US" sz="1200">
                <a:solidFill>
                  <a:schemeClr val="bg1">
                    <a:lumMod val="65000"/>
                  </a:schemeClr>
                </a:solidFill>
                <a:latin typeface="Adobe Heiti Std R" panose="020B0400000000000000" pitchFamily="34" charset="-128"/>
                <a:ea typeface="Adobe Heiti Std R" panose="020B0400000000000000" pitchFamily="34" charset="-128"/>
              </a:rPr>
              <a:t>Penulis | Computer Scientist | Pengusaha Udang </a:t>
            </a:r>
            <a:endParaRPr lang="en-US" sz="1200" dirty="0">
              <a:solidFill>
                <a:schemeClr val="bg1">
                  <a:lumMod val="65000"/>
                </a:schemeClr>
              </a:solidFill>
              <a:latin typeface="Adobe Heiti Std R" panose="020B0400000000000000" pitchFamily="34" charset="-128"/>
              <a:ea typeface="Adobe Heiti Std R" panose="020B0400000000000000" pitchFamily="34" charset="-128"/>
            </a:endParaRPr>
          </a:p>
        </p:txBody>
      </p:sp>
      <p:pic>
        <p:nvPicPr>
          <p:cNvPr id="12" name="Picture 11">
            <a:extLst>
              <a:ext uri="{FF2B5EF4-FFF2-40B4-BE49-F238E27FC236}">
                <a16:creationId xmlns:a16="http://schemas.microsoft.com/office/drawing/2014/main" id="{D39A8B8A-E6A6-4277-9505-223D526722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4218" y="4097421"/>
            <a:ext cx="266102" cy="266102"/>
          </a:xfrm>
          <a:prstGeom prst="rect">
            <a:avLst/>
          </a:prstGeom>
        </p:spPr>
      </p:pic>
      <p:pic>
        <p:nvPicPr>
          <p:cNvPr id="13" name="Picture 12">
            <a:extLst>
              <a:ext uri="{FF2B5EF4-FFF2-40B4-BE49-F238E27FC236}">
                <a16:creationId xmlns:a16="http://schemas.microsoft.com/office/drawing/2014/main" id="{DF3C1C3C-DA06-458B-84E9-8716496C8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712" y="1418176"/>
            <a:ext cx="2271595" cy="2264649"/>
          </a:xfrm>
          <a:prstGeom prst="rect">
            <a:avLst/>
          </a:prstGeom>
        </p:spPr>
      </p:pic>
      <p:pic>
        <p:nvPicPr>
          <p:cNvPr id="16" name="Picture 15">
            <a:extLst>
              <a:ext uri="{FF2B5EF4-FFF2-40B4-BE49-F238E27FC236}">
                <a16:creationId xmlns:a16="http://schemas.microsoft.com/office/drawing/2014/main" id="{3D884920-AD3B-456F-AC76-D4FD80FB00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9570" y="1556934"/>
            <a:ext cx="1993227" cy="1987132"/>
          </a:xfrm>
          <a:prstGeom prst="rect">
            <a:avLst/>
          </a:prstGeom>
        </p:spPr>
      </p:pic>
      <p:pic>
        <p:nvPicPr>
          <p:cNvPr id="17" name="Picture 16">
            <a:extLst>
              <a:ext uri="{FF2B5EF4-FFF2-40B4-BE49-F238E27FC236}">
                <a16:creationId xmlns:a16="http://schemas.microsoft.com/office/drawing/2014/main" id="{05E936B7-203B-481C-B89A-3CBCA6B341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3468" y="4134515"/>
            <a:ext cx="266102" cy="266102"/>
          </a:xfrm>
          <a:prstGeom prst="rect">
            <a:avLst/>
          </a:prstGeom>
        </p:spPr>
      </p:pic>
      <p:sp>
        <p:nvSpPr>
          <p:cNvPr id="19" name="Title 1">
            <a:extLst>
              <a:ext uri="{FF2B5EF4-FFF2-40B4-BE49-F238E27FC236}">
                <a16:creationId xmlns:a16="http://schemas.microsoft.com/office/drawing/2014/main" id="{CC5FF9D7-7BF4-440F-B545-90A1D2B8090B}"/>
              </a:ext>
            </a:extLst>
          </p:cNvPr>
          <p:cNvSpPr txBox="1">
            <a:spLocks/>
          </p:cNvSpPr>
          <p:nvPr/>
        </p:nvSpPr>
        <p:spPr>
          <a:xfrm>
            <a:off x="6943911" y="3991323"/>
            <a:ext cx="3327400" cy="5730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2000">
                <a:solidFill>
                  <a:srgbClr val="0070C0"/>
                </a:solidFill>
                <a:latin typeface="Adobe Heiti Std R" panose="020B0400000000000000" pitchFamily="34" charset="-128"/>
                <a:ea typeface="Adobe Heiti Std R" panose="020B0400000000000000" pitchFamily="34" charset="-128"/>
              </a:rPr>
              <a:t>Nikolaj Vestorp</a:t>
            </a:r>
            <a:endParaRPr lang="en-US" sz="2000" dirty="0">
              <a:solidFill>
                <a:srgbClr val="0070C0"/>
              </a:solidFill>
              <a:latin typeface="Adobe Heiti Std R" panose="020B0400000000000000" pitchFamily="34" charset="-128"/>
              <a:ea typeface="Adobe Heiti Std R" panose="020B0400000000000000" pitchFamily="34" charset="-128"/>
            </a:endParaRPr>
          </a:p>
        </p:txBody>
      </p:sp>
      <p:pic>
        <p:nvPicPr>
          <p:cNvPr id="22" name="Picture 21">
            <a:extLst>
              <a:ext uri="{FF2B5EF4-FFF2-40B4-BE49-F238E27FC236}">
                <a16:creationId xmlns:a16="http://schemas.microsoft.com/office/drawing/2014/main" id="{89DE3D0D-EB34-4DEF-83DB-E2D2936E9E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46453" y="2208077"/>
            <a:ext cx="2023971" cy="951486"/>
          </a:xfrm>
          <a:prstGeom prst="rect">
            <a:avLst/>
          </a:prstGeom>
        </p:spPr>
      </p:pic>
      <p:sp>
        <p:nvSpPr>
          <p:cNvPr id="23" name="Title 1">
            <a:extLst>
              <a:ext uri="{FF2B5EF4-FFF2-40B4-BE49-F238E27FC236}">
                <a16:creationId xmlns:a16="http://schemas.microsoft.com/office/drawing/2014/main" id="{1542C782-E577-4B28-ADAA-934A2A89011D}"/>
              </a:ext>
            </a:extLst>
          </p:cNvPr>
          <p:cNvSpPr txBox="1">
            <a:spLocks/>
          </p:cNvSpPr>
          <p:nvPr/>
        </p:nvSpPr>
        <p:spPr>
          <a:xfrm>
            <a:off x="5212850" y="4552872"/>
            <a:ext cx="6666665" cy="6479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a:solidFill>
                  <a:schemeClr val="bg1">
                    <a:lumMod val="65000"/>
                  </a:schemeClr>
                </a:solidFill>
                <a:latin typeface="Adobe Heiti Std R" panose="020B0400000000000000" pitchFamily="34" charset="-128"/>
                <a:ea typeface="Adobe Heiti Std R" panose="020B0400000000000000" pitchFamily="34" charset="-128"/>
              </a:rPr>
              <a:t>Founder Marketkoin</a:t>
            </a:r>
          </a:p>
          <a:p>
            <a:pPr algn="ctr"/>
            <a:endParaRPr lang="en-ID" sz="1200">
              <a:solidFill>
                <a:schemeClr val="bg1">
                  <a:lumMod val="65000"/>
                </a:schemeClr>
              </a:solidFill>
              <a:latin typeface="Adobe Heiti Std R" panose="020B0400000000000000" pitchFamily="34" charset="-128"/>
              <a:ea typeface="Adobe Heiti Std R" panose="020B0400000000000000" pitchFamily="34" charset="-128"/>
            </a:endParaRPr>
          </a:p>
          <a:p>
            <a:pPr algn="ctr"/>
            <a:r>
              <a:rPr lang="en-US" sz="1200">
                <a:solidFill>
                  <a:schemeClr val="bg1">
                    <a:lumMod val="65000"/>
                  </a:schemeClr>
                </a:solidFill>
                <a:latin typeface="Adobe Heiti Std R" panose="020B0400000000000000" pitchFamily="34" charset="-128"/>
                <a:ea typeface="Adobe Heiti Std R" panose="020B0400000000000000" pitchFamily="34" charset="-128"/>
              </a:rPr>
              <a:t>Pharmacy | Investor | Economist </a:t>
            </a:r>
            <a:endParaRPr lang="en-US" sz="1200" dirty="0">
              <a:solidFill>
                <a:schemeClr val="bg1">
                  <a:lumMod val="65000"/>
                </a:schemeClr>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276192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42"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46471"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As Shared Ledger</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4" name="Picture 3">
            <a:extLst>
              <a:ext uri="{FF2B5EF4-FFF2-40B4-BE49-F238E27FC236}">
                <a16:creationId xmlns:a16="http://schemas.microsoft.com/office/drawing/2014/main" id="{3D5BD9CE-B18A-4413-A1AB-29E597525E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5600" y="1822161"/>
            <a:ext cx="3995120" cy="3573221"/>
          </a:xfrm>
          <a:prstGeom prst="rect">
            <a:avLst/>
          </a:prstGeom>
        </p:spPr>
      </p:pic>
      <p:sp>
        <p:nvSpPr>
          <p:cNvPr id="12" name="TextBox 11">
            <a:extLst>
              <a:ext uri="{FF2B5EF4-FFF2-40B4-BE49-F238E27FC236}">
                <a16:creationId xmlns:a16="http://schemas.microsoft.com/office/drawing/2014/main" id="{F3137C7F-874A-458A-9C3D-92CC3011489C}"/>
              </a:ext>
            </a:extLst>
          </p:cNvPr>
          <p:cNvSpPr txBox="1"/>
          <p:nvPr/>
        </p:nvSpPr>
        <p:spPr>
          <a:xfrm>
            <a:off x="5026891" y="3276312"/>
            <a:ext cx="6229926" cy="369332"/>
          </a:xfrm>
          <a:prstGeom prst="rect">
            <a:avLst/>
          </a:prstGeom>
          <a:noFill/>
        </p:spPr>
        <p:txBody>
          <a:bodyPr wrap="square">
            <a:spAutoFit/>
          </a:bodyPr>
          <a:lstStyle/>
          <a:p>
            <a:pPr algn="ctr">
              <a:defRPr/>
            </a:pPr>
            <a:r>
              <a:rPr lang="en-US" sz="1800" b="1">
                <a:solidFill>
                  <a:schemeClr val="accent2"/>
                </a:solidFill>
                <a:latin typeface="Leelawadee UI" panose="020B0502040204020203" pitchFamily="34" charset="-34"/>
                <a:cs typeface="Leelawadee UI" panose="020B0502040204020203" pitchFamily="34" charset="-34"/>
              </a:rPr>
              <a:t>Blockchain Architecture</a:t>
            </a:r>
            <a:endParaRPr lang="en-US" sz="1800" b="1" dirty="0">
              <a:solidFill>
                <a:schemeClr val="accent2"/>
              </a:solidFill>
              <a:latin typeface="Leelawadee UI" panose="020B0502040204020203" pitchFamily="34" charset="-34"/>
              <a:cs typeface="Leelawadee UI" panose="020B0502040204020203" pitchFamily="34" charset="-34"/>
            </a:endParaRPr>
          </a:p>
        </p:txBody>
      </p:sp>
      <p:sp>
        <p:nvSpPr>
          <p:cNvPr id="13" name="TextBox 12">
            <a:extLst>
              <a:ext uri="{FF2B5EF4-FFF2-40B4-BE49-F238E27FC236}">
                <a16:creationId xmlns:a16="http://schemas.microsoft.com/office/drawing/2014/main" id="{1C8399D8-3344-417B-9AC9-4A6B04501A78}"/>
              </a:ext>
            </a:extLst>
          </p:cNvPr>
          <p:cNvSpPr txBox="1"/>
          <p:nvPr/>
        </p:nvSpPr>
        <p:spPr>
          <a:xfrm>
            <a:off x="7638669" y="2516470"/>
            <a:ext cx="1600199"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Anti-tesis</a:t>
            </a:r>
            <a:endParaRPr lang="en-US" sz="1800" b="1" dirty="0">
              <a:latin typeface="Leelawadee UI" panose="020B0502040204020203" pitchFamily="34" charset="-34"/>
              <a:cs typeface="Leelawadee UI" panose="020B0502040204020203" pitchFamily="34" charset="-34"/>
            </a:endParaRPr>
          </a:p>
        </p:txBody>
      </p:sp>
      <p:sp>
        <p:nvSpPr>
          <p:cNvPr id="14" name="TextBox 13">
            <a:extLst>
              <a:ext uri="{FF2B5EF4-FFF2-40B4-BE49-F238E27FC236}">
                <a16:creationId xmlns:a16="http://schemas.microsoft.com/office/drawing/2014/main" id="{53299E75-7D8F-4F37-95B8-0A16014F3AFA}"/>
              </a:ext>
            </a:extLst>
          </p:cNvPr>
          <p:cNvSpPr txBox="1"/>
          <p:nvPr/>
        </p:nvSpPr>
        <p:spPr>
          <a:xfrm>
            <a:off x="9123271" y="2026322"/>
            <a:ext cx="2133546"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Not Centralized</a:t>
            </a:r>
            <a:endParaRPr lang="en-US" sz="1800" b="1" dirty="0">
              <a:latin typeface="Leelawadee UI" panose="020B0502040204020203" pitchFamily="34" charset="-34"/>
              <a:cs typeface="Leelawadee UI" panose="020B0502040204020203" pitchFamily="34" charset="-34"/>
            </a:endParaRPr>
          </a:p>
        </p:txBody>
      </p:sp>
      <p:sp>
        <p:nvSpPr>
          <p:cNvPr id="16" name="TextBox 15">
            <a:extLst>
              <a:ext uri="{FF2B5EF4-FFF2-40B4-BE49-F238E27FC236}">
                <a16:creationId xmlns:a16="http://schemas.microsoft.com/office/drawing/2014/main" id="{460E97BF-79BC-46EB-ABC7-4BE557208D2D}"/>
              </a:ext>
            </a:extLst>
          </p:cNvPr>
          <p:cNvSpPr txBox="1"/>
          <p:nvPr/>
        </p:nvSpPr>
        <p:spPr>
          <a:xfrm>
            <a:off x="9238868" y="3917412"/>
            <a:ext cx="1600199"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No SPoF</a:t>
            </a:r>
            <a:endParaRPr lang="en-US" sz="1800" b="1" dirty="0">
              <a:latin typeface="Leelawadee UI" panose="020B0502040204020203" pitchFamily="34" charset="-34"/>
              <a:cs typeface="Leelawadee UI" panose="020B0502040204020203" pitchFamily="34" charset="-34"/>
            </a:endParaRPr>
          </a:p>
        </p:txBody>
      </p:sp>
      <p:pic>
        <p:nvPicPr>
          <p:cNvPr id="17" name="Picture 16">
            <a:extLst>
              <a:ext uri="{FF2B5EF4-FFF2-40B4-BE49-F238E27FC236}">
                <a16:creationId xmlns:a16="http://schemas.microsoft.com/office/drawing/2014/main" id="{5F6B96C1-0655-4DDD-9D28-CE181ED344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255752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47494"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As Shared Ledger</a:t>
            </a:r>
            <a:endParaRPr lang="en-US" sz="4000" b="1" dirty="0">
              <a:solidFill>
                <a:schemeClr val="accent2"/>
              </a:solidFill>
              <a:latin typeface="Leelawadee UI" panose="020B0502040204020203" pitchFamily="34" charset="-34"/>
              <a:cs typeface="Leelawadee UI" panose="020B0502040204020203" pitchFamily="34" charset="-34"/>
            </a:endParaRPr>
          </a:p>
        </p:txBody>
      </p:sp>
      <p:sp>
        <p:nvSpPr>
          <p:cNvPr id="12" name="TextBox 11">
            <a:extLst>
              <a:ext uri="{FF2B5EF4-FFF2-40B4-BE49-F238E27FC236}">
                <a16:creationId xmlns:a16="http://schemas.microsoft.com/office/drawing/2014/main" id="{F3137C7F-874A-458A-9C3D-92CC3011489C}"/>
              </a:ext>
            </a:extLst>
          </p:cNvPr>
          <p:cNvSpPr txBox="1"/>
          <p:nvPr/>
        </p:nvSpPr>
        <p:spPr>
          <a:xfrm>
            <a:off x="5026891" y="3276312"/>
            <a:ext cx="6229926" cy="369332"/>
          </a:xfrm>
          <a:prstGeom prst="rect">
            <a:avLst/>
          </a:prstGeom>
          <a:noFill/>
        </p:spPr>
        <p:txBody>
          <a:bodyPr wrap="square">
            <a:spAutoFit/>
          </a:bodyPr>
          <a:lstStyle/>
          <a:p>
            <a:pPr algn="ctr">
              <a:defRPr/>
            </a:pPr>
            <a:r>
              <a:rPr lang="en-US" sz="1800" b="1">
                <a:solidFill>
                  <a:schemeClr val="accent2"/>
                </a:solidFill>
                <a:latin typeface="Leelawadee UI" panose="020B0502040204020203" pitchFamily="34" charset="-34"/>
                <a:cs typeface="Leelawadee UI" panose="020B0502040204020203" pitchFamily="34" charset="-34"/>
              </a:rPr>
              <a:t>Blockchain Replication</a:t>
            </a:r>
            <a:endParaRPr lang="en-US" sz="18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E7585DD8-62A3-4995-A3F1-59A3DFA409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8058" y="1803553"/>
            <a:ext cx="4037500" cy="3603360"/>
          </a:xfrm>
          <a:prstGeom prst="rect">
            <a:avLst/>
          </a:prstGeom>
        </p:spPr>
      </p:pic>
      <p:sp>
        <p:nvSpPr>
          <p:cNvPr id="13" name="TextBox 12">
            <a:extLst>
              <a:ext uri="{FF2B5EF4-FFF2-40B4-BE49-F238E27FC236}">
                <a16:creationId xmlns:a16="http://schemas.microsoft.com/office/drawing/2014/main" id="{3117F29A-9A45-4E8C-A9B3-BB5AC52F1A55}"/>
              </a:ext>
            </a:extLst>
          </p:cNvPr>
          <p:cNvSpPr txBox="1"/>
          <p:nvPr/>
        </p:nvSpPr>
        <p:spPr>
          <a:xfrm>
            <a:off x="7077717" y="2430815"/>
            <a:ext cx="1600199"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P2P</a:t>
            </a:r>
            <a:endParaRPr lang="en-US" sz="1800" b="1" dirty="0">
              <a:latin typeface="Leelawadee UI" panose="020B0502040204020203" pitchFamily="34" charset="-34"/>
              <a:cs typeface="Leelawadee UI" panose="020B0502040204020203" pitchFamily="34" charset="-34"/>
            </a:endParaRPr>
          </a:p>
        </p:txBody>
      </p:sp>
      <p:sp>
        <p:nvSpPr>
          <p:cNvPr id="14" name="TextBox 13">
            <a:extLst>
              <a:ext uri="{FF2B5EF4-FFF2-40B4-BE49-F238E27FC236}">
                <a16:creationId xmlns:a16="http://schemas.microsoft.com/office/drawing/2014/main" id="{9C3BFB83-BDD7-4FDF-A2F3-A6C92B2B5A0D}"/>
              </a:ext>
            </a:extLst>
          </p:cNvPr>
          <p:cNvSpPr txBox="1"/>
          <p:nvPr/>
        </p:nvSpPr>
        <p:spPr>
          <a:xfrm>
            <a:off x="8890352" y="2116895"/>
            <a:ext cx="2117332"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Decentralized</a:t>
            </a:r>
            <a:endParaRPr lang="en-US" sz="1800" b="1" dirty="0">
              <a:latin typeface="Leelawadee UI" panose="020B0502040204020203" pitchFamily="34" charset="-34"/>
              <a:cs typeface="Leelawadee UI" panose="020B0502040204020203" pitchFamily="34" charset="-34"/>
            </a:endParaRPr>
          </a:p>
        </p:txBody>
      </p:sp>
      <p:sp>
        <p:nvSpPr>
          <p:cNvPr id="16" name="TextBox 15">
            <a:extLst>
              <a:ext uri="{FF2B5EF4-FFF2-40B4-BE49-F238E27FC236}">
                <a16:creationId xmlns:a16="http://schemas.microsoft.com/office/drawing/2014/main" id="{DC493481-EA1D-4787-B3C8-BC82EB071C9C}"/>
              </a:ext>
            </a:extLst>
          </p:cNvPr>
          <p:cNvSpPr txBox="1"/>
          <p:nvPr/>
        </p:nvSpPr>
        <p:spPr>
          <a:xfrm>
            <a:off x="8677916" y="4210817"/>
            <a:ext cx="2117332"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Equality</a:t>
            </a:r>
            <a:endParaRPr lang="en-US" sz="1800" b="1" dirty="0">
              <a:latin typeface="Leelawadee UI" panose="020B0502040204020203" pitchFamily="34" charset="-34"/>
              <a:cs typeface="Leelawadee UI" panose="020B0502040204020203" pitchFamily="34" charset="-34"/>
            </a:endParaRPr>
          </a:p>
        </p:txBody>
      </p:sp>
      <p:pic>
        <p:nvPicPr>
          <p:cNvPr id="17" name="Picture 16">
            <a:extLst>
              <a:ext uri="{FF2B5EF4-FFF2-40B4-BE49-F238E27FC236}">
                <a16:creationId xmlns:a16="http://schemas.microsoft.com/office/drawing/2014/main" id="{44AACE12-DC40-4E57-A26E-499BBC0F284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42911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48505"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As Shared Ledger</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4" name="Picture 3">
            <a:extLst>
              <a:ext uri="{FF2B5EF4-FFF2-40B4-BE49-F238E27FC236}">
                <a16:creationId xmlns:a16="http://schemas.microsoft.com/office/drawing/2014/main" id="{37BA5B9C-5972-424A-9CC6-BD99E1B4F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3733" y="2535281"/>
            <a:ext cx="6343650" cy="2486025"/>
          </a:xfrm>
          <a:prstGeom prst="rect">
            <a:avLst/>
          </a:prstGeom>
        </p:spPr>
      </p:pic>
      <p:pic>
        <p:nvPicPr>
          <p:cNvPr id="17" name="Picture 16">
            <a:extLst>
              <a:ext uri="{FF2B5EF4-FFF2-40B4-BE49-F238E27FC236}">
                <a16:creationId xmlns:a16="http://schemas.microsoft.com/office/drawing/2014/main" id="{AC4217E8-4FB9-4150-8848-5BEC4BE395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107808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0552"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As Shared Ledger</a:t>
            </a:r>
            <a:endParaRPr lang="en-US" sz="4000" b="1" dirty="0">
              <a:solidFill>
                <a:schemeClr val="accent2"/>
              </a:solidFill>
              <a:latin typeface="Leelawadee UI" panose="020B0502040204020203" pitchFamily="34" charset="-34"/>
              <a:cs typeface="Leelawadee UI" panose="020B0502040204020203" pitchFamily="34" charset="-34"/>
            </a:endParaRPr>
          </a:p>
        </p:txBody>
      </p:sp>
      <p:sp>
        <p:nvSpPr>
          <p:cNvPr id="12" name="TextBox 11">
            <a:extLst>
              <a:ext uri="{FF2B5EF4-FFF2-40B4-BE49-F238E27FC236}">
                <a16:creationId xmlns:a16="http://schemas.microsoft.com/office/drawing/2014/main" id="{F3137C7F-874A-458A-9C3D-92CC3011489C}"/>
              </a:ext>
            </a:extLst>
          </p:cNvPr>
          <p:cNvSpPr txBox="1"/>
          <p:nvPr/>
        </p:nvSpPr>
        <p:spPr>
          <a:xfrm>
            <a:off x="5399862" y="3276312"/>
            <a:ext cx="6229926" cy="369332"/>
          </a:xfrm>
          <a:prstGeom prst="rect">
            <a:avLst/>
          </a:prstGeom>
          <a:noFill/>
        </p:spPr>
        <p:txBody>
          <a:bodyPr wrap="square">
            <a:spAutoFit/>
          </a:bodyPr>
          <a:lstStyle/>
          <a:p>
            <a:pPr algn="ctr">
              <a:defRPr/>
            </a:pPr>
            <a:r>
              <a:rPr lang="en-US" sz="1800" b="1">
                <a:solidFill>
                  <a:schemeClr val="accent2"/>
                </a:solidFill>
                <a:latin typeface="Leelawadee UI" panose="020B0502040204020203" pitchFamily="34" charset="-34"/>
                <a:cs typeface="Leelawadee UI" panose="020B0502040204020203" pitchFamily="34" charset="-34"/>
              </a:rPr>
              <a:t>Blockchain Integrity</a:t>
            </a:r>
            <a:endParaRPr lang="en-US" sz="1800" b="1" dirty="0">
              <a:solidFill>
                <a:schemeClr val="accent2"/>
              </a:solidFill>
              <a:latin typeface="Leelawadee UI" panose="020B0502040204020203" pitchFamily="34" charset="-34"/>
              <a:cs typeface="Leelawadee UI" panose="020B0502040204020203" pitchFamily="34" charset="-34"/>
            </a:endParaRPr>
          </a:p>
        </p:txBody>
      </p:sp>
      <p:sp>
        <p:nvSpPr>
          <p:cNvPr id="13" name="TextBox 12">
            <a:extLst>
              <a:ext uri="{FF2B5EF4-FFF2-40B4-BE49-F238E27FC236}">
                <a16:creationId xmlns:a16="http://schemas.microsoft.com/office/drawing/2014/main" id="{3117F29A-9A45-4E8C-A9B3-BB5AC52F1A55}"/>
              </a:ext>
            </a:extLst>
          </p:cNvPr>
          <p:cNvSpPr txBox="1"/>
          <p:nvPr/>
        </p:nvSpPr>
        <p:spPr>
          <a:xfrm>
            <a:off x="8268601" y="3787279"/>
            <a:ext cx="2574283"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High-Cost Attack</a:t>
            </a:r>
            <a:endParaRPr lang="en-US" sz="1800" b="1" dirty="0">
              <a:latin typeface="Leelawadee UI" panose="020B0502040204020203" pitchFamily="34" charset="-34"/>
              <a:cs typeface="Leelawadee UI" panose="020B0502040204020203" pitchFamily="34" charset="-34"/>
            </a:endParaRPr>
          </a:p>
        </p:txBody>
      </p:sp>
      <p:sp>
        <p:nvSpPr>
          <p:cNvPr id="14" name="TextBox 13">
            <a:extLst>
              <a:ext uri="{FF2B5EF4-FFF2-40B4-BE49-F238E27FC236}">
                <a16:creationId xmlns:a16="http://schemas.microsoft.com/office/drawing/2014/main" id="{9C3BFB83-BDD7-4FDF-A2F3-A6C92B2B5A0D}"/>
              </a:ext>
            </a:extLst>
          </p:cNvPr>
          <p:cNvSpPr txBox="1"/>
          <p:nvPr/>
        </p:nvSpPr>
        <p:spPr>
          <a:xfrm>
            <a:off x="8890352" y="2116895"/>
            <a:ext cx="2117332"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BGP Philosophy</a:t>
            </a:r>
            <a:endParaRPr lang="en-US" sz="1800" b="1" dirty="0">
              <a:latin typeface="Leelawadee UI" panose="020B0502040204020203" pitchFamily="34" charset="-34"/>
              <a:cs typeface="Leelawadee UI" panose="020B0502040204020203" pitchFamily="34" charset="-34"/>
            </a:endParaRPr>
          </a:p>
        </p:txBody>
      </p:sp>
      <p:sp>
        <p:nvSpPr>
          <p:cNvPr id="16" name="TextBox 15">
            <a:extLst>
              <a:ext uri="{FF2B5EF4-FFF2-40B4-BE49-F238E27FC236}">
                <a16:creationId xmlns:a16="http://schemas.microsoft.com/office/drawing/2014/main" id="{DC493481-EA1D-4787-B3C8-BC82EB071C9C}"/>
              </a:ext>
            </a:extLst>
          </p:cNvPr>
          <p:cNvSpPr txBox="1"/>
          <p:nvPr/>
        </p:nvSpPr>
        <p:spPr>
          <a:xfrm>
            <a:off x="8153979" y="2680536"/>
            <a:ext cx="2117332"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51 % Attack</a:t>
            </a:r>
            <a:endParaRPr lang="en-US" sz="1800" b="1" dirty="0">
              <a:latin typeface="Leelawadee UI" panose="020B0502040204020203" pitchFamily="34" charset="-34"/>
              <a:cs typeface="Leelawadee UI" panose="020B0502040204020203" pitchFamily="34" charset="-34"/>
            </a:endParaRPr>
          </a:p>
        </p:txBody>
      </p:sp>
      <p:pic>
        <p:nvPicPr>
          <p:cNvPr id="17" name="Picture 16">
            <a:extLst>
              <a:ext uri="{FF2B5EF4-FFF2-40B4-BE49-F238E27FC236}">
                <a16:creationId xmlns:a16="http://schemas.microsoft.com/office/drawing/2014/main" id="{3BD65949-0EE9-4BF2-A396-6E3F856BF3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9176" y="1616319"/>
            <a:ext cx="5468529" cy="3831003"/>
          </a:xfrm>
          <a:prstGeom prst="rect">
            <a:avLst/>
          </a:prstGeom>
        </p:spPr>
      </p:pic>
      <p:pic>
        <p:nvPicPr>
          <p:cNvPr id="18" name="Picture 17">
            <a:extLst>
              <a:ext uri="{FF2B5EF4-FFF2-40B4-BE49-F238E27FC236}">
                <a16:creationId xmlns:a16="http://schemas.microsoft.com/office/drawing/2014/main" id="{DE1BF1E0-5F0F-4402-8964-42BC005D89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390639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1577"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As Shared Ledger</a:t>
            </a:r>
            <a:endParaRPr lang="en-US" sz="4000" b="1" dirty="0">
              <a:solidFill>
                <a:schemeClr val="accent2"/>
              </a:solidFill>
              <a:latin typeface="Leelawadee UI" panose="020B0502040204020203" pitchFamily="34" charset="-34"/>
              <a:cs typeface="Leelawadee UI" panose="020B0502040204020203" pitchFamily="34" charset="-34"/>
            </a:endParaRPr>
          </a:p>
        </p:txBody>
      </p:sp>
      <p:sp>
        <p:nvSpPr>
          <p:cNvPr id="12" name="TextBox 11">
            <a:extLst>
              <a:ext uri="{FF2B5EF4-FFF2-40B4-BE49-F238E27FC236}">
                <a16:creationId xmlns:a16="http://schemas.microsoft.com/office/drawing/2014/main" id="{F3137C7F-874A-458A-9C3D-92CC3011489C}"/>
              </a:ext>
            </a:extLst>
          </p:cNvPr>
          <p:cNvSpPr txBox="1"/>
          <p:nvPr/>
        </p:nvSpPr>
        <p:spPr>
          <a:xfrm>
            <a:off x="5026891" y="3276312"/>
            <a:ext cx="6229926" cy="369332"/>
          </a:xfrm>
          <a:prstGeom prst="rect">
            <a:avLst/>
          </a:prstGeom>
          <a:noFill/>
        </p:spPr>
        <p:txBody>
          <a:bodyPr wrap="square">
            <a:spAutoFit/>
          </a:bodyPr>
          <a:lstStyle/>
          <a:p>
            <a:pPr algn="ctr">
              <a:defRPr/>
            </a:pPr>
            <a:r>
              <a:rPr lang="en-US" sz="1800" b="1">
                <a:solidFill>
                  <a:schemeClr val="accent2"/>
                </a:solidFill>
                <a:latin typeface="Leelawadee UI" panose="020B0502040204020203" pitchFamily="34" charset="-34"/>
                <a:cs typeface="Leelawadee UI" panose="020B0502040204020203" pitchFamily="34" charset="-34"/>
              </a:rPr>
              <a:t>Blockchain Performance</a:t>
            </a:r>
            <a:endParaRPr lang="en-US" sz="18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E7585DD8-62A3-4995-A3F1-59A3DFA409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8058" y="1803553"/>
            <a:ext cx="4037500" cy="3603360"/>
          </a:xfrm>
          <a:prstGeom prst="rect">
            <a:avLst/>
          </a:prstGeom>
        </p:spPr>
      </p:pic>
      <p:sp>
        <p:nvSpPr>
          <p:cNvPr id="13" name="TextBox 12">
            <a:extLst>
              <a:ext uri="{FF2B5EF4-FFF2-40B4-BE49-F238E27FC236}">
                <a16:creationId xmlns:a16="http://schemas.microsoft.com/office/drawing/2014/main" id="{3117F29A-9A45-4E8C-A9B3-BB5AC52F1A55}"/>
              </a:ext>
            </a:extLst>
          </p:cNvPr>
          <p:cNvSpPr txBox="1"/>
          <p:nvPr/>
        </p:nvSpPr>
        <p:spPr>
          <a:xfrm>
            <a:off x="6757748" y="2286974"/>
            <a:ext cx="4037500"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How to Store Actual Data?</a:t>
            </a:r>
            <a:endParaRPr lang="en-US" sz="1800" b="1" dirty="0">
              <a:latin typeface="Leelawadee UI" panose="020B0502040204020203" pitchFamily="34" charset="-34"/>
              <a:cs typeface="Leelawadee UI" panose="020B0502040204020203" pitchFamily="34" charset="-34"/>
            </a:endParaRPr>
          </a:p>
        </p:txBody>
      </p:sp>
      <p:sp>
        <p:nvSpPr>
          <p:cNvPr id="14" name="TextBox 13">
            <a:extLst>
              <a:ext uri="{FF2B5EF4-FFF2-40B4-BE49-F238E27FC236}">
                <a16:creationId xmlns:a16="http://schemas.microsoft.com/office/drawing/2014/main" id="{9C3BFB83-BDD7-4FDF-A2F3-A6C92B2B5A0D}"/>
              </a:ext>
            </a:extLst>
          </p:cNvPr>
          <p:cNvSpPr txBox="1"/>
          <p:nvPr/>
        </p:nvSpPr>
        <p:spPr>
          <a:xfrm>
            <a:off x="8337176" y="2791368"/>
            <a:ext cx="3267611"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Consensus Needed!</a:t>
            </a:r>
            <a:endParaRPr lang="en-US" sz="1800" b="1" dirty="0">
              <a:latin typeface="Leelawadee UI" panose="020B0502040204020203" pitchFamily="34" charset="-34"/>
              <a:cs typeface="Leelawadee UI" panose="020B0502040204020203" pitchFamily="34" charset="-34"/>
            </a:endParaRPr>
          </a:p>
        </p:txBody>
      </p:sp>
      <p:pic>
        <p:nvPicPr>
          <p:cNvPr id="17" name="Picture 16">
            <a:extLst>
              <a:ext uri="{FF2B5EF4-FFF2-40B4-BE49-F238E27FC236}">
                <a16:creationId xmlns:a16="http://schemas.microsoft.com/office/drawing/2014/main" id="{CE4FFC60-AADF-42CF-ABC7-F79A67B8CD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187029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3633"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As Immutable Ledger</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4" name="Picture 3">
            <a:extLst>
              <a:ext uri="{FF2B5EF4-FFF2-40B4-BE49-F238E27FC236}">
                <a16:creationId xmlns:a16="http://schemas.microsoft.com/office/drawing/2014/main" id="{4EC08C04-F737-43DF-BF99-3080DEB609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9914" y="2285665"/>
            <a:ext cx="2676899" cy="2391109"/>
          </a:xfrm>
          <a:prstGeom prst="rect">
            <a:avLst/>
          </a:prstGeom>
        </p:spPr>
      </p:pic>
      <p:pic>
        <p:nvPicPr>
          <p:cNvPr id="11" name="Picture 10">
            <a:extLst>
              <a:ext uri="{FF2B5EF4-FFF2-40B4-BE49-F238E27FC236}">
                <a16:creationId xmlns:a16="http://schemas.microsoft.com/office/drawing/2014/main" id="{5E29B5FB-0504-47E0-95E0-0E1AD5578B27}"/>
              </a:ext>
            </a:extLst>
          </p:cNvPr>
          <p:cNvPicPr/>
          <p:nvPr/>
        </p:nvPicPr>
        <p:blipFill>
          <a:blip r:embed="rId8">
            <a:extLst>
              <a:ext uri="{28A0092B-C50C-407E-A947-70E740481C1C}">
                <a14:useLocalDpi xmlns:a14="http://schemas.microsoft.com/office/drawing/2010/main" val="0"/>
              </a:ext>
            </a:extLst>
          </a:blip>
          <a:stretch>
            <a:fillRect/>
          </a:stretch>
        </p:blipFill>
        <p:spPr>
          <a:xfrm>
            <a:off x="4229433" y="2857499"/>
            <a:ext cx="2105025" cy="1819275"/>
          </a:xfrm>
          <a:prstGeom prst="rect">
            <a:avLst/>
          </a:prstGeom>
        </p:spPr>
      </p:pic>
      <p:pic>
        <p:nvPicPr>
          <p:cNvPr id="12" name="Picture 11">
            <a:extLst>
              <a:ext uri="{FF2B5EF4-FFF2-40B4-BE49-F238E27FC236}">
                <a16:creationId xmlns:a16="http://schemas.microsoft.com/office/drawing/2014/main" id="{F27340F6-191D-463A-BEBA-FFD19629B2CC}"/>
              </a:ext>
            </a:extLst>
          </p:cNvPr>
          <p:cNvPicPr/>
          <p:nvPr/>
        </p:nvPicPr>
        <p:blipFill>
          <a:blip r:embed="rId9">
            <a:extLst>
              <a:ext uri="{28A0092B-C50C-407E-A947-70E740481C1C}">
                <a14:useLocalDpi xmlns:a14="http://schemas.microsoft.com/office/drawing/2010/main" val="0"/>
              </a:ext>
            </a:extLst>
          </a:blip>
          <a:stretch>
            <a:fillRect/>
          </a:stretch>
        </p:blipFill>
        <p:spPr>
          <a:xfrm>
            <a:off x="1825280" y="3428999"/>
            <a:ext cx="1438275" cy="1247775"/>
          </a:xfrm>
          <a:prstGeom prst="rect">
            <a:avLst/>
          </a:prstGeom>
        </p:spPr>
      </p:pic>
      <p:sp>
        <p:nvSpPr>
          <p:cNvPr id="13" name="TextBox 12">
            <a:extLst>
              <a:ext uri="{FF2B5EF4-FFF2-40B4-BE49-F238E27FC236}">
                <a16:creationId xmlns:a16="http://schemas.microsoft.com/office/drawing/2014/main" id="{C438EC23-641C-4173-90CC-9F7F5D2EAA9A}"/>
              </a:ext>
            </a:extLst>
          </p:cNvPr>
          <p:cNvSpPr txBox="1"/>
          <p:nvPr/>
        </p:nvSpPr>
        <p:spPr>
          <a:xfrm>
            <a:off x="1625600" y="5529059"/>
            <a:ext cx="3267611"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Consensus Achievement</a:t>
            </a:r>
            <a:endParaRPr lang="en-US" sz="1800" b="1" dirty="0">
              <a:latin typeface="Leelawadee UI" panose="020B0502040204020203" pitchFamily="34" charset="-34"/>
              <a:cs typeface="Leelawadee UI" panose="020B0502040204020203" pitchFamily="34" charset="-34"/>
            </a:endParaRPr>
          </a:p>
        </p:txBody>
      </p:sp>
      <p:sp>
        <p:nvSpPr>
          <p:cNvPr id="14" name="TextBox 13">
            <a:extLst>
              <a:ext uri="{FF2B5EF4-FFF2-40B4-BE49-F238E27FC236}">
                <a16:creationId xmlns:a16="http://schemas.microsoft.com/office/drawing/2014/main" id="{7862654A-B0AF-407D-A0F9-104122F44282}"/>
              </a:ext>
            </a:extLst>
          </p:cNvPr>
          <p:cNvSpPr txBox="1"/>
          <p:nvPr/>
        </p:nvSpPr>
        <p:spPr>
          <a:xfrm>
            <a:off x="4328504" y="5529059"/>
            <a:ext cx="3267611"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Consensus Mechanism</a:t>
            </a:r>
            <a:endParaRPr lang="en-US" sz="1800" b="1" dirty="0">
              <a:latin typeface="Leelawadee UI" panose="020B0502040204020203" pitchFamily="34" charset="-34"/>
              <a:cs typeface="Leelawadee UI" panose="020B0502040204020203" pitchFamily="34" charset="-34"/>
            </a:endParaRPr>
          </a:p>
        </p:txBody>
      </p:sp>
      <p:sp>
        <p:nvSpPr>
          <p:cNvPr id="17" name="TextBox 16">
            <a:extLst>
              <a:ext uri="{FF2B5EF4-FFF2-40B4-BE49-F238E27FC236}">
                <a16:creationId xmlns:a16="http://schemas.microsoft.com/office/drawing/2014/main" id="{83E00CDF-4422-492D-BC5C-7BDE3DF7B0A2}"/>
              </a:ext>
            </a:extLst>
          </p:cNvPr>
          <p:cNvSpPr txBox="1"/>
          <p:nvPr/>
        </p:nvSpPr>
        <p:spPr>
          <a:xfrm>
            <a:off x="7031408" y="5529059"/>
            <a:ext cx="3267611" cy="369332"/>
          </a:xfrm>
          <a:prstGeom prst="rect">
            <a:avLst/>
          </a:prstGeom>
          <a:noFill/>
        </p:spPr>
        <p:txBody>
          <a:bodyPr wrap="square">
            <a:spAutoFit/>
          </a:bodyPr>
          <a:lstStyle/>
          <a:p>
            <a:pPr algn="ctr">
              <a:defRPr/>
            </a:pPr>
            <a:r>
              <a:rPr lang="en-US" b="1">
                <a:latin typeface="Leelawadee UI" panose="020B0502040204020203" pitchFamily="34" charset="-34"/>
                <a:cs typeface="Leelawadee UI" panose="020B0502040204020203" pitchFamily="34" charset="-34"/>
              </a:rPr>
              <a:t>Next, BGP, BFT, PoW</a:t>
            </a:r>
            <a:endParaRPr lang="en-US" sz="1800" b="1" dirty="0">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422257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80">
                                          <p:stCondLst>
                                            <p:cond delay="0"/>
                                          </p:stCondLst>
                                        </p:cTn>
                                        <p:tgtEl>
                                          <p:spTgt spid="11"/>
                                        </p:tgtEl>
                                      </p:cBhvr>
                                    </p:animEffect>
                                    <p:anim calcmode="lin" valueType="num">
                                      <p:cBhvr>
                                        <p:cTn id="2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gtEl>
                                      </p:cBhvr>
                                      <p:to x="100000" y="60000"/>
                                    </p:animScale>
                                    <p:animScale>
                                      <p:cBhvr>
                                        <p:cTn id="32" dur="166" decel="50000">
                                          <p:stCondLst>
                                            <p:cond delay="676"/>
                                          </p:stCondLst>
                                        </p:cTn>
                                        <p:tgtEl>
                                          <p:spTgt spid="11"/>
                                        </p:tgtEl>
                                      </p:cBhvr>
                                      <p:to x="100000" y="100000"/>
                                    </p:animScale>
                                    <p:animScale>
                                      <p:cBhvr>
                                        <p:cTn id="33" dur="26">
                                          <p:stCondLst>
                                            <p:cond delay="1312"/>
                                          </p:stCondLst>
                                        </p:cTn>
                                        <p:tgtEl>
                                          <p:spTgt spid="11"/>
                                        </p:tgtEl>
                                      </p:cBhvr>
                                      <p:to x="100000" y="80000"/>
                                    </p:animScale>
                                    <p:animScale>
                                      <p:cBhvr>
                                        <p:cTn id="34" dur="166" decel="50000">
                                          <p:stCondLst>
                                            <p:cond delay="1338"/>
                                          </p:stCondLst>
                                        </p:cTn>
                                        <p:tgtEl>
                                          <p:spTgt spid="11"/>
                                        </p:tgtEl>
                                      </p:cBhvr>
                                      <p:to x="100000" y="100000"/>
                                    </p:animScale>
                                    <p:animScale>
                                      <p:cBhvr>
                                        <p:cTn id="35" dur="26">
                                          <p:stCondLst>
                                            <p:cond delay="1642"/>
                                          </p:stCondLst>
                                        </p:cTn>
                                        <p:tgtEl>
                                          <p:spTgt spid="11"/>
                                        </p:tgtEl>
                                      </p:cBhvr>
                                      <p:to x="100000" y="90000"/>
                                    </p:animScale>
                                    <p:animScale>
                                      <p:cBhvr>
                                        <p:cTn id="36" dur="166" decel="50000">
                                          <p:stCondLst>
                                            <p:cond delay="1668"/>
                                          </p:stCondLst>
                                        </p:cTn>
                                        <p:tgtEl>
                                          <p:spTgt spid="11"/>
                                        </p:tgtEl>
                                      </p:cBhvr>
                                      <p:to x="100000" y="100000"/>
                                    </p:animScale>
                                    <p:animScale>
                                      <p:cBhvr>
                                        <p:cTn id="37" dur="26">
                                          <p:stCondLst>
                                            <p:cond delay="1808"/>
                                          </p:stCondLst>
                                        </p:cTn>
                                        <p:tgtEl>
                                          <p:spTgt spid="11"/>
                                        </p:tgtEl>
                                      </p:cBhvr>
                                      <p:to x="100000" y="95000"/>
                                    </p:animScale>
                                    <p:animScale>
                                      <p:cBhvr>
                                        <p:cTn id="38" dur="166" decel="50000">
                                          <p:stCondLst>
                                            <p:cond delay="1834"/>
                                          </p:stCondLst>
                                        </p:cTn>
                                        <p:tgtEl>
                                          <p:spTgt spid="1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80">
                                          <p:stCondLst>
                                            <p:cond delay="0"/>
                                          </p:stCondLst>
                                        </p:cTn>
                                        <p:tgtEl>
                                          <p:spTgt spid="4"/>
                                        </p:tgtEl>
                                      </p:cBhvr>
                                    </p:animEffect>
                                    <p:anim calcmode="lin" valueType="num">
                                      <p:cBhvr>
                                        <p:cTn id="4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gtEl>
                                      </p:cBhvr>
                                      <p:to x="100000" y="60000"/>
                                    </p:animScale>
                                    <p:animScale>
                                      <p:cBhvr>
                                        <p:cTn id="50" dur="166" decel="50000">
                                          <p:stCondLst>
                                            <p:cond delay="676"/>
                                          </p:stCondLst>
                                        </p:cTn>
                                        <p:tgtEl>
                                          <p:spTgt spid="4"/>
                                        </p:tgtEl>
                                      </p:cBhvr>
                                      <p:to x="100000" y="100000"/>
                                    </p:animScale>
                                    <p:animScale>
                                      <p:cBhvr>
                                        <p:cTn id="51" dur="26">
                                          <p:stCondLst>
                                            <p:cond delay="1312"/>
                                          </p:stCondLst>
                                        </p:cTn>
                                        <p:tgtEl>
                                          <p:spTgt spid="4"/>
                                        </p:tgtEl>
                                      </p:cBhvr>
                                      <p:to x="100000" y="80000"/>
                                    </p:animScale>
                                    <p:animScale>
                                      <p:cBhvr>
                                        <p:cTn id="52" dur="166" decel="50000">
                                          <p:stCondLst>
                                            <p:cond delay="1338"/>
                                          </p:stCondLst>
                                        </p:cTn>
                                        <p:tgtEl>
                                          <p:spTgt spid="4"/>
                                        </p:tgtEl>
                                      </p:cBhvr>
                                      <p:to x="100000" y="100000"/>
                                    </p:animScale>
                                    <p:animScale>
                                      <p:cBhvr>
                                        <p:cTn id="53" dur="26">
                                          <p:stCondLst>
                                            <p:cond delay="1642"/>
                                          </p:stCondLst>
                                        </p:cTn>
                                        <p:tgtEl>
                                          <p:spTgt spid="4"/>
                                        </p:tgtEl>
                                      </p:cBhvr>
                                      <p:to x="100000" y="90000"/>
                                    </p:animScale>
                                    <p:animScale>
                                      <p:cBhvr>
                                        <p:cTn id="54" dur="166" decel="50000">
                                          <p:stCondLst>
                                            <p:cond delay="1668"/>
                                          </p:stCondLst>
                                        </p:cTn>
                                        <p:tgtEl>
                                          <p:spTgt spid="4"/>
                                        </p:tgtEl>
                                      </p:cBhvr>
                                      <p:to x="100000" y="100000"/>
                                    </p:animScale>
                                    <p:animScale>
                                      <p:cBhvr>
                                        <p:cTn id="55" dur="26">
                                          <p:stCondLst>
                                            <p:cond delay="1808"/>
                                          </p:stCondLst>
                                        </p:cTn>
                                        <p:tgtEl>
                                          <p:spTgt spid="4"/>
                                        </p:tgtEl>
                                      </p:cBhvr>
                                      <p:to x="100000" y="95000"/>
                                    </p:animScale>
                                    <p:animScale>
                                      <p:cBhvr>
                                        <p:cTn id="5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2610"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44E2779-6210-4CCE-B3EC-062B71EC917B}"/>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As Immutable Ledger</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6" name="Picture 15">
            <a:extLst>
              <a:ext uri="{FF2B5EF4-FFF2-40B4-BE49-F238E27FC236}">
                <a16:creationId xmlns:a16="http://schemas.microsoft.com/office/drawing/2014/main" id="{06C1060F-6027-4973-859D-3BA863A964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9746" y="2267299"/>
            <a:ext cx="4572000" cy="2100649"/>
          </a:xfrm>
          <a:prstGeom prst="rect">
            <a:avLst/>
          </a:prstGeom>
        </p:spPr>
      </p:pic>
      <p:pic>
        <p:nvPicPr>
          <p:cNvPr id="19" name="Picture 18">
            <a:extLst>
              <a:ext uri="{FF2B5EF4-FFF2-40B4-BE49-F238E27FC236}">
                <a16:creationId xmlns:a16="http://schemas.microsoft.com/office/drawing/2014/main" id="{635D83C1-E792-47F5-8C67-2566CFE3B2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4867" y="3121496"/>
            <a:ext cx="6677025" cy="1914525"/>
          </a:xfrm>
          <a:prstGeom prst="rect">
            <a:avLst/>
          </a:prstGeom>
        </p:spPr>
      </p:pic>
    </p:spTree>
    <p:extLst>
      <p:ext uri="{BB962C8B-B14F-4D97-AF65-F5344CB8AC3E}">
        <p14:creationId xmlns:p14="http://schemas.microsoft.com/office/powerpoint/2010/main" val="394770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fltVal val="0"/>
                                          </p:val>
                                        </p:tav>
                                        <p:tav tm="100000">
                                          <p:val>
                                            <p:strVal val="#ppt_w"/>
                                          </p:val>
                                        </p:tav>
                                      </p:tavLst>
                                    </p:anim>
                                    <p:anim calcmode="lin" valueType="num">
                                      <p:cBhvr>
                                        <p:cTn id="15" dur="1000" fill="hold"/>
                                        <p:tgtEl>
                                          <p:spTgt spid="19"/>
                                        </p:tgtEl>
                                        <p:attrNameLst>
                                          <p:attrName>ppt_h</p:attrName>
                                        </p:attrNameLst>
                                      </p:cBhvr>
                                      <p:tavLst>
                                        <p:tav tm="0">
                                          <p:val>
                                            <p:fltVal val="0"/>
                                          </p:val>
                                        </p:tav>
                                        <p:tav tm="100000">
                                          <p:val>
                                            <p:strVal val="#ppt_h"/>
                                          </p:val>
                                        </p:tav>
                                      </p:tavLst>
                                    </p:anim>
                                    <p:anim calcmode="lin" valueType="num">
                                      <p:cBhvr>
                                        <p:cTn id="16" dur="1000" fill="hold"/>
                                        <p:tgtEl>
                                          <p:spTgt spid="19"/>
                                        </p:tgtEl>
                                        <p:attrNameLst>
                                          <p:attrName>style.rotation</p:attrName>
                                        </p:attrNameLst>
                                      </p:cBhvr>
                                      <p:tavLst>
                                        <p:tav tm="0">
                                          <p:val>
                                            <p:fltVal val="90"/>
                                          </p:val>
                                        </p:tav>
                                        <p:tav tm="100000">
                                          <p:val>
                                            <p:fltVal val="0"/>
                                          </p:val>
                                        </p:tav>
                                      </p:tavLst>
                                    </p:anim>
                                    <p:animEffect transition="in" filter="fade">
                                      <p:cBhvr>
                                        <p:cTn id="1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5681"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D58DCDAB-EA8B-44C6-83A4-3CB70EFCDB33}"/>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Conclusion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4" name="Picture 3">
            <a:extLst>
              <a:ext uri="{FF2B5EF4-FFF2-40B4-BE49-F238E27FC236}">
                <a16:creationId xmlns:a16="http://schemas.microsoft.com/office/drawing/2014/main" id="{39A07ECC-5296-4B44-8383-F314C05700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4653" y="2038720"/>
            <a:ext cx="6582694" cy="2972215"/>
          </a:xfrm>
          <a:prstGeom prst="rect">
            <a:avLst/>
          </a:prstGeom>
        </p:spPr>
      </p:pic>
      <p:pic>
        <p:nvPicPr>
          <p:cNvPr id="11" name="Picture 10">
            <a:extLst>
              <a:ext uri="{FF2B5EF4-FFF2-40B4-BE49-F238E27FC236}">
                <a16:creationId xmlns:a16="http://schemas.microsoft.com/office/drawing/2014/main" id="{581632BB-04C4-46D7-A9EC-DF9A0E0418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239547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43390"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3" name="Picture 2">
            <a:extLst>
              <a:ext uri="{FF2B5EF4-FFF2-40B4-BE49-F238E27FC236}">
                <a16:creationId xmlns:a16="http://schemas.microsoft.com/office/drawing/2014/main" id="{B4F619ED-E1E1-4E5E-8C49-B67B7F7F75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8109" y="1597153"/>
            <a:ext cx="4593422" cy="3855349"/>
          </a:xfrm>
          <a:prstGeom prst="rect">
            <a:avLst/>
          </a:prstGeom>
        </p:spPr>
      </p:pic>
      <p:sp>
        <p:nvSpPr>
          <p:cNvPr id="10" name="Title 1">
            <a:extLst>
              <a:ext uri="{FF2B5EF4-FFF2-40B4-BE49-F238E27FC236}">
                <a16:creationId xmlns:a16="http://schemas.microsoft.com/office/drawing/2014/main" id="{D58DCDAB-EA8B-44C6-83A4-3CB70EFCDB33}"/>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Blockchain Application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5" name="Picture 4">
            <a:extLst>
              <a:ext uri="{FF2B5EF4-FFF2-40B4-BE49-F238E27FC236}">
                <a16:creationId xmlns:a16="http://schemas.microsoft.com/office/drawing/2014/main" id="{ACD1C224-B87F-4431-B21E-941AE9AE71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833" y="1860579"/>
            <a:ext cx="6598258" cy="3259592"/>
          </a:xfrm>
          <a:prstGeom prst="rect">
            <a:avLst/>
          </a:prstGeom>
        </p:spPr>
      </p:pic>
      <p:pic>
        <p:nvPicPr>
          <p:cNvPr id="12" name="Picture 11">
            <a:extLst>
              <a:ext uri="{FF2B5EF4-FFF2-40B4-BE49-F238E27FC236}">
                <a16:creationId xmlns:a16="http://schemas.microsoft.com/office/drawing/2014/main" id="{42C02ADF-9F5D-4C91-AB66-7C9A524A6B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5181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4661"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5C93D5E7-4AEB-4B2E-B7E0-8736CC2E9EAD}"/>
              </a:ext>
            </a:extLst>
          </p:cNvPr>
          <p:cNvPicPr/>
          <p:nvPr/>
        </p:nvPicPr>
        <p:blipFill>
          <a:blip r:embed="rId7"/>
          <a:stretch>
            <a:fillRect/>
          </a:stretch>
        </p:blipFill>
        <p:spPr>
          <a:xfrm>
            <a:off x="2776577" y="1182529"/>
            <a:ext cx="6009034" cy="5191529"/>
          </a:xfrm>
          <a:prstGeom prst="rect">
            <a:avLst/>
          </a:prstGeom>
        </p:spPr>
      </p:pic>
      <p:sp>
        <p:nvSpPr>
          <p:cNvPr id="11" name="Title 1">
            <a:extLst>
              <a:ext uri="{FF2B5EF4-FFF2-40B4-BE49-F238E27FC236}">
                <a16:creationId xmlns:a16="http://schemas.microsoft.com/office/drawing/2014/main" id="{6927EAD3-0458-4DA2-B5AB-CA3E604209E7}"/>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Cryptocurrency</a:t>
            </a:r>
            <a:endParaRPr lang="en-US" sz="4000" b="1" dirty="0">
              <a:solidFill>
                <a:schemeClr val="accent2"/>
              </a:solidFill>
              <a:latin typeface="Leelawadee UI" panose="020B0502040204020203" pitchFamily="34" charset="-34"/>
              <a:cs typeface="Leelawadee UI" panose="020B0502040204020203" pitchFamily="34" charset="-34"/>
            </a:endParaRPr>
          </a:p>
        </p:txBody>
      </p:sp>
      <p:sp>
        <p:nvSpPr>
          <p:cNvPr id="12" name="TextBox 11">
            <a:extLst>
              <a:ext uri="{FF2B5EF4-FFF2-40B4-BE49-F238E27FC236}">
                <a16:creationId xmlns:a16="http://schemas.microsoft.com/office/drawing/2014/main" id="{D0A632E6-9C75-49B0-A84A-10660A7E1B12}"/>
              </a:ext>
            </a:extLst>
          </p:cNvPr>
          <p:cNvSpPr txBox="1"/>
          <p:nvPr/>
        </p:nvSpPr>
        <p:spPr>
          <a:xfrm>
            <a:off x="8514825" y="5276638"/>
            <a:ext cx="2945183" cy="461665"/>
          </a:xfrm>
          <a:prstGeom prst="rect">
            <a:avLst/>
          </a:prstGeom>
          <a:noFill/>
        </p:spPr>
        <p:txBody>
          <a:bodyPr wrap="square">
            <a:spAutoFit/>
          </a:bodyPr>
          <a:lstStyle/>
          <a:p>
            <a:r>
              <a:rPr lang="en-ID" sz="1200"/>
              <a:t>Source : World Economic Forum – The Future of Financial Services</a:t>
            </a:r>
          </a:p>
        </p:txBody>
      </p:sp>
      <p:pic>
        <p:nvPicPr>
          <p:cNvPr id="13" name="Picture 12">
            <a:extLst>
              <a:ext uri="{FF2B5EF4-FFF2-40B4-BE49-F238E27FC236}">
                <a16:creationId xmlns:a16="http://schemas.microsoft.com/office/drawing/2014/main" id="{0C47D53B-8E57-4F19-8276-AF1DD2EA6C4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298904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19900"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B0404314-C6DD-4F2E-A735-BFF4895F89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9178" y="942478"/>
            <a:ext cx="3243720" cy="4629470"/>
          </a:xfrm>
          <a:prstGeom prst="rect">
            <a:avLst/>
          </a:prstGeom>
        </p:spPr>
      </p:pic>
      <p:sp>
        <p:nvSpPr>
          <p:cNvPr id="11" name="Rectangle 10">
            <a:extLst>
              <a:ext uri="{FF2B5EF4-FFF2-40B4-BE49-F238E27FC236}">
                <a16:creationId xmlns:a16="http://schemas.microsoft.com/office/drawing/2014/main" id="{572EC152-0BF5-41B9-AB5E-3EBC64F48EE3}"/>
              </a:ext>
            </a:extLst>
          </p:cNvPr>
          <p:cNvSpPr/>
          <p:nvPr/>
        </p:nvSpPr>
        <p:spPr>
          <a:xfrm>
            <a:off x="659367" y="2552933"/>
            <a:ext cx="1649811" cy="1354217"/>
          </a:xfrm>
          <a:prstGeom prst="rect">
            <a:avLst/>
          </a:prstGeom>
        </p:spPr>
        <p:txBody>
          <a:bodyPr wrap="none">
            <a:spAutoFit/>
          </a:bodyPr>
          <a:lstStyle/>
          <a:p>
            <a:pPr algn="ctr"/>
            <a:r>
              <a:rPr lang="en-US" sz="1600">
                <a:solidFill>
                  <a:schemeClr val="bg1">
                    <a:lumMod val="65000"/>
                  </a:schemeClr>
                </a:solidFill>
                <a:latin typeface="Adobe Heiti Std R" panose="020B0400000000000000" pitchFamily="34" charset="-128"/>
                <a:ea typeface="Adobe Heiti Std R" panose="020B0400000000000000" pitchFamily="34" charset="-128"/>
              </a:rPr>
              <a:t>C# Language</a:t>
            </a:r>
          </a:p>
          <a:p>
            <a:pPr algn="ctr"/>
            <a:r>
              <a:rPr lang="en-US" sz="1600">
                <a:solidFill>
                  <a:schemeClr val="bg1">
                    <a:lumMod val="65000"/>
                  </a:schemeClr>
                </a:solidFill>
                <a:latin typeface="Adobe Heiti Std R" panose="020B0400000000000000" pitchFamily="34" charset="-128"/>
                <a:ea typeface="Adobe Heiti Std R" panose="020B0400000000000000" pitchFamily="34" charset="-128"/>
              </a:rPr>
              <a:t>Comprehensive</a:t>
            </a:r>
          </a:p>
          <a:p>
            <a:pPr algn="ctr"/>
            <a:r>
              <a:rPr lang="en-US" sz="1600">
                <a:solidFill>
                  <a:schemeClr val="bg1">
                    <a:lumMod val="65000"/>
                  </a:schemeClr>
                </a:solidFill>
                <a:latin typeface="Adobe Heiti Std R" panose="020B0400000000000000" pitchFamily="34" charset="-128"/>
                <a:ea typeface="Adobe Heiti Std R" panose="020B0400000000000000" pitchFamily="34" charset="-128"/>
              </a:rPr>
              <a:t>570+ Pages</a:t>
            </a:r>
          </a:p>
          <a:p>
            <a:pPr algn="ctr"/>
            <a:r>
              <a:rPr lang="en-US" sz="1600">
                <a:solidFill>
                  <a:schemeClr val="bg1">
                    <a:lumMod val="65000"/>
                  </a:schemeClr>
                </a:solidFill>
                <a:latin typeface="Adobe Heiti Std R" panose="020B0400000000000000" pitchFamily="34" charset="-128"/>
                <a:ea typeface="Adobe Heiti Std R" panose="020B0400000000000000" pitchFamily="34" charset="-128"/>
              </a:rPr>
              <a:t>Source Code</a:t>
            </a:r>
          </a:p>
          <a:p>
            <a:pPr algn="ctr"/>
            <a:endParaRPr lang="en-US" sz="1600">
              <a:solidFill>
                <a:schemeClr val="bg1">
                  <a:lumMod val="65000"/>
                </a:schemeClr>
              </a:solidFill>
              <a:latin typeface="Adobe Heiti Std R" panose="020B0400000000000000" pitchFamily="34" charset="-128"/>
              <a:ea typeface="Adobe Heiti Std R" panose="020B0400000000000000" pitchFamily="34" charset="-128"/>
            </a:endParaRPr>
          </a:p>
        </p:txBody>
      </p:sp>
      <p:pic>
        <p:nvPicPr>
          <p:cNvPr id="14" name="Picture 13">
            <a:extLst>
              <a:ext uri="{FF2B5EF4-FFF2-40B4-BE49-F238E27FC236}">
                <a16:creationId xmlns:a16="http://schemas.microsoft.com/office/drawing/2014/main" id="{4769B50F-C386-4307-A3C4-AA35DEF3E3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266" y="1037679"/>
            <a:ext cx="3243720" cy="4629471"/>
          </a:xfrm>
          <a:prstGeom prst="rect">
            <a:avLst/>
          </a:prstGeom>
        </p:spPr>
      </p:pic>
      <p:sp>
        <p:nvSpPr>
          <p:cNvPr id="16" name="Title 1">
            <a:extLst>
              <a:ext uri="{FF2B5EF4-FFF2-40B4-BE49-F238E27FC236}">
                <a16:creationId xmlns:a16="http://schemas.microsoft.com/office/drawing/2014/main" id="{ED025CB2-3FD1-4FBC-AF7C-D20BB64EAFEB}"/>
              </a:ext>
            </a:extLst>
          </p:cNvPr>
          <p:cNvSpPr txBox="1">
            <a:spLocks/>
          </p:cNvSpPr>
          <p:nvPr/>
        </p:nvSpPr>
        <p:spPr>
          <a:xfrm>
            <a:off x="516622" y="-48512"/>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Books Author</a:t>
            </a:r>
            <a:endParaRPr lang="en-US" sz="4000" b="1" dirty="0">
              <a:solidFill>
                <a:schemeClr val="accent2"/>
              </a:solidFill>
              <a:latin typeface="Leelawadee UI" panose="020B0502040204020203" pitchFamily="34" charset="-34"/>
              <a:cs typeface="Leelawadee UI" panose="020B0502040204020203" pitchFamily="34" charset="-34"/>
            </a:endParaRPr>
          </a:p>
        </p:txBody>
      </p:sp>
      <p:sp>
        <p:nvSpPr>
          <p:cNvPr id="17" name="Rectangle 16">
            <a:extLst>
              <a:ext uri="{FF2B5EF4-FFF2-40B4-BE49-F238E27FC236}">
                <a16:creationId xmlns:a16="http://schemas.microsoft.com/office/drawing/2014/main" id="{5DBA4E30-70C8-4FBA-99D3-8DDB93FFC603}"/>
              </a:ext>
            </a:extLst>
          </p:cNvPr>
          <p:cNvSpPr/>
          <p:nvPr/>
        </p:nvSpPr>
        <p:spPr>
          <a:xfrm>
            <a:off x="9521937" y="3105834"/>
            <a:ext cx="2297968" cy="1354217"/>
          </a:xfrm>
          <a:prstGeom prst="rect">
            <a:avLst/>
          </a:prstGeom>
        </p:spPr>
        <p:txBody>
          <a:bodyPr wrap="square">
            <a:spAutoFit/>
          </a:bodyPr>
          <a:lstStyle/>
          <a:p>
            <a:pPr algn="ctr"/>
            <a:r>
              <a:rPr lang="en-US" sz="1600">
                <a:solidFill>
                  <a:schemeClr val="bg1">
                    <a:lumMod val="65000"/>
                  </a:schemeClr>
                </a:solidFill>
                <a:latin typeface="Adobe Heiti Std R" panose="020B0400000000000000" pitchFamily="34" charset="-128"/>
                <a:ea typeface="Adobe Heiti Std R" panose="020B0400000000000000" pitchFamily="34" charset="-128"/>
              </a:rPr>
              <a:t>VB.Net Language</a:t>
            </a:r>
          </a:p>
          <a:p>
            <a:pPr algn="ctr"/>
            <a:r>
              <a:rPr lang="en-US" sz="1600">
                <a:solidFill>
                  <a:schemeClr val="bg1">
                    <a:lumMod val="65000"/>
                  </a:schemeClr>
                </a:solidFill>
                <a:latin typeface="Adobe Heiti Std R" panose="020B0400000000000000" pitchFamily="34" charset="-128"/>
                <a:ea typeface="Adobe Heiti Std R" panose="020B0400000000000000" pitchFamily="34" charset="-128"/>
              </a:rPr>
              <a:t>Comprehensive</a:t>
            </a:r>
          </a:p>
          <a:p>
            <a:pPr algn="ctr"/>
            <a:r>
              <a:rPr lang="en-US" sz="1600">
                <a:solidFill>
                  <a:schemeClr val="bg1">
                    <a:lumMod val="65000"/>
                  </a:schemeClr>
                </a:solidFill>
                <a:latin typeface="Adobe Heiti Std R" panose="020B0400000000000000" pitchFamily="34" charset="-128"/>
                <a:ea typeface="Adobe Heiti Std R" panose="020B0400000000000000" pitchFamily="34" charset="-128"/>
              </a:rPr>
              <a:t>530+ Pages</a:t>
            </a:r>
          </a:p>
          <a:p>
            <a:pPr algn="ctr"/>
            <a:r>
              <a:rPr lang="en-US" sz="1600">
                <a:solidFill>
                  <a:schemeClr val="bg1">
                    <a:lumMod val="65000"/>
                  </a:schemeClr>
                </a:solidFill>
                <a:latin typeface="Adobe Heiti Std R" panose="020B0400000000000000" pitchFamily="34" charset="-128"/>
                <a:ea typeface="Adobe Heiti Std R" panose="020B0400000000000000" pitchFamily="34" charset="-128"/>
              </a:rPr>
              <a:t>Source Code</a:t>
            </a:r>
          </a:p>
          <a:p>
            <a:pPr algn="ctr"/>
            <a:endParaRPr lang="en-US" sz="1600">
              <a:solidFill>
                <a:schemeClr val="bg1">
                  <a:lumMod val="65000"/>
                </a:schemeClr>
              </a:solidFill>
              <a:latin typeface="Adobe Heiti Std R" panose="020B0400000000000000" pitchFamily="34" charset="-128"/>
              <a:ea typeface="Adobe Heiti Std R" panose="020B0400000000000000" pitchFamily="34" charset="-128"/>
            </a:endParaRPr>
          </a:p>
        </p:txBody>
      </p:sp>
      <p:sp>
        <p:nvSpPr>
          <p:cNvPr id="18" name="Rectangle 17">
            <a:extLst>
              <a:ext uri="{FF2B5EF4-FFF2-40B4-BE49-F238E27FC236}">
                <a16:creationId xmlns:a16="http://schemas.microsoft.com/office/drawing/2014/main" id="{1BC26C2E-9C30-4F8F-A961-F7026A9195CE}"/>
              </a:ext>
            </a:extLst>
          </p:cNvPr>
          <p:cNvSpPr/>
          <p:nvPr/>
        </p:nvSpPr>
        <p:spPr>
          <a:xfrm>
            <a:off x="6244425" y="5571948"/>
            <a:ext cx="6096000" cy="646331"/>
          </a:xfrm>
          <a:prstGeom prst="rect">
            <a:avLst/>
          </a:prstGeom>
        </p:spPr>
        <p:txBody>
          <a:bodyPr>
            <a:spAutoFit/>
          </a:bodyPr>
          <a:lstStyle/>
          <a:p>
            <a:pPr algn="ctr"/>
            <a:r>
              <a:rPr lang="en-US">
                <a:solidFill>
                  <a:schemeClr val="accent3">
                    <a:lumMod val="75000"/>
                  </a:schemeClr>
                </a:solidFill>
                <a:latin typeface="Adobe Heiti Std R" panose="020B0400000000000000" pitchFamily="34" charset="-128"/>
                <a:ea typeface="Adobe Heiti Std R" panose="020B0400000000000000" pitchFamily="34" charset="-128"/>
              </a:rPr>
              <a:t>Download at Github :</a:t>
            </a:r>
          </a:p>
          <a:p>
            <a:pPr algn="ctr"/>
            <a:r>
              <a:rPr lang="en-ID">
                <a:solidFill>
                  <a:schemeClr val="accent3">
                    <a:lumMod val="75000"/>
                  </a:schemeClr>
                </a:solidFill>
                <a:latin typeface="Adobe Heiti Std R" panose="020B0400000000000000" pitchFamily="34" charset="-128"/>
                <a:ea typeface="Adobe Heiti Std R" panose="020B0400000000000000" pitchFamily="34" charset="-128"/>
              </a:rPr>
              <a:t>@gungunfebrianza</a:t>
            </a:r>
            <a:endParaRPr lang="en-US">
              <a:solidFill>
                <a:schemeClr val="accent3">
                  <a:lumMod val="75000"/>
                </a:schemeClr>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3408572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6928"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6927EAD3-0458-4DA2-B5AB-CA3E604209E7}"/>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Cryptocurrency</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3" name="Picture 12">
            <a:extLst>
              <a:ext uri="{FF2B5EF4-FFF2-40B4-BE49-F238E27FC236}">
                <a16:creationId xmlns:a16="http://schemas.microsoft.com/office/drawing/2014/main" id="{0C47D53B-8E57-4F19-8276-AF1DD2EA6C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3" name="Picture 2">
            <a:extLst>
              <a:ext uri="{FF2B5EF4-FFF2-40B4-BE49-F238E27FC236}">
                <a16:creationId xmlns:a16="http://schemas.microsoft.com/office/drawing/2014/main" id="{6F166062-7E54-486B-8BFA-E2D43EADB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7170" y="1260308"/>
            <a:ext cx="4676775" cy="5057775"/>
          </a:xfrm>
          <a:prstGeom prst="rect">
            <a:avLst/>
          </a:prstGeom>
        </p:spPr>
      </p:pic>
    </p:spTree>
    <p:extLst>
      <p:ext uri="{BB962C8B-B14F-4D97-AF65-F5344CB8AC3E}">
        <p14:creationId xmlns:p14="http://schemas.microsoft.com/office/powerpoint/2010/main" val="314194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6708"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5" name="Picture 4">
            <a:extLst>
              <a:ext uri="{FF2B5EF4-FFF2-40B4-BE49-F238E27FC236}">
                <a16:creationId xmlns:a16="http://schemas.microsoft.com/office/drawing/2014/main" id="{9D5596FB-5AAA-4C31-A6F8-AB0789046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0803" y="1746957"/>
            <a:ext cx="4391025" cy="3819525"/>
          </a:xfrm>
          <a:prstGeom prst="rect">
            <a:avLst/>
          </a:prstGeom>
        </p:spPr>
      </p:pic>
      <p:sp>
        <p:nvSpPr>
          <p:cNvPr id="11" name="Title 1">
            <a:extLst>
              <a:ext uri="{FF2B5EF4-FFF2-40B4-BE49-F238E27FC236}">
                <a16:creationId xmlns:a16="http://schemas.microsoft.com/office/drawing/2014/main" id="{D25797C7-E38C-4FD6-9C66-18E0C6571E8D}"/>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Cryptography</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0" name="Picture 9">
            <a:extLst>
              <a:ext uri="{FF2B5EF4-FFF2-40B4-BE49-F238E27FC236}">
                <a16:creationId xmlns:a16="http://schemas.microsoft.com/office/drawing/2014/main" id="{D519F442-72DE-444B-9AB6-1F5A44F9D2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2323" y="3098716"/>
            <a:ext cx="4315427" cy="2600688"/>
          </a:xfrm>
          <a:prstGeom prst="rect">
            <a:avLst/>
          </a:prstGeom>
        </p:spPr>
      </p:pic>
      <p:sp>
        <p:nvSpPr>
          <p:cNvPr id="12" name="Arrow: Notched Right 11">
            <a:extLst>
              <a:ext uri="{FF2B5EF4-FFF2-40B4-BE49-F238E27FC236}">
                <a16:creationId xmlns:a16="http://schemas.microsoft.com/office/drawing/2014/main" id="{CD0C560C-F723-4F75-ABEA-45EF3572BFA4}"/>
              </a:ext>
            </a:extLst>
          </p:cNvPr>
          <p:cNvSpPr/>
          <p:nvPr/>
        </p:nvSpPr>
        <p:spPr>
          <a:xfrm>
            <a:off x="4700258" y="5041532"/>
            <a:ext cx="1646773" cy="45258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6" name="Picture 15">
            <a:extLst>
              <a:ext uri="{FF2B5EF4-FFF2-40B4-BE49-F238E27FC236}">
                <a16:creationId xmlns:a16="http://schemas.microsoft.com/office/drawing/2014/main" id="{4E45B333-8FCA-4B10-9973-636E98D15D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3704559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9775"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2A8A2699-9C7F-4928-90FE-9E909380C53D}"/>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Digital Signature</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7220CEE6-7AD0-42EF-BE08-A7C717E1AA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7423" y="2471604"/>
            <a:ext cx="3057952" cy="1914792"/>
          </a:xfrm>
          <a:prstGeom prst="rect">
            <a:avLst/>
          </a:prstGeom>
        </p:spPr>
      </p:pic>
      <p:pic>
        <p:nvPicPr>
          <p:cNvPr id="11" name="Picture 10">
            <a:extLst>
              <a:ext uri="{FF2B5EF4-FFF2-40B4-BE49-F238E27FC236}">
                <a16:creationId xmlns:a16="http://schemas.microsoft.com/office/drawing/2014/main" id="{791A47BB-AE29-40D0-AF2C-C2EFF596E5AD}"/>
              </a:ext>
            </a:extLst>
          </p:cNvPr>
          <p:cNvPicPr/>
          <p:nvPr/>
        </p:nvPicPr>
        <p:blipFill>
          <a:blip r:embed="rId8">
            <a:extLst>
              <a:ext uri="{28A0092B-C50C-407E-A947-70E740481C1C}">
                <a14:useLocalDpi xmlns:a14="http://schemas.microsoft.com/office/drawing/2010/main" val="0"/>
              </a:ext>
            </a:extLst>
          </a:blip>
          <a:stretch>
            <a:fillRect/>
          </a:stretch>
        </p:blipFill>
        <p:spPr>
          <a:xfrm>
            <a:off x="5244015" y="2476328"/>
            <a:ext cx="5724525" cy="2009775"/>
          </a:xfrm>
          <a:prstGeom prst="rect">
            <a:avLst/>
          </a:prstGeom>
        </p:spPr>
      </p:pic>
      <p:pic>
        <p:nvPicPr>
          <p:cNvPr id="12" name="Picture 11">
            <a:extLst>
              <a:ext uri="{FF2B5EF4-FFF2-40B4-BE49-F238E27FC236}">
                <a16:creationId xmlns:a16="http://schemas.microsoft.com/office/drawing/2014/main" id="{EABFD60D-5E58-4858-B2CF-1A513A8404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3494986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0799"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7F5686AE-E378-4A75-B85D-D5FE77F18AB1}"/>
              </a:ext>
            </a:extLst>
          </p:cNvPr>
          <p:cNvPicPr/>
          <p:nvPr/>
        </p:nvPicPr>
        <p:blipFill>
          <a:blip r:embed="rId7">
            <a:extLst>
              <a:ext uri="{28A0092B-C50C-407E-A947-70E740481C1C}">
                <a14:useLocalDpi xmlns:a14="http://schemas.microsoft.com/office/drawing/2010/main" val="0"/>
              </a:ext>
            </a:extLst>
          </a:blip>
          <a:stretch>
            <a:fillRect/>
          </a:stretch>
        </p:blipFill>
        <p:spPr>
          <a:xfrm>
            <a:off x="1549176" y="1985962"/>
            <a:ext cx="4772025" cy="1057275"/>
          </a:xfrm>
          <a:prstGeom prst="rect">
            <a:avLst/>
          </a:prstGeom>
        </p:spPr>
      </p:pic>
      <p:pic>
        <p:nvPicPr>
          <p:cNvPr id="3" name="Picture 2">
            <a:extLst>
              <a:ext uri="{FF2B5EF4-FFF2-40B4-BE49-F238E27FC236}">
                <a16:creationId xmlns:a16="http://schemas.microsoft.com/office/drawing/2014/main" id="{5E2C78D4-E152-4FC1-9FAF-0FB6414C74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5198" y="3429000"/>
            <a:ext cx="5106113" cy="1057423"/>
          </a:xfrm>
          <a:prstGeom prst="rect">
            <a:avLst/>
          </a:prstGeom>
        </p:spPr>
      </p:pic>
      <p:sp>
        <p:nvSpPr>
          <p:cNvPr id="11" name="Title 1">
            <a:extLst>
              <a:ext uri="{FF2B5EF4-FFF2-40B4-BE49-F238E27FC236}">
                <a16:creationId xmlns:a16="http://schemas.microsoft.com/office/drawing/2014/main" id="{9484461E-6548-4FC6-956C-7F3EC6103C89}"/>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Digital Signature</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EA8C1285-6817-4C2A-A84B-60485F244A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144583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5918"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9484461E-6548-4FC6-956C-7F3EC6103C89}"/>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Digital Signature</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631C7D5D-9599-4920-A0EA-D5D3D7B2D6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3" name="Picture 12">
            <a:extLst>
              <a:ext uri="{FF2B5EF4-FFF2-40B4-BE49-F238E27FC236}">
                <a16:creationId xmlns:a16="http://schemas.microsoft.com/office/drawing/2014/main" id="{31BD9654-54B6-41F1-A938-5EE3F2919DD0}"/>
              </a:ext>
            </a:extLst>
          </p:cNvPr>
          <p:cNvPicPr/>
          <p:nvPr/>
        </p:nvPicPr>
        <p:blipFill>
          <a:blip r:embed="rId8">
            <a:extLst>
              <a:ext uri="{28A0092B-C50C-407E-A947-70E740481C1C}">
                <a14:useLocalDpi xmlns:a14="http://schemas.microsoft.com/office/drawing/2010/main" val="0"/>
              </a:ext>
            </a:extLst>
          </a:blip>
          <a:stretch>
            <a:fillRect/>
          </a:stretch>
        </p:blipFill>
        <p:spPr>
          <a:xfrm>
            <a:off x="812800" y="1935955"/>
            <a:ext cx="5943600" cy="1717675"/>
          </a:xfrm>
          <a:prstGeom prst="rect">
            <a:avLst/>
          </a:prstGeom>
        </p:spPr>
      </p:pic>
      <p:pic>
        <p:nvPicPr>
          <p:cNvPr id="14" name="Picture 13">
            <a:extLst>
              <a:ext uri="{FF2B5EF4-FFF2-40B4-BE49-F238E27FC236}">
                <a16:creationId xmlns:a16="http://schemas.microsoft.com/office/drawing/2014/main" id="{4978F58F-CBEE-448F-A376-0875FFD1DCE1}"/>
              </a:ext>
            </a:extLst>
          </p:cNvPr>
          <p:cNvPicPr/>
          <p:nvPr/>
        </p:nvPicPr>
        <p:blipFill>
          <a:blip r:embed="rId9">
            <a:extLst>
              <a:ext uri="{28A0092B-C50C-407E-A947-70E740481C1C}">
                <a14:useLocalDpi xmlns:a14="http://schemas.microsoft.com/office/drawing/2010/main" val="0"/>
              </a:ext>
            </a:extLst>
          </a:blip>
          <a:stretch>
            <a:fillRect/>
          </a:stretch>
        </p:blipFill>
        <p:spPr>
          <a:xfrm>
            <a:off x="5488685" y="3949475"/>
            <a:ext cx="5696981" cy="1717675"/>
          </a:xfrm>
          <a:prstGeom prst="rect">
            <a:avLst/>
          </a:prstGeom>
        </p:spPr>
      </p:pic>
    </p:spTree>
    <p:extLst>
      <p:ext uri="{BB962C8B-B14F-4D97-AF65-F5344CB8AC3E}">
        <p14:creationId xmlns:p14="http://schemas.microsoft.com/office/powerpoint/2010/main" val="4186543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8973"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9484461E-6548-4FC6-956C-7F3EC6103C89}"/>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Digital Signature</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631C7D5D-9599-4920-A0EA-D5D3D7B2D6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6" name="Picture 15">
            <a:extLst>
              <a:ext uri="{FF2B5EF4-FFF2-40B4-BE49-F238E27FC236}">
                <a16:creationId xmlns:a16="http://schemas.microsoft.com/office/drawing/2014/main" id="{A3B5A563-4564-4A4F-BA41-4B8F5F538F71}"/>
              </a:ext>
            </a:extLst>
          </p:cNvPr>
          <p:cNvPicPr/>
          <p:nvPr/>
        </p:nvPicPr>
        <p:blipFill>
          <a:blip r:embed="rId8">
            <a:extLst>
              <a:ext uri="{28A0092B-C50C-407E-A947-70E740481C1C}">
                <a14:useLocalDpi xmlns:a14="http://schemas.microsoft.com/office/drawing/2010/main" val="0"/>
              </a:ext>
            </a:extLst>
          </a:blip>
          <a:stretch>
            <a:fillRect/>
          </a:stretch>
        </p:blipFill>
        <p:spPr>
          <a:xfrm>
            <a:off x="2139074" y="2820784"/>
            <a:ext cx="7318664" cy="1915018"/>
          </a:xfrm>
          <a:prstGeom prst="rect">
            <a:avLst/>
          </a:prstGeom>
        </p:spPr>
      </p:pic>
      <p:sp>
        <p:nvSpPr>
          <p:cNvPr id="17" name="TextBox 16">
            <a:extLst>
              <a:ext uri="{FF2B5EF4-FFF2-40B4-BE49-F238E27FC236}">
                <a16:creationId xmlns:a16="http://schemas.microsoft.com/office/drawing/2014/main" id="{75C8480D-F322-42A8-BE32-10182007ECAF}"/>
              </a:ext>
            </a:extLst>
          </p:cNvPr>
          <p:cNvSpPr txBox="1"/>
          <p:nvPr/>
        </p:nvSpPr>
        <p:spPr>
          <a:xfrm>
            <a:off x="7970757" y="4789930"/>
            <a:ext cx="4037500"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Message Tampering!</a:t>
            </a:r>
            <a:endParaRPr lang="en-US" sz="1800" b="1" dirty="0">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3738172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2D1943D-9DE1-4707-86E8-D0FF50A2C494}"/>
              </a:ext>
            </a:extLst>
          </p:cNvPr>
          <p:cNvPicPr/>
          <p:nvPr/>
        </p:nvPicPr>
        <p:blipFill>
          <a:blip r:embed="rId4">
            <a:extLst>
              <a:ext uri="{28A0092B-C50C-407E-A947-70E740481C1C}">
                <a14:useLocalDpi xmlns:a14="http://schemas.microsoft.com/office/drawing/2010/main" val="0"/>
              </a:ext>
            </a:extLst>
          </a:blip>
          <a:stretch>
            <a:fillRect/>
          </a:stretch>
        </p:blipFill>
        <p:spPr>
          <a:xfrm>
            <a:off x="3584864" y="2430075"/>
            <a:ext cx="7245372" cy="3835643"/>
          </a:xfrm>
          <a:prstGeom prst="rect">
            <a:avLst/>
          </a:prstGeom>
        </p:spPr>
      </p:pic>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9996" name="CorelDRAW" r:id="rId5" imgW="899640" imgH="903600" progId="CorelDraw.Graphic.16">
                  <p:embed/>
                </p:oleObj>
              </mc:Choice>
              <mc:Fallback>
                <p:oleObj name="CorelDRAW" r:id="rId5" imgW="899640" imgH="903600" progId="CorelDraw.Graphic.16">
                  <p:embed/>
                  <p:pic>
                    <p:nvPicPr>
                      <p:cNvPr id="15" name="Object 14"/>
                      <p:cNvPicPr/>
                      <p:nvPr/>
                    </p:nvPicPr>
                    <p:blipFill>
                      <a:blip r:embed="rId6"/>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9484461E-6548-4FC6-956C-7F3EC6103C89}"/>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Cryptocurrency Application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631C7D5D-9599-4920-A0EA-D5D3D7B2D6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3" name="Picture 12">
            <a:extLst>
              <a:ext uri="{FF2B5EF4-FFF2-40B4-BE49-F238E27FC236}">
                <a16:creationId xmlns:a16="http://schemas.microsoft.com/office/drawing/2014/main" id="{E00AD098-D0D9-440B-9B7B-7E05BE558207}"/>
              </a:ext>
            </a:extLst>
          </p:cNvPr>
          <p:cNvPicPr/>
          <p:nvPr/>
        </p:nvPicPr>
        <p:blipFill>
          <a:blip r:embed="rId9">
            <a:extLst>
              <a:ext uri="{28A0092B-C50C-407E-A947-70E740481C1C}">
                <a14:useLocalDpi xmlns:a14="http://schemas.microsoft.com/office/drawing/2010/main" val="0"/>
              </a:ext>
            </a:extLst>
          </a:blip>
          <a:stretch>
            <a:fillRect/>
          </a:stretch>
        </p:blipFill>
        <p:spPr>
          <a:xfrm>
            <a:off x="940051" y="1778822"/>
            <a:ext cx="5343525" cy="1057275"/>
          </a:xfrm>
          <a:prstGeom prst="rect">
            <a:avLst/>
          </a:prstGeom>
        </p:spPr>
      </p:pic>
    </p:spTree>
    <p:extLst>
      <p:ext uri="{BB962C8B-B14F-4D97-AF65-F5344CB8AC3E}">
        <p14:creationId xmlns:p14="http://schemas.microsoft.com/office/powerpoint/2010/main" val="22595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71020"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9484461E-6548-4FC6-956C-7F3EC6103C89}"/>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Cryptocurrency Application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631C7D5D-9599-4920-A0EA-D5D3D7B2D6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6" name="Picture 15">
            <a:extLst>
              <a:ext uri="{FF2B5EF4-FFF2-40B4-BE49-F238E27FC236}">
                <a16:creationId xmlns:a16="http://schemas.microsoft.com/office/drawing/2014/main" id="{6EF58928-71EC-46EF-BE0F-4005D6BB6E4F}"/>
              </a:ext>
            </a:extLst>
          </p:cNvPr>
          <p:cNvPicPr/>
          <p:nvPr/>
        </p:nvPicPr>
        <p:blipFill>
          <a:blip r:embed="rId8">
            <a:extLst>
              <a:ext uri="{28A0092B-C50C-407E-A947-70E740481C1C}">
                <a14:useLocalDpi xmlns:a14="http://schemas.microsoft.com/office/drawing/2010/main" val="0"/>
              </a:ext>
            </a:extLst>
          </a:blip>
          <a:stretch>
            <a:fillRect/>
          </a:stretch>
        </p:blipFill>
        <p:spPr>
          <a:xfrm>
            <a:off x="1475712" y="1813414"/>
            <a:ext cx="6861464" cy="3712917"/>
          </a:xfrm>
          <a:prstGeom prst="rect">
            <a:avLst/>
          </a:prstGeom>
        </p:spPr>
      </p:pic>
      <p:sp>
        <p:nvSpPr>
          <p:cNvPr id="17" name="TextBox 16">
            <a:extLst>
              <a:ext uri="{FF2B5EF4-FFF2-40B4-BE49-F238E27FC236}">
                <a16:creationId xmlns:a16="http://schemas.microsoft.com/office/drawing/2014/main" id="{AA3577D2-96DE-4D32-A17D-DB337A36122B}"/>
              </a:ext>
            </a:extLst>
          </p:cNvPr>
          <p:cNvSpPr txBox="1"/>
          <p:nvPr/>
        </p:nvSpPr>
        <p:spPr>
          <a:xfrm>
            <a:off x="7970757" y="4789930"/>
            <a:ext cx="4037500"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Elliptic Curve Cryptography</a:t>
            </a:r>
            <a:endParaRPr lang="en-US" sz="1800" b="1" dirty="0">
              <a:latin typeface="Leelawadee UI" panose="020B0502040204020203" pitchFamily="34" charset="-34"/>
              <a:cs typeface="Leelawadee UI" panose="020B0502040204020203" pitchFamily="34" charset="-34"/>
            </a:endParaRPr>
          </a:p>
        </p:txBody>
      </p:sp>
      <p:sp>
        <p:nvSpPr>
          <p:cNvPr id="18" name="TextBox 17">
            <a:extLst>
              <a:ext uri="{FF2B5EF4-FFF2-40B4-BE49-F238E27FC236}">
                <a16:creationId xmlns:a16="http://schemas.microsoft.com/office/drawing/2014/main" id="{109823A6-F1A7-427A-AAA2-35ADF9334B3C}"/>
              </a:ext>
            </a:extLst>
          </p:cNvPr>
          <p:cNvSpPr txBox="1"/>
          <p:nvPr/>
        </p:nvSpPr>
        <p:spPr>
          <a:xfrm>
            <a:off x="6897029" y="5391999"/>
            <a:ext cx="4037500" cy="646331"/>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Elliptic Curve Digital Signature Algorithm (ECDSA)</a:t>
            </a:r>
            <a:endParaRPr lang="en-US" sz="1800" b="1" dirty="0">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397906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72049"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1C46BB9E-DA5D-430B-A0BC-F23EDBFFE8C6}"/>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Cryptographic Hashing</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1" name="Picture 10">
            <a:extLst>
              <a:ext uri="{FF2B5EF4-FFF2-40B4-BE49-F238E27FC236}">
                <a16:creationId xmlns:a16="http://schemas.microsoft.com/office/drawing/2014/main" id="{AB67F3F9-634C-454E-963D-6C58EF83C4CB}"/>
              </a:ext>
            </a:extLst>
          </p:cNvPr>
          <p:cNvPicPr/>
          <p:nvPr/>
        </p:nvPicPr>
        <p:blipFill>
          <a:blip r:embed="rId7"/>
          <a:stretch>
            <a:fillRect/>
          </a:stretch>
        </p:blipFill>
        <p:spPr>
          <a:xfrm>
            <a:off x="2268123" y="1697470"/>
            <a:ext cx="7655753" cy="3280482"/>
          </a:xfrm>
          <a:prstGeom prst="rect">
            <a:avLst/>
          </a:prstGeom>
        </p:spPr>
      </p:pic>
      <p:pic>
        <p:nvPicPr>
          <p:cNvPr id="12" name="Picture 11">
            <a:extLst>
              <a:ext uri="{FF2B5EF4-FFF2-40B4-BE49-F238E27FC236}">
                <a16:creationId xmlns:a16="http://schemas.microsoft.com/office/drawing/2014/main" id="{91C1F7B7-CDE3-4202-A100-D594974276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1060713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8747"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1C46BB9E-DA5D-430B-A0BC-F23EDBFFE8C6}"/>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Cryptographic Hashing</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217E9F43-E132-4B7E-ABCA-FCB09EADE9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3" name="Picture 12">
            <a:extLst>
              <a:ext uri="{FF2B5EF4-FFF2-40B4-BE49-F238E27FC236}">
                <a16:creationId xmlns:a16="http://schemas.microsoft.com/office/drawing/2014/main" id="{710173A0-1D5C-4B79-AF74-13306C16BB29}"/>
              </a:ext>
            </a:extLst>
          </p:cNvPr>
          <p:cNvPicPr/>
          <p:nvPr/>
        </p:nvPicPr>
        <p:blipFill>
          <a:blip r:embed="rId8">
            <a:extLst>
              <a:ext uri="{28A0092B-C50C-407E-A947-70E740481C1C}">
                <a14:useLocalDpi xmlns:a14="http://schemas.microsoft.com/office/drawing/2010/main" val="0"/>
              </a:ext>
            </a:extLst>
          </a:blip>
          <a:stretch>
            <a:fillRect/>
          </a:stretch>
        </p:blipFill>
        <p:spPr>
          <a:xfrm>
            <a:off x="1960417" y="2763981"/>
            <a:ext cx="7796647" cy="1531431"/>
          </a:xfrm>
          <a:prstGeom prst="rect">
            <a:avLst/>
          </a:prstGeom>
        </p:spPr>
      </p:pic>
    </p:spTree>
    <p:extLst>
      <p:ext uri="{BB962C8B-B14F-4D97-AF65-F5344CB8AC3E}">
        <p14:creationId xmlns:p14="http://schemas.microsoft.com/office/powerpoint/2010/main" val="421663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23949"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6" name="Title 1">
            <a:extLst>
              <a:ext uri="{FF2B5EF4-FFF2-40B4-BE49-F238E27FC236}">
                <a16:creationId xmlns:a16="http://schemas.microsoft.com/office/drawing/2014/main" id="{ED025CB2-3FD1-4FBC-AF7C-D20BB64EAFEB}"/>
              </a:ext>
            </a:extLst>
          </p:cNvPr>
          <p:cNvSpPr txBox="1">
            <a:spLocks/>
          </p:cNvSpPr>
          <p:nvPr/>
        </p:nvSpPr>
        <p:spPr>
          <a:xfrm>
            <a:off x="516308" y="169186"/>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Books Author</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3" name="Picture Placeholder 5">
            <a:extLst>
              <a:ext uri="{FF2B5EF4-FFF2-40B4-BE49-F238E27FC236}">
                <a16:creationId xmlns:a16="http://schemas.microsoft.com/office/drawing/2014/main" id="{26FA6F80-D99B-4792-BB44-7BBCF67095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9170" y="1438935"/>
            <a:ext cx="3591474" cy="4851330"/>
          </a:xfrm>
          <a:prstGeom prst="rect">
            <a:avLst/>
          </a:prstGeom>
        </p:spPr>
      </p:pic>
      <p:sp>
        <p:nvSpPr>
          <p:cNvPr id="21" name="TextBox 20">
            <a:extLst>
              <a:ext uri="{FF2B5EF4-FFF2-40B4-BE49-F238E27FC236}">
                <a16:creationId xmlns:a16="http://schemas.microsoft.com/office/drawing/2014/main" id="{61C0A4B7-B4A9-46BE-A45B-457C2BCCB43C}"/>
              </a:ext>
            </a:extLst>
          </p:cNvPr>
          <p:cNvSpPr txBox="1"/>
          <p:nvPr/>
        </p:nvSpPr>
        <p:spPr>
          <a:xfrm>
            <a:off x="5832446" y="2230452"/>
            <a:ext cx="4470384" cy="2435860"/>
          </a:xfrm>
          <a:prstGeom prst="rect">
            <a:avLst/>
          </a:prstGeom>
          <a:noFill/>
        </p:spPr>
        <p:txBody>
          <a:bodyPr wrap="square">
            <a:spAutoFit/>
          </a:bodyPr>
          <a:lstStyle/>
          <a:p>
            <a:pPr>
              <a:lnSpc>
                <a:spcPct val="93750"/>
              </a:lnSpc>
            </a:pPr>
            <a:r>
              <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rPr>
              <a:t>Total Halaman 669 Lembar.</a:t>
            </a:r>
          </a:p>
          <a:p>
            <a:pPr>
              <a:lnSpc>
                <a:spcPct val="93750"/>
              </a:lnSpc>
            </a:pPr>
            <a:endPar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endParaRPr>
          </a:p>
          <a:p>
            <a:pPr>
              <a:lnSpc>
                <a:spcPct val="93750"/>
              </a:lnSpc>
            </a:pPr>
            <a:r>
              <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rPr>
              <a:t>Secara Komprehensif Fokus Membahas :</a:t>
            </a:r>
          </a:p>
          <a:p>
            <a:pPr>
              <a:lnSpc>
                <a:spcPct val="93750"/>
              </a:lnSpc>
            </a:pPr>
            <a:endPar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endParaRPr>
          </a:p>
          <a:p>
            <a:pPr>
              <a:lnSpc>
                <a:spcPct val="93750"/>
              </a:lnSpc>
            </a:pPr>
            <a:r>
              <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rPr>
              <a:t>1. Web Technology</a:t>
            </a:r>
          </a:p>
          <a:p>
            <a:pPr>
              <a:lnSpc>
                <a:spcPct val="93750"/>
              </a:lnSpc>
            </a:pPr>
            <a:r>
              <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rPr>
              <a:t>2. Javascript</a:t>
            </a:r>
          </a:p>
          <a:p>
            <a:pPr>
              <a:lnSpc>
                <a:spcPct val="93750"/>
              </a:lnSpc>
            </a:pPr>
            <a:r>
              <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rPr>
              <a:t>3. Node.js</a:t>
            </a:r>
          </a:p>
          <a:p>
            <a:pPr>
              <a:lnSpc>
                <a:spcPct val="93750"/>
              </a:lnSpc>
            </a:pPr>
            <a:r>
              <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rPr>
              <a:t>4. Cloud Technology : Amazon Web Service</a:t>
            </a:r>
          </a:p>
          <a:p>
            <a:pPr>
              <a:lnSpc>
                <a:spcPct val="93750"/>
              </a:lnSpc>
            </a:pPr>
            <a:r>
              <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rPr>
              <a:t>5. Serverless Application Example</a:t>
            </a:r>
            <a:endParaRPr lang="en-US" sz="1800" dirty="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endParaRPr>
          </a:p>
        </p:txBody>
      </p:sp>
      <p:sp>
        <p:nvSpPr>
          <p:cNvPr id="22" name="TextBox 21">
            <a:extLst>
              <a:ext uri="{FF2B5EF4-FFF2-40B4-BE49-F238E27FC236}">
                <a16:creationId xmlns:a16="http://schemas.microsoft.com/office/drawing/2014/main" id="{31BB7613-334A-43DD-8F50-4ED217AFDCAC}"/>
              </a:ext>
            </a:extLst>
          </p:cNvPr>
          <p:cNvSpPr txBox="1"/>
          <p:nvPr/>
        </p:nvSpPr>
        <p:spPr>
          <a:xfrm>
            <a:off x="5744214" y="5130022"/>
            <a:ext cx="6365537" cy="338554"/>
          </a:xfrm>
          <a:prstGeom prst="rect">
            <a:avLst/>
          </a:prstGeom>
          <a:noFill/>
          <a:ln>
            <a:solidFill>
              <a:schemeClr val="bg1"/>
            </a:solidFill>
          </a:ln>
        </p:spPr>
        <p:txBody>
          <a:bodyPr wrap="square">
            <a:spAutoFit/>
          </a:bodyPr>
          <a:lstStyle/>
          <a:p>
            <a:r>
              <a:rPr lang="en-ID" sz="1600">
                <a:ln w="0"/>
                <a:solidFill>
                  <a:schemeClr val="accent1">
                    <a:lumMod val="50000"/>
                  </a:schemeClr>
                </a:solidFill>
                <a:effectLst>
                  <a:outerShdw blurRad="38100" dist="19050" dir="2700000" algn="tl" rotWithShape="0">
                    <a:schemeClr val="dk1">
                      <a:alpha val="40000"/>
                    </a:schemeClr>
                  </a:outerShdw>
                </a:effectLst>
              </a:rPr>
              <a:t>https://github.com/gungunfebrianza/Belajar-Dengan-Jenius-AWS-Node.js</a:t>
            </a:r>
          </a:p>
        </p:txBody>
      </p:sp>
      <p:sp>
        <p:nvSpPr>
          <p:cNvPr id="23" name="Rectangle 22">
            <a:extLst>
              <a:ext uri="{FF2B5EF4-FFF2-40B4-BE49-F238E27FC236}">
                <a16:creationId xmlns:a16="http://schemas.microsoft.com/office/drawing/2014/main" id="{7ACA9033-D269-4FB5-A581-3BA27A353F31}"/>
              </a:ext>
            </a:extLst>
          </p:cNvPr>
          <p:cNvSpPr/>
          <p:nvPr/>
        </p:nvSpPr>
        <p:spPr>
          <a:xfrm>
            <a:off x="7921856" y="1307122"/>
            <a:ext cx="3868271" cy="923330"/>
          </a:xfrm>
          <a:prstGeom prst="rect">
            <a:avLst/>
          </a:prstGeom>
        </p:spPr>
        <p:txBody>
          <a:bodyPr wrap="square">
            <a:spAutoFit/>
          </a:bodyPr>
          <a:lstStyle/>
          <a:p>
            <a:r>
              <a:rPr lang="en-US"/>
              <a:t>“Knowledge is not free, </a:t>
            </a:r>
          </a:p>
          <a:p>
            <a:r>
              <a:rPr lang="en-US"/>
              <a:t>          you have to pay attention.“</a:t>
            </a:r>
          </a:p>
          <a:p>
            <a:r>
              <a:rPr lang="en-US"/>
              <a:t>                                     - Richard Feynman</a:t>
            </a:r>
          </a:p>
        </p:txBody>
      </p:sp>
    </p:spTree>
    <p:extLst>
      <p:ext uri="{BB962C8B-B14F-4D97-AF65-F5344CB8AC3E}">
        <p14:creationId xmlns:p14="http://schemas.microsoft.com/office/powerpoint/2010/main" val="62702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73065"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0" name="Title 1">
            <a:extLst>
              <a:ext uri="{FF2B5EF4-FFF2-40B4-BE49-F238E27FC236}">
                <a16:creationId xmlns:a16="http://schemas.microsoft.com/office/drawing/2014/main" id="{1C46BB9E-DA5D-430B-A0BC-F23EDBFFE8C6}"/>
              </a:ext>
            </a:extLst>
          </p:cNvPr>
          <p:cNvSpPr txBox="1">
            <a:spLocks/>
          </p:cNvSpPr>
          <p:nvPr/>
        </p:nvSpPr>
        <p:spPr>
          <a:xfrm>
            <a:off x="516308" y="56943"/>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Message Digest</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91C1F7B7-CDE3-4202-A100-D594974276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3" name="Picture 12">
            <a:extLst>
              <a:ext uri="{FF2B5EF4-FFF2-40B4-BE49-F238E27FC236}">
                <a16:creationId xmlns:a16="http://schemas.microsoft.com/office/drawing/2014/main" id="{B2AD9385-A7DE-4148-AE81-C7333887A6E3}"/>
              </a:ext>
            </a:extLst>
          </p:cNvPr>
          <p:cNvPicPr/>
          <p:nvPr/>
        </p:nvPicPr>
        <p:blipFill>
          <a:blip r:embed="rId8">
            <a:extLst>
              <a:ext uri="{28A0092B-C50C-407E-A947-70E740481C1C}">
                <a14:useLocalDpi xmlns:a14="http://schemas.microsoft.com/office/drawing/2010/main" val="0"/>
              </a:ext>
            </a:extLst>
          </a:blip>
          <a:stretch>
            <a:fillRect/>
          </a:stretch>
        </p:blipFill>
        <p:spPr>
          <a:xfrm>
            <a:off x="2093994" y="1935955"/>
            <a:ext cx="7703127" cy="3553235"/>
          </a:xfrm>
          <a:prstGeom prst="rect">
            <a:avLst/>
          </a:prstGeom>
        </p:spPr>
      </p:pic>
      <p:sp>
        <p:nvSpPr>
          <p:cNvPr id="14" name="TextBox 13">
            <a:extLst>
              <a:ext uri="{FF2B5EF4-FFF2-40B4-BE49-F238E27FC236}">
                <a16:creationId xmlns:a16="http://schemas.microsoft.com/office/drawing/2014/main" id="{743C081B-BE13-4F93-9C13-F7F6F47EE3A5}"/>
              </a:ext>
            </a:extLst>
          </p:cNvPr>
          <p:cNvSpPr txBox="1"/>
          <p:nvPr/>
        </p:nvSpPr>
        <p:spPr>
          <a:xfrm>
            <a:off x="7778371" y="5489190"/>
            <a:ext cx="4037500" cy="369332"/>
          </a:xfrm>
          <a:prstGeom prst="rect">
            <a:avLst/>
          </a:prstGeom>
          <a:noFill/>
        </p:spPr>
        <p:txBody>
          <a:bodyPr wrap="square">
            <a:spAutoFit/>
          </a:bodyPr>
          <a:lstStyle/>
          <a:p>
            <a:pPr algn="ctr">
              <a:defRPr/>
            </a:pPr>
            <a:r>
              <a:rPr lang="en-US" sz="1800" b="1">
                <a:latin typeface="Leelawadee UI" panose="020B0502040204020203" pitchFamily="34" charset="-34"/>
                <a:cs typeface="Leelawadee UI" panose="020B0502040204020203" pitchFamily="34" charset="-34"/>
              </a:rPr>
              <a:t>Collision Resistance!</a:t>
            </a:r>
            <a:endParaRPr lang="en-US" sz="1800" b="1" dirty="0">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1102458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57716"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ACA076D8-7736-4430-8127-ABBF42280B27}"/>
              </a:ext>
            </a:extLst>
          </p:cNvPr>
          <p:cNvPicPr>
            <a:picLocks noChangeAspect="1"/>
          </p:cNvPicPr>
          <p:nvPr/>
        </p:nvPicPr>
        <p:blipFill>
          <a:blip r:embed="rId6"/>
          <a:stretch>
            <a:fillRect/>
          </a:stretch>
        </p:blipFill>
        <p:spPr>
          <a:xfrm>
            <a:off x="1340748" y="1620687"/>
            <a:ext cx="7794590" cy="3323919"/>
          </a:xfrm>
          <a:prstGeom prst="rect">
            <a:avLst/>
          </a:prstGeom>
        </p:spPr>
      </p:pic>
      <p:pic>
        <p:nvPicPr>
          <p:cNvPr id="11" name="Picture 10">
            <a:extLst>
              <a:ext uri="{FF2B5EF4-FFF2-40B4-BE49-F238E27FC236}">
                <a16:creationId xmlns:a16="http://schemas.microsoft.com/office/drawing/2014/main" id="{7D2BC038-C547-4EA3-BA8A-A8253E5B5E7C}"/>
              </a:ext>
            </a:extLst>
          </p:cNvPr>
          <p:cNvPicPr>
            <a:picLocks noChangeAspect="1"/>
          </p:cNvPicPr>
          <p:nvPr/>
        </p:nvPicPr>
        <p:blipFill>
          <a:blip r:embed="rId7"/>
          <a:stretch>
            <a:fillRect/>
          </a:stretch>
        </p:blipFill>
        <p:spPr>
          <a:xfrm>
            <a:off x="1627544" y="2160883"/>
            <a:ext cx="7837869" cy="3111894"/>
          </a:xfrm>
          <a:prstGeom prst="rect">
            <a:avLst/>
          </a:prstGeom>
        </p:spPr>
      </p:pic>
      <p:pic>
        <p:nvPicPr>
          <p:cNvPr id="12" name="Picture 11">
            <a:extLst>
              <a:ext uri="{FF2B5EF4-FFF2-40B4-BE49-F238E27FC236}">
                <a16:creationId xmlns:a16="http://schemas.microsoft.com/office/drawing/2014/main" id="{B309ACC2-A749-4088-AD38-37CE1C66820C}"/>
              </a:ext>
            </a:extLst>
          </p:cNvPr>
          <p:cNvPicPr>
            <a:picLocks noChangeAspect="1"/>
          </p:cNvPicPr>
          <p:nvPr/>
        </p:nvPicPr>
        <p:blipFill>
          <a:blip r:embed="rId8"/>
          <a:stretch>
            <a:fillRect/>
          </a:stretch>
        </p:blipFill>
        <p:spPr>
          <a:xfrm>
            <a:off x="2148388" y="2776941"/>
            <a:ext cx="7895223" cy="3345305"/>
          </a:xfrm>
          <a:prstGeom prst="rect">
            <a:avLst/>
          </a:prstGeom>
        </p:spPr>
      </p:pic>
      <p:pic>
        <p:nvPicPr>
          <p:cNvPr id="13" name="Picture 12">
            <a:extLst>
              <a:ext uri="{FF2B5EF4-FFF2-40B4-BE49-F238E27FC236}">
                <a16:creationId xmlns:a16="http://schemas.microsoft.com/office/drawing/2014/main" id="{693E963F-F76A-46E6-987F-E675652BAE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115938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1820"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E8918EEC-1ED7-40A4-A433-27516697D4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9EAEB652-8837-4F76-84FB-0EFAD17F2180}"/>
              </a:ext>
            </a:extLst>
          </p:cNvPr>
          <p:cNvSpPr txBox="1">
            <a:spLocks/>
          </p:cNvSpPr>
          <p:nvPr/>
        </p:nvSpPr>
        <p:spPr>
          <a:xfrm>
            <a:off x="523009" y="165028"/>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What is Money?</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B4523E83-75E2-40A1-8F2D-33D6BE450F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5723" y="1672805"/>
            <a:ext cx="7158195" cy="4210977"/>
          </a:xfrm>
          <a:prstGeom prst="rect">
            <a:avLst/>
          </a:prstGeom>
        </p:spPr>
      </p:pic>
      <p:sp>
        <p:nvSpPr>
          <p:cNvPr id="13" name="Rectangle 12">
            <a:extLst>
              <a:ext uri="{FF2B5EF4-FFF2-40B4-BE49-F238E27FC236}">
                <a16:creationId xmlns:a16="http://schemas.microsoft.com/office/drawing/2014/main" id="{CDAEB6E4-AE43-4D5B-A924-A385E2BFF2E9}"/>
              </a:ext>
            </a:extLst>
          </p:cNvPr>
          <p:cNvSpPr/>
          <p:nvPr/>
        </p:nvSpPr>
        <p:spPr>
          <a:xfrm>
            <a:off x="302288" y="2662177"/>
            <a:ext cx="6535764" cy="461665"/>
          </a:xfrm>
          <a:prstGeom prst="rect">
            <a:avLst/>
          </a:prstGeom>
        </p:spPr>
        <p:txBody>
          <a:bodyPr wrap="none">
            <a:spAutoFit/>
          </a:bodyPr>
          <a:lstStyle/>
          <a:p>
            <a:r>
              <a:rPr lang="en-US" sz="2400">
                <a:latin typeface="Times New Roman" panose="02020603050405020304" pitchFamily="18" charset="0"/>
                <a:ea typeface="Calibri" panose="020F0502020204030204" pitchFamily="34" charset="0"/>
              </a:rPr>
              <a:t>Money has become increasingly complex over time</a:t>
            </a:r>
            <a:endParaRPr lang="en-ID" sz="2400"/>
          </a:p>
        </p:txBody>
      </p:sp>
      <p:pic>
        <p:nvPicPr>
          <p:cNvPr id="14" name="Picture 13">
            <a:extLst>
              <a:ext uri="{FF2B5EF4-FFF2-40B4-BE49-F238E27FC236}">
                <a16:creationId xmlns:a16="http://schemas.microsoft.com/office/drawing/2014/main" id="{7F729DCC-FFD1-4819-80FC-353046E718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8800" y="1916734"/>
            <a:ext cx="9004828" cy="703322"/>
          </a:xfrm>
          <a:prstGeom prst="rect">
            <a:avLst/>
          </a:prstGeom>
        </p:spPr>
      </p:pic>
    </p:spTree>
    <p:extLst>
      <p:ext uri="{BB962C8B-B14F-4D97-AF65-F5344CB8AC3E}">
        <p14:creationId xmlns:p14="http://schemas.microsoft.com/office/powerpoint/2010/main" val="244093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74096"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E8918EEC-1ED7-40A4-A433-27516697D4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22767EFC-90CC-4C8E-A25F-FD77B9A2EC3E}"/>
              </a:ext>
            </a:extLst>
          </p:cNvPr>
          <p:cNvSpPr txBox="1">
            <a:spLocks/>
          </p:cNvSpPr>
          <p:nvPr/>
        </p:nvSpPr>
        <p:spPr>
          <a:xfrm>
            <a:off x="666750" y="292046"/>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Evolution of Money</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9CE268B6-3444-4C96-8F31-1301A5B991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8854" y="1672805"/>
            <a:ext cx="7158195" cy="4210977"/>
          </a:xfrm>
          <a:prstGeom prst="rect">
            <a:avLst/>
          </a:prstGeom>
        </p:spPr>
      </p:pic>
      <p:pic>
        <p:nvPicPr>
          <p:cNvPr id="13" name="Picture 12">
            <a:extLst>
              <a:ext uri="{FF2B5EF4-FFF2-40B4-BE49-F238E27FC236}">
                <a16:creationId xmlns:a16="http://schemas.microsoft.com/office/drawing/2014/main" id="{82C38F10-6E49-457C-8BF9-0463559F2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916" y="3859804"/>
            <a:ext cx="3257550" cy="1257300"/>
          </a:xfrm>
          <a:prstGeom prst="rect">
            <a:avLst/>
          </a:prstGeom>
        </p:spPr>
      </p:pic>
      <p:sp>
        <p:nvSpPr>
          <p:cNvPr id="14" name="Rectangle 13">
            <a:extLst>
              <a:ext uri="{FF2B5EF4-FFF2-40B4-BE49-F238E27FC236}">
                <a16:creationId xmlns:a16="http://schemas.microsoft.com/office/drawing/2014/main" id="{8E591F97-2DB9-42E0-B96A-0EDF916986DE}"/>
              </a:ext>
            </a:extLst>
          </p:cNvPr>
          <p:cNvSpPr/>
          <p:nvPr/>
        </p:nvSpPr>
        <p:spPr>
          <a:xfrm>
            <a:off x="683916" y="3228945"/>
            <a:ext cx="6363602" cy="400110"/>
          </a:xfrm>
          <a:prstGeom prst="rect">
            <a:avLst/>
          </a:prstGeom>
        </p:spPr>
        <p:txBody>
          <a:bodyPr wrap="none">
            <a:spAutoFit/>
          </a:bodyPr>
          <a:lstStyle/>
          <a:p>
            <a:r>
              <a:rPr lang="en-US" sz="2000">
                <a:latin typeface="Times New Roman" panose="02020603050405020304" pitchFamily="18" charset="0"/>
                <a:ea typeface="Calibri" panose="020F0502020204030204" pitchFamily="34" charset="0"/>
              </a:rPr>
              <a:t>Commodity is the first concept that represent as first money.</a:t>
            </a:r>
            <a:endParaRPr lang="en-ID" sz="2000"/>
          </a:p>
        </p:txBody>
      </p:sp>
      <p:sp>
        <p:nvSpPr>
          <p:cNvPr id="16" name="Rectangle 15">
            <a:extLst>
              <a:ext uri="{FF2B5EF4-FFF2-40B4-BE49-F238E27FC236}">
                <a16:creationId xmlns:a16="http://schemas.microsoft.com/office/drawing/2014/main" id="{0458569C-61C8-4E00-8970-1C79F5F207ED}"/>
              </a:ext>
            </a:extLst>
          </p:cNvPr>
          <p:cNvSpPr/>
          <p:nvPr/>
        </p:nvSpPr>
        <p:spPr>
          <a:xfrm>
            <a:off x="1172160" y="2495276"/>
            <a:ext cx="6355458" cy="461665"/>
          </a:xfrm>
          <a:prstGeom prst="rect">
            <a:avLst/>
          </a:prstGeom>
        </p:spPr>
        <p:txBody>
          <a:bodyPr wrap="none">
            <a:spAutoFit/>
          </a:bodyPr>
          <a:lstStyle/>
          <a:p>
            <a:r>
              <a:rPr lang="en-US" sz="2400">
                <a:latin typeface="Times New Roman" panose="02020603050405020304" pitchFamily="18" charset="0"/>
                <a:ea typeface="Calibri" panose="020F0502020204030204" pitchFamily="34" charset="0"/>
              </a:rPr>
              <a:t>If cow could become money, then what is money?</a:t>
            </a:r>
            <a:endParaRPr lang="en-ID" sz="2400"/>
          </a:p>
        </p:txBody>
      </p:sp>
    </p:spTree>
    <p:extLst>
      <p:ext uri="{BB962C8B-B14F-4D97-AF65-F5344CB8AC3E}">
        <p14:creationId xmlns:p14="http://schemas.microsoft.com/office/powerpoint/2010/main" val="398457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75113"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E8918EEC-1ED7-40A4-A433-27516697D4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7" name="Picture 16">
            <a:extLst>
              <a:ext uri="{FF2B5EF4-FFF2-40B4-BE49-F238E27FC236}">
                <a16:creationId xmlns:a16="http://schemas.microsoft.com/office/drawing/2014/main" id="{49432297-43D6-4D79-A36A-8816DB4B09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2159296"/>
            <a:ext cx="5048196" cy="3683819"/>
          </a:xfrm>
          <a:prstGeom prst="rect">
            <a:avLst/>
          </a:prstGeom>
        </p:spPr>
      </p:pic>
      <p:sp>
        <p:nvSpPr>
          <p:cNvPr id="18" name="Title 1">
            <a:extLst>
              <a:ext uri="{FF2B5EF4-FFF2-40B4-BE49-F238E27FC236}">
                <a16:creationId xmlns:a16="http://schemas.microsoft.com/office/drawing/2014/main" id="{1AB934D1-1C31-4334-92EC-A18E1830EF8C}"/>
              </a:ext>
            </a:extLst>
          </p:cNvPr>
          <p:cNvSpPr txBox="1">
            <a:spLocks/>
          </p:cNvSpPr>
          <p:nvPr/>
        </p:nvSpPr>
        <p:spPr>
          <a:xfrm>
            <a:off x="533400" y="567735"/>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Money Definition</a:t>
            </a:r>
            <a:endParaRPr lang="en-US" sz="4000" b="1" dirty="0">
              <a:solidFill>
                <a:schemeClr val="accent2"/>
              </a:solidFill>
              <a:latin typeface="Leelawadee UI" panose="020B0502040204020203" pitchFamily="34" charset="-34"/>
              <a:cs typeface="Leelawadee UI" panose="020B0502040204020203" pitchFamily="34" charset="-34"/>
            </a:endParaRPr>
          </a:p>
        </p:txBody>
      </p:sp>
      <p:sp>
        <p:nvSpPr>
          <p:cNvPr id="19" name="Rectangle 18">
            <a:extLst>
              <a:ext uri="{FF2B5EF4-FFF2-40B4-BE49-F238E27FC236}">
                <a16:creationId xmlns:a16="http://schemas.microsoft.com/office/drawing/2014/main" id="{4DEA053C-6C6E-4A31-A19E-861E10F211A3}"/>
              </a:ext>
            </a:extLst>
          </p:cNvPr>
          <p:cNvSpPr/>
          <p:nvPr/>
        </p:nvSpPr>
        <p:spPr>
          <a:xfrm>
            <a:off x="533400" y="2159296"/>
            <a:ext cx="6088464" cy="1362937"/>
          </a:xfrm>
          <a:prstGeom prst="rect">
            <a:avLst/>
          </a:prstGeom>
        </p:spPr>
        <p:txBody>
          <a:bodyPr wrap="square">
            <a:spAutoFit/>
          </a:bodyPr>
          <a:lstStyle/>
          <a:p>
            <a:pPr>
              <a:lnSpc>
                <a:spcPct val="107000"/>
              </a:lnSpc>
              <a:spcAft>
                <a:spcPts val="800"/>
              </a:spcAft>
            </a:pPr>
            <a:r>
              <a:rPr lang="en-US" sz="2400" i="1">
                <a:latin typeface="Calibri" panose="020F0502020204030204" pitchFamily="34" charset="0"/>
                <a:ea typeface="Calibri" panose="020F0502020204030204" pitchFamily="34" charset="0"/>
                <a:cs typeface="Times New Roman" panose="02020603050405020304" pitchFamily="18" charset="0"/>
              </a:rPr>
              <a:t>Money is defined by people and what they do. </a:t>
            </a:r>
            <a:endParaRPr lang="en-ID" sz="240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2400" i="1">
                <a:latin typeface="Calibri" panose="020F0502020204030204" pitchFamily="34" charset="0"/>
                <a:ea typeface="Calibri" panose="020F0502020204030204" pitchFamily="34" charset="0"/>
                <a:cs typeface="Times New Roman" panose="02020603050405020304" pitchFamily="18" charset="0"/>
              </a:rPr>
              <a:t>When people use something as a medium of exchange, it becomes money</a:t>
            </a:r>
            <a:r>
              <a:rPr lang="en-US" sz="2400">
                <a:latin typeface="Calibri" panose="020F0502020204030204" pitchFamily="34" charset="0"/>
                <a:ea typeface="Calibri" panose="020F0502020204030204" pitchFamily="34" charset="0"/>
                <a:cs typeface="Times New Roman" panose="02020603050405020304" pitchFamily="18" charset="0"/>
              </a:rPr>
              <a:t>.</a:t>
            </a:r>
            <a:endParaRPr lang="en-ID" sz="2400">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2E5A570D-F91D-4455-ACA2-A671E1F826C5}"/>
              </a:ext>
            </a:extLst>
          </p:cNvPr>
          <p:cNvSpPr/>
          <p:nvPr/>
        </p:nvSpPr>
        <p:spPr>
          <a:xfrm>
            <a:off x="644768" y="4659368"/>
            <a:ext cx="4996881" cy="400110"/>
          </a:xfrm>
          <a:prstGeom prst="rect">
            <a:avLst/>
          </a:prstGeom>
        </p:spPr>
        <p:txBody>
          <a:bodyPr wrap="none">
            <a:spAutoFit/>
          </a:bodyPr>
          <a:lstStyle/>
          <a:p>
            <a:r>
              <a:rPr lang="en-US" sz="2000">
                <a:latin typeface="Times New Roman" panose="02020603050405020304" pitchFamily="18" charset="0"/>
                <a:ea typeface="Calibri" panose="020F0502020204030204" pitchFamily="34" charset="0"/>
              </a:rPr>
              <a:t>Money is usually defined through its function :</a:t>
            </a:r>
            <a:endParaRPr lang="en-ID" sz="2000"/>
          </a:p>
        </p:txBody>
      </p:sp>
    </p:spTree>
    <p:extLst>
      <p:ext uri="{BB962C8B-B14F-4D97-AF65-F5344CB8AC3E}">
        <p14:creationId xmlns:p14="http://schemas.microsoft.com/office/powerpoint/2010/main" val="4900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4884"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930BC63F-1DF1-4D83-B8DA-AB92229A3E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69AFFB7B-12F6-4AD3-BF8D-1881AA2B6788}"/>
              </a:ext>
            </a:extLst>
          </p:cNvPr>
          <p:cNvSpPr txBox="1">
            <a:spLocks/>
          </p:cNvSpPr>
          <p:nvPr/>
        </p:nvSpPr>
        <p:spPr>
          <a:xfrm>
            <a:off x="533400" y="567735"/>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Money Production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8FD2EBD7-EE3B-4436-9273-410DE565DB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1843" y="2640604"/>
            <a:ext cx="7681614" cy="2607737"/>
          </a:xfrm>
          <a:prstGeom prst="rect">
            <a:avLst/>
          </a:prstGeom>
        </p:spPr>
      </p:pic>
    </p:spTree>
    <p:extLst>
      <p:ext uri="{BB962C8B-B14F-4D97-AF65-F5344CB8AC3E}">
        <p14:creationId xmlns:p14="http://schemas.microsoft.com/office/powerpoint/2010/main" val="74112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77161"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930BC63F-1DF1-4D83-B8DA-AB92229A3E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CEDB5C79-0C51-4BC7-9FED-2FC71B2F2979}"/>
              </a:ext>
            </a:extLst>
          </p:cNvPr>
          <p:cNvSpPr txBox="1">
            <a:spLocks/>
          </p:cNvSpPr>
          <p:nvPr/>
        </p:nvSpPr>
        <p:spPr>
          <a:xfrm>
            <a:off x="533400" y="567735"/>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Money Production By Yourself</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CFB35C0A-B87A-4BC9-91E0-D8C00BE0A1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7794" y="2013095"/>
            <a:ext cx="8101574" cy="3513499"/>
          </a:xfrm>
          <a:prstGeom prst="rect">
            <a:avLst/>
          </a:prstGeom>
        </p:spPr>
      </p:pic>
    </p:spTree>
    <p:extLst>
      <p:ext uri="{BB962C8B-B14F-4D97-AF65-F5344CB8AC3E}">
        <p14:creationId xmlns:p14="http://schemas.microsoft.com/office/powerpoint/2010/main" val="2463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76137"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70713961-1BC6-4927-A7E3-A99399DA4A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9AF92760-7621-4AD0-B474-9F674C348EBD}"/>
              </a:ext>
            </a:extLst>
          </p:cNvPr>
          <p:cNvSpPr txBox="1">
            <a:spLocks/>
          </p:cNvSpPr>
          <p:nvPr/>
        </p:nvSpPr>
        <p:spPr>
          <a:xfrm>
            <a:off x="955431" y="755899"/>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Money Production by Government</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B7F4BEF5-1E87-4B73-8AC3-98AB0D0AAE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0227" y="2002918"/>
            <a:ext cx="8125038" cy="3523675"/>
          </a:xfrm>
          <a:prstGeom prst="rect">
            <a:avLst/>
          </a:prstGeom>
        </p:spPr>
      </p:pic>
    </p:spTree>
    <p:extLst>
      <p:ext uri="{BB962C8B-B14F-4D97-AF65-F5344CB8AC3E}">
        <p14:creationId xmlns:p14="http://schemas.microsoft.com/office/powerpoint/2010/main" val="12543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79210"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70713961-1BC6-4927-A7E3-A99399DA4A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1" name="Picture 10">
            <a:extLst>
              <a:ext uri="{FF2B5EF4-FFF2-40B4-BE49-F238E27FC236}">
                <a16:creationId xmlns:a16="http://schemas.microsoft.com/office/drawing/2014/main" id="{07AC55A0-1068-440F-A056-F01FD8C1F4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256" y="4005267"/>
            <a:ext cx="7094404" cy="2089670"/>
          </a:xfrm>
          <a:prstGeom prst="rect">
            <a:avLst/>
          </a:prstGeom>
        </p:spPr>
      </p:pic>
      <p:sp>
        <p:nvSpPr>
          <p:cNvPr id="12" name="Title 1">
            <a:extLst>
              <a:ext uri="{FF2B5EF4-FFF2-40B4-BE49-F238E27FC236}">
                <a16:creationId xmlns:a16="http://schemas.microsoft.com/office/drawing/2014/main" id="{C6D80C33-8CD3-4D83-B9FC-A0FD8EE3C06B}"/>
              </a:ext>
            </a:extLst>
          </p:cNvPr>
          <p:cNvSpPr txBox="1">
            <a:spLocks/>
          </p:cNvSpPr>
          <p:nvPr/>
        </p:nvSpPr>
        <p:spPr>
          <a:xfrm>
            <a:off x="666750" y="568401"/>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New Way of Money Production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3" name="Picture 12">
            <a:extLst>
              <a:ext uri="{FF2B5EF4-FFF2-40B4-BE49-F238E27FC236}">
                <a16:creationId xmlns:a16="http://schemas.microsoft.com/office/drawing/2014/main" id="{3133C76A-CD94-4C59-AE74-6D278E425A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01257" y="1813920"/>
            <a:ext cx="7094403" cy="2089670"/>
          </a:xfrm>
          <a:prstGeom prst="rect">
            <a:avLst/>
          </a:prstGeom>
        </p:spPr>
      </p:pic>
      <p:sp>
        <p:nvSpPr>
          <p:cNvPr id="14" name="Rectangle 13">
            <a:extLst>
              <a:ext uri="{FF2B5EF4-FFF2-40B4-BE49-F238E27FC236}">
                <a16:creationId xmlns:a16="http://schemas.microsoft.com/office/drawing/2014/main" id="{E6CC11A5-77E2-48F3-BDF5-DAD48A785F3F}"/>
              </a:ext>
            </a:extLst>
          </p:cNvPr>
          <p:cNvSpPr/>
          <p:nvPr/>
        </p:nvSpPr>
        <p:spPr>
          <a:xfrm>
            <a:off x="533400" y="3679563"/>
            <a:ext cx="7433962" cy="1887568"/>
          </a:xfrm>
          <a:prstGeom prst="rect">
            <a:avLst/>
          </a:prstGeom>
        </p:spPr>
        <p:txBody>
          <a:bodyPr wrap="square" anchor="ctr">
            <a:spAutoFit/>
          </a:bodyPr>
          <a:lstStyle/>
          <a:p>
            <a:pPr algn="just">
              <a:spcAft>
                <a:spcPts val="1000"/>
              </a:spcAft>
            </a:pPr>
            <a:r>
              <a:rPr lang="en-US" sz="1600">
                <a:solidFill>
                  <a:srgbClr val="C00000"/>
                </a:solidFill>
                <a:latin typeface="Times New Roman" panose="02020603050405020304" pitchFamily="18" charset="0"/>
                <a:ea typeface="Calibri" panose="020F0502020204030204" pitchFamily="34" charset="0"/>
                <a:cs typeface="Times New Roman" panose="02020603050405020304" pitchFamily="18" charset="0"/>
              </a:rPr>
              <a:t>“I think the internet is going to be one of the major forces for reducing </a:t>
            </a:r>
          </a:p>
          <a:p>
            <a:pPr algn="just">
              <a:spcAft>
                <a:spcPts val="1000"/>
              </a:spcAft>
            </a:pPr>
            <a:r>
              <a:rPr lang="en-US" sz="1600">
                <a:solidFill>
                  <a:srgbClr val="C00000"/>
                </a:solidFill>
                <a:latin typeface="Times New Roman" panose="02020603050405020304" pitchFamily="18" charset="0"/>
                <a:ea typeface="Calibri" panose="020F0502020204030204" pitchFamily="34" charset="0"/>
                <a:cs typeface="Times New Roman" panose="02020603050405020304" pitchFamily="18" charset="0"/>
              </a:rPr>
              <a:t>The role of government. The one thing that’s missing but that will soon be developed, </a:t>
            </a:r>
          </a:p>
          <a:p>
            <a:pPr algn="just">
              <a:spcAft>
                <a:spcPts val="1000"/>
              </a:spcAft>
            </a:pPr>
            <a:r>
              <a:rPr lang="en-US" sz="1600">
                <a:solidFill>
                  <a:srgbClr val="C00000"/>
                </a:solidFill>
                <a:latin typeface="Times New Roman" panose="02020603050405020304" pitchFamily="18" charset="0"/>
                <a:ea typeface="Calibri" panose="020F0502020204030204" pitchFamily="34" charset="0"/>
                <a:cs typeface="Times New Roman" panose="02020603050405020304" pitchFamily="18" charset="0"/>
              </a:rPr>
              <a:t>is a reliable e-cash.”</a:t>
            </a:r>
          </a:p>
          <a:p>
            <a:pPr algn="just">
              <a:lnSpc>
                <a:spcPct val="115000"/>
              </a:lnSpc>
              <a:spcAft>
                <a:spcPts val="1000"/>
              </a:spcAft>
            </a:pPr>
            <a:r>
              <a:rPr lang="en-US" sz="1600" b="1">
                <a:latin typeface="Times New Roman" panose="02020603050405020304" pitchFamily="18" charset="0"/>
                <a:ea typeface="Calibri" panose="020F0502020204030204" pitchFamily="34" charset="0"/>
                <a:cs typeface="Times New Roman" panose="02020603050405020304" pitchFamily="18" charset="0"/>
              </a:rPr>
              <a:t>Professor Milton Friedman, </a:t>
            </a:r>
          </a:p>
          <a:p>
            <a:pPr algn="just">
              <a:lnSpc>
                <a:spcPct val="115000"/>
              </a:lnSpc>
              <a:spcAft>
                <a:spcPts val="1000"/>
              </a:spcAft>
            </a:pPr>
            <a:r>
              <a:rPr lang="en-US" sz="1600" b="1">
                <a:latin typeface="Times New Roman" panose="02020603050405020304" pitchFamily="18" charset="0"/>
                <a:ea typeface="Calibri" panose="020F0502020204030204" pitchFamily="34" charset="0"/>
                <a:cs typeface="Times New Roman" panose="02020603050405020304" pitchFamily="18" charset="0"/>
              </a:rPr>
              <a:t>a Nobel Prize winner in economics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253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80235"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70713961-1BC6-4927-A7E3-A99399DA4A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5" name="Picture 4">
            <a:extLst>
              <a:ext uri="{FF2B5EF4-FFF2-40B4-BE49-F238E27FC236}">
                <a16:creationId xmlns:a16="http://schemas.microsoft.com/office/drawing/2014/main" id="{38D17820-6169-417C-82CE-6F878AE765D9}"/>
              </a:ext>
            </a:extLst>
          </p:cNvPr>
          <p:cNvPicPr>
            <a:picLocks noChangeAspect="1"/>
          </p:cNvPicPr>
          <p:nvPr/>
        </p:nvPicPr>
        <p:blipFill>
          <a:blip r:embed="rId7"/>
          <a:stretch>
            <a:fillRect/>
          </a:stretch>
        </p:blipFill>
        <p:spPr>
          <a:xfrm>
            <a:off x="2277533" y="1361213"/>
            <a:ext cx="7636934" cy="4512252"/>
          </a:xfrm>
          <a:prstGeom prst="rect">
            <a:avLst/>
          </a:prstGeom>
        </p:spPr>
      </p:pic>
      <p:sp>
        <p:nvSpPr>
          <p:cNvPr id="12" name="Title 1">
            <a:extLst>
              <a:ext uri="{FF2B5EF4-FFF2-40B4-BE49-F238E27FC236}">
                <a16:creationId xmlns:a16="http://schemas.microsoft.com/office/drawing/2014/main" id="{0369E29F-FA1D-4C7C-9072-354BB14D5CD9}"/>
              </a:ext>
            </a:extLst>
          </p:cNvPr>
          <p:cNvSpPr txBox="1">
            <a:spLocks/>
          </p:cNvSpPr>
          <p:nvPr/>
        </p:nvSpPr>
        <p:spPr>
          <a:xfrm>
            <a:off x="666750" y="458639"/>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Critical Thinking</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4180093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28044"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6" name="Title 1">
            <a:extLst>
              <a:ext uri="{FF2B5EF4-FFF2-40B4-BE49-F238E27FC236}">
                <a16:creationId xmlns:a16="http://schemas.microsoft.com/office/drawing/2014/main" id="{ED025CB2-3FD1-4FBC-AF7C-D20BB64EAFEB}"/>
              </a:ext>
            </a:extLst>
          </p:cNvPr>
          <p:cNvSpPr txBox="1">
            <a:spLocks/>
          </p:cNvSpPr>
          <p:nvPr/>
        </p:nvSpPr>
        <p:spPr>
          <a:xfrm>
            <a:off x="516308" y="169186"/>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Books Author</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Placeholder 6">
            <a:extLst>
              <a:ext uri="{FF2B5EF4-FFF2-40B4-BE49-F238E27FC236}">
                <a16:creationId xmlns:a16="http://schemas.microsoft.com/office/drawing/2014/main" id="{6BC4B89A-C47D-441D-9461-1D8D92F7A7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5954" y="1222484"/>
            <a:ext cx="3603107" cy="4868076"/>
          </a:xfrm>
          <a:prstGeom prst="rect">
            <a:avLst/>
          </a:prstGeom>
        </p:spPr>
      </p:pic>
      <p:pic>
        <p:nvPicPr>
          <p:cNvPr id="3" name="Picture 2">
            <a:extLst>
              <a:ext uri="{FF2B5EF4-FFF2-40B4-BE49-F238E27FC236}">
                <a16:creationId xmlns:a16="http://schemas.microsoft.com/office/drawing/2014/main" id="{7A49642D-5356-46F8-BF37-56F368EBA4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6780" y="1663934"/>
            <a:ext cx="6667500" cy="3571875"/>
          </a:xfrm>
          <a:prstGeom prst="rect">
            <a:avLst/>
          </a:prstGeom>
        </p:spPr>
      </p:pic>
      <p:sp>
        <p:nvSpPr>
          <p:cNvPr id="13" name="TextBox 12">
            <a:extLst>
              <a:ext uri="{FF2B5EF4-FFF2-40B4-BE49-F238E27FC236}">
                <a16:creationId xmlns:a16="http://schemas.microsoft.com/office/drawing/2014/main" id="{6898920A-E7FC-4CF2-915D-C1CAAA2593CA}"/>
              </a:ext>
            </a:extLst>
          </p:cNvPr>
          <p:cNvSpPr txBox="1"/>
          <p:nvPr/>
        </p:nvSpPr>
        <p:spPr>
          <a:xfrm>
            <a:off x="5346780" y="5438613"/>
            <a:ext cx="4470384" cy="613117"/>
          </a:xfrm>
          <a:prstGeom prst="rect">
            <a:avLst/>
          </a:prstGeom>
          <a:noFill/>
        </p:spPr>
        <p:txBody>
          <a:bodyPr wrap="square">
            <a:spAutoFit/>
          </a:bodyPr>
          <a:lstStyle/>
          <a:p>
            <a:pPr>
              <a:lnSpc>
                <a:spcPct val="93750"/>
              </a:lnSpc>
            </a:pPr>
            <a:r>
              <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rPr>
              <a:t>Total Halaman 783 Lembar</a:t>
            </a:r>
          </a:p>
          <a:p>
            <a:pPr>
              <a:lnSpc>
                <a:spcPct val="93750"/>
              </a:lnSpc>
            </a:pPr>
            <a:r>
              <a:rPr lang="en-US" sz="1800">
                <a:ln w="0"/>
                <a:solidFill>
                  <a:schemeClr val="accent1"/>
                </a:solidFill>
                <a:effectLst>
                  <a:outerShdw blurRad="38100" dist="25400" dir="5400000" algn="ctr" rotWithShape="0">
                    <a:srgbClr val="6E747A">
                      <a:alpha val="43000"/>
                    </a:srgbClr>
                  </a:outerShdw>
                </a:effectLst>
                <a:latin typeface="Josefin Sans SemiBold" pitchFamily="2" charset="0"/>
                <a:ea typeface="Roboto"/>
                <a:cs typeface="Roboto"/>
                <a:sym typeface="Roboto"/>
              </a:rPr>
              <a:t>Deno Secure Runtime Engine &amp; Typescript</a:t>
            </a:r>
          </a:p>
        </p:txBody>
      </p:sp>
    </p:spTree>
    <p:extLst>
      <p:ext uri="{BB962C8B-B14F-4D97-AF65-F5344CB8AC3E}">
        <p14:creationId xmlns:p14="http://schemas.microsoft.com/office/powerpoint/2010/main" val="4107678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78187"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1" name="Picture 10">
            <a:extLst>
              <a:ext uri="{FF2B5EF4-FFF2-40B4-BE49-F238E27FC236}">
                <a16:creationId xmlns:a16="http://schemas.microsoft.com/office/drawing/2014/main" id="{B594926A-252C-4A25-90F5-DCE58D75A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9937" y="1582781"/>
            <a:ext cx="5572125" cy="4391025"/>
          </a:xfrm>
          <a:prstGeom prst="rect">
            <a:avLst/>
          </a:prstGeom>
        </p:spPr>
      </p:pic>
      <p:sp>
        <p:nvSpPr>
          <p:cNvPr id="12" name="Title 1">
            <a:extLst>
              <a:ext uri="{FF2B5EF4-FFF2-40B4-BE49-F238E27FC236}">
                <a16:creationId xmlns:a16="http://schemas.microsoft.com/office/drawing/2014/main" id="{20AA516D-3A4F-435F-8733-D45C1A1E13BF}"/>
              </a:ext>
            </a:extLst>
          </p:cNvPr>
          <p:cNvSpPr txBox="1">
            <a:spLocks/>
          </p:cNvSpPr>
          <p:nvPr/>
        </p:nvSpPr>
        <p:spPr>
          <a:xfrm>
            <a:off x="585355" y="278569"/>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Private Virtual Currency</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310261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83305"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1E53FAFD-C30F-4905-85FF-A909CAD38FD6}"/>
              </a:ext>
            </a:extLst>
          </p:cNvPr>
          <p:cNvSpPr txBox="1">
            <a:spLocks/>
          </p:cNvSpPr>
          <p:nvPr/>
        </p:nvSpPr>
        <p:spPr>
          <a:xfrm>
            <a:off x="533400" y="567735"/>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Future Money</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71A57F68-2FA2-4488-A40E-1D315EDDD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1790" y="1893298"/>
            <a:ext cx="8608419" cy="3639441"/>
          </a:xfrm>
          <a:prstGeom prst="rect">
            <a:avLst/>
          </a:prstGeom>
        </p:spPr>
      </p:pic>
      <p:sp>
        <p:nvSpPr>
          <p:cNvPr id="13" name="Rectangle 12">
            <a:extLst>
              <a:ext uri="{FF2B5EF4-FFF2-40B4-BE49-F238E27FC236}">
                <a16:creationId xmlns:a16="http://schemas.microsoft.com/office/drawing/2014/main" id="{2C4D2F24-5618-4DDC-A56C-792400977ADE}"/>
              </a:ext>
            </a:extLst>
          </p:cNvPr>
          <p:cNvSpPr/>
          <p:nvPr/>
        </p:nvSpPr>
        <p:spPr>
          <a:xfrm>
            <a:off x="533400" y="3721790"/>
            <a:ext cx="6096000" cy="646331"/>
          </a:xfrm>
          <a:prstGeom prst="rect">
            <a:avLst/>
          </a:prstGeom>
        </p:spPr>
        <p:txBody>
          <a:bodyPr>
            <a:spAutoFit/>
          </a:bodyPr>
          <a:lstStyle/>
          <a:p>
            <a:pPr algn="just"/>
            <a:r>
              <a:rPr lang="en-ID">
                <a:latin typeface="Times New Roman" panose="02020603050405020304" pitchFamily="18" charset="0"/>
                <a:ea typeface="Calibri" panose="020F0502020204030204" pitchFamily="34" charset="0"/>
              </a:rPr>
              <a:t>Cashless Society in which all transactions are processed  electronically without any use of paper money or checks. </a:t>
            </a:r>
          </a:p>
        </p:txBody>
      </p:sp>
    </p:spTree>
    <p:extLst>
      <p:ext uri="{BB962C8B-B14F-4D97-AF65-F5344CB8AC3E}">
        <p14:creationId xmlns:p14="http://schemas.microsoft.com/office/powerpoint/2010/main" val="318354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84328"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8D498041-A136-434C-8A89-B3C162A2471C}"/>
              </a:ext>
            </a:extLst>
          </p:cNvPr>
          <p:cNvSpPr txBox="1">
            <a:spLocks/>
          </p:cNvSpPr>
          <p:nvPr/>
        </p:nvSpPr>
        <p:spPr>
          <a:xfrm>
            <a:off x="533400" y="567735"/>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Future Money</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794BFE02-8725-4174-8F8E-0CA319BA8C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7377" y="1893298"/>
            <a:ext cx="8076993" cy="3776431"/>
          </a:xfrm>
          <a:prstGeom prst="rect">
            <a:avLst/>
          </a:prstGeom>
        </p:spPr>
      </p:pic>
    </p:spTree>
    <p:extLst>
      <p:ext uri="{BB962C8B-B14F-4D97-AF65-F5344CB8AC3E}">
        <p14:creationId xmlns:p14="http://schemas.microsoft.com/office/powerpoint/2010/main" val="421401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82282"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1380D354-E7EC-4647-B73C-3456111CE525}"/>
              </a:ext>
            </a:extLst>
          </p:cNvPr>
          <p:cNvSpPr txBox="1">
            <a:spLocks/>
          </p:cNvSpPr>
          <p:nvPr/>
        </p:nvSpPr>
        <p:spPr>
          <a:xfrm>
            <a:off x="533400" y="567735"/>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Future Money</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9038614D-D1D7-4BE6-ACA9-91C2350B79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1798" y="2424606"/>
            <a:ext cx="8848161" cy="2962380"/>
          </a:xfrm>
          <a:prstGeom prst="rect">
            <a:avLst/>
          </a:prstGeom>
        </p:spPr>
      </p:pic>
    </p:spTree>
    <p:extLst>
      <p:ext uri="{BB962C8B-B14F-4D97-AF65-F5344CB8AC3E}">
        <p14:creationId xmlns:p14="http://schemas.microsoft.com/office/powerpoint/2010/main" val="417224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85355"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471F5EC1-5A04-4081-A2C1-8762C388553F}"/>
              </a:ext>
            </a:extLst>
          </p:cNvPr>
          <p:cNvSpPr txBox="1">
            <a:spLocks/>
          </p:cNvSpPr>
          <p:nvPr/>
        </p:nvSpPr>
        <p:spPr>
          <a:xfrm>
            <a:off x="533400" y="567735"/>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Cashless Challenge</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E70FF3E9-A7CC-436F-B6E8-52BB61415D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088" y="1761633"/>
            <a:ext cx="3965206" cy="4277427"/>
          </a:xfrm>
          <a:prstGeom prst="rect">
            <a:avLst/>
          </a:prstGeom>
        </p:spPr>
      </p:pic>
      <p:sp>
        <p:nvSpPr>
          <p:cNvPr id="13" name="Rectangle 12">
            <a:extLst>
              <a:ext uri="{FF2B5EF4-FFF2-40B4-BE49-F238E27FC236}">
                <a16:creationId xmlns:a16="http://schemas.microsoft.com/office/drawing/2014/main" id="{6FB026F4-468B-4B40-B54D-6B8F24BF230F}"/>
              </a:ext>
            </a:extLst>
          </p:cNvPr>
          <p:cNvSpPr/>
          <p:nvPr/>
        </p:nvSpPr>
        <p:spPr>
          <a:xfrm>
            <a:off x="6255879" y="2899739"/>
            <a:ext cx="4920977" cy="3139321"/>
          </a:xfrm>
          <a:prstGeom prst="rect">
            <a:avLst/>
          </a:prstGeom>
        </p:spPr>
        <p:txBody>
          <a:bodyPr wrap="square">
            <a:spAutoFit/>
          </a:bodyPr>
          <a:lstStyle/>
          <a:p>
            <a:pPr marL="285750" indent="-285750" algn="just">
              <a:buFontTx/>
              <a:buChar char="-"/>
            </a:pPr>
            <a:r>
              <a:rPr lang="en-ID">
                <a:latin typeface="Times New Roman" panose="02020603050405020304" pitchFamily="18" charset="0"/>
                <a:ea typeface="Calibri" panose="020F0502020204030204" pitchFamily="34" charset="0"/>
              </a:rPr>
              <a:t>Government</a:t>
            </a:r>
          </a:p>
          <a:p>
            <a:pPr marL="742950" lvl="1" indent="-285750" algn="just">
              <a:buFontTx/>
              <a:buChar char="-"/>
            </a:pPr>
            <a:r>
              <a:rPr lang="en-ID">
                <a:latin typeface="Times New Roman" panose="02020603050405020304" pitchFamily="18" charset="0"/>
                <a:ea typeface="Calibri" panose="020F0502020204030204" pitchFamily="34" charset="0"/>
              </a:rPr>
              <a:t>Control Money Supply &amp; Monetary Policy</a:t>
            </a:r>
          </a:p>
          <a:p>
            <a:pPr marL="742950" lvl="1" indent="-285750" algn="just">
              <a:buFontTx/>
              <a:buChar char="-"/>
            </a:pPr>
            <a:r>
              <a:rPr lang="en-ID">
                <a:latin typeface="Times New Roman" panose="02020603050405020304" pitchFamily="18" charset="0"/>
                <a:ea typeface="Calibri" panose="020F0502020204030204" pitchFamily="34" charset="0"/>
              </a:rPr>
              <a:t>Monitoring Tax</a:t>
            </a:r>
          </a:p>
          <a:p>
            <a:pPr marL="742950" lvl="1" indent="-285750" algn="just">
              <a:buFontTx/>
              <a:buChar char="-"/>
            </a:pPr>
            <a:r>
              <a:rPr lang="en-ID">
                <a:latin typeface="Times New Roman" panose="02020603050405020304" pitchFamily="18" charset="0"/>
                <a:ea typeface="Calibri" panose="020F0502020204030204" pitchFamily="34" charset="0"/>
              </a:rPr>
              <a:t>Reduce Corruption</a:t>
            </a:r>
          </a:p>
          <a:p>
            <a:pPr marL="285750" indent="-285750" algn="just">
              <a:buFontTx/>
              <a:buChar char="-"/>
            </a:pPr>
            <a:r>
              <a:rPr lang="en-ID">
                <a:latin typeface="Times New Roman" panose="02020603050405020304" pitchFamily="18" charset="0"/>
              </a:rPr>
              <a:t>Global Payment Technology Company</a:t>
            </a:r>
          </a:p>
          <a:p>
            <a:pPr marL="742950" lvl="1" indent="-285750" algn="just">
              <a:buFontTx/>
              <a:buChar char="-"/>
            </a:pPr>
            <a:r>
              <a:rPr lang="en-ID">
                <a:latin typeface="Times New Roman" panose="02020603050405020304" pitchFamily="18" charset="0"/>
              </a:rPr>
              <a:t>Visa</a:t>
            </a:r>
          </a:p>
          <a:p>
            <a:pPr marL="742950" lvl="1" indent="-285750" algn="just">
              <a:buFontTx/>
              <a:buChar char="-"/>
            </a:pPr>
            <a:r>
              <a:rPr lang="en-ID">
                <a:latin typeface="Times New Roman" panose="02020603050405020304" pitchFamily="18" charset="0"/>
              </a:rPr>
              <a:t>Mastercard</a:t>
            </a:r>
          </a:p>
          <a:p>
            <a:pPr marL="285750" indent="-285750" algn="just">
              <a:buFontTx/>
              <a:buChar char="-"/>
            </a:pPr>
            <a:r>
              <a:rPr lang="en-ID">
                <a:latin typeface="Times New Roman" panose="02020603050405020304" pitchFamily="18" charset="0"/>
              </a:rPr>
              <a:t>Fintech Startup</a:t>
            </a:r>
          </a:p>
          <a:p>
            <a:pPr marL="742950" lvl="1" indent="-285750" algn="just">
              <a:buFontTx/>
              <a:buChar char="-"/>
            </a:pPr>
            <a:r>
              <a:rPr lang="en-ID">
                <a:latin typeface="Times New Roman" panose="02020603050405020304" pitchFamily="18" charset="0"/>
              </a:rPr>
              <a:t>Gopay</a:t>
            </a:r>
          </a:p>
          <a:p>
            <a:pPr marL="742950" lvl="1" indent="-285750" algn="just">
              <a:buFontTx/>
              <a:buChar char="-"/>
            </a:pPr>
            <a:r>
              <a:rPr lang="en-ID">
                <a:latin typeface="Times New Roman" panose="02020603050405020304" pitchFamily="18" charset="0"/>
              </a:rPr>
              <a:t>Paytren</a:t>
            </a:r>
          </a:p>
          <a:p>
            <a:pPr marL="285750" indent="-285750" algn="just">
              <a:buFontTx/>
              <a:buChar char="-"/>
            </a:pPr>
            <a:endParaRPr lang="en-ID"/>
          </a:p>
        </p:txBody>
      </p:sp>
      <p:sp>
        <p:nvSpPr>
          <p:cNvPr id="14" name="Rectangle 13">
            <a:extLst>
              <a:ext uri="{FF2B5EF4-FFF2-40B4-BE49-F238E27FC236}">
                <a16:creationId xmlns:a16="http://schemas.microsoft.com/office/drawing/2014/main" id="{BF90E47B-8FC3-4504-B962-CE2F91458A0F}"/>
              </a:ext>
            </a:extLst>
          </p:cNvPr>
          <p:cNvSpPr/>
          <p:nvPr/>
        </p:nvSpPr>
        <p:spPr>
          <a:xfrm>
            <a:off x="6255879" y="2362888"/>
            <a:ext cx="2144818" cy="458074"/>
          </a:xfrm>
          <a:prstGeom prst="rect">
            <a:avLst/>
          </a:prstGeom>
        </p:spPr>
        <p:txBody>
          <a:bodyPr wrap="none">
            <a:spAutoFit/>
          </a:bodyPr>
          <a:lstStyle/>
          <a:p>
            <a:pPr algn="just">
              <a:lnSpc>
                <a:spcPct val="150000"/>
              </a:lnSpc>
              <a:spcBef>
                <a:spcPts val="1000"/>
              </a:spcBef>
              <a:spcAft>
                <a:spcPts val="1200"/>
              </a:spcAft>
            </a:pPr>
            <a:r>
              <a:rPr lang="en-ID"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Driver for Cashless </a:t>
            </a:r>
          </a:p>
        </p:txBody>
      </p:sp>
    </p:spTree>
    <p:extLst>
      <p:ext uri="{BB962C8B-B14F-4D97-AF65-F5344CB8AC3E}">
        <p14:creationId xmlns:p14="http://schemas.microsoft.com/office/powerpoint/2010/main" val="1816110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3861"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B13164D-4F8E-445D-B844-3C8FC3D5D1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9439" y="1893298"/>
            <a:ext cx="1910892" cy="1900939"/>
          </a:xfrm>
          <a:prstGeom prst="rect">
            <a:avLst/>
          </a:prstGeom>
        </p:spPr>
      </p:pic>
      <p:sp>
        <p:nvSpPr>
          <p:cNvPr id="11" name="Title 1">
            <a:extLst>
              <a:ext uri="{FF2B5EF4-FFF2-40B4-BE49-F238E27FC236}">
                <a16:creationId xmlns:a16="http://schemas.microsoft.com/office/drawing/2014/main" id="{A5760183-230D-463A-86D5-87BBAEF5B0D7}"/>
              </a:ext>
            </a:extLst>
          </p:cNvPr>
          <p:cNvSpPr txBox="1">
            <a:spLocks/>
          </p:cNvSpPr>
          <p:nvPr/>
        </p:nvSpPr>
        <p:spPr>
          <a:xfrm>
            <a:off x="533400" y="567735"/>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What is Bitcoin?</a:t>
            </a:r>
            <a:endParaRPr lang="en-US" sz="4000" b="1" dirty="0">
              <a:solidFill>
                <a:schemeClr val="accent2"/>
              </a:solidFill>
              <a:latin typeface="Leelawadee UI" panose="020B0502040204020203" pitchFamily="34" charset="-34"/>
              <a:cs typeface="Leelawadee UI" panose="020B0502040204020203" pitchFamily="34" charset="-34"/>
            </a:endParaRPr>
          </a:p>
        </p:txBody>
      </p:sp>
      <p:sp>
        <p:nvSpPr>
          <p:cNvPr id="12" name="Rectangle 11">
            <a:extLst>
              <a:ext uri="{FF2B5EF4-FFF2-40B4-BE49-F238E27FC236}">
                <a16:creationId xmlns:a16="http://schemas.microsoft.com/office/drawing/2014/main" id="{ED4D0E51-6263-476E-863B-B1A733AF0BC1}"/>
              </a:ext>
            </a:extLst>
          </p:cNvPr>
          <p:cNvSpPr/>
          <p:nvPr/>
        </p:nvSpPr>
        <p:spPr>
          <a:xfrm>
            <a:off x="1137136" y="4108855"/>
            <a:ext cx="9455498" cy="2031325"/>
          </a:xfrm>
          <a:prstGeom prst="rect">
            <a:avLst/>
          </a:prstGeom>
        </p:spPr>
        <p:txBody>
          <a:bodyPr wrap="square">
            <a:spAutoFit/>
          </a:bodyPr>
          <a:lstStyle/>
          <a:p>
            <a:pPr algn="ctr"/>
            <a:r>
              <a:rPr lang="en-ID" sz="2400">
                <a:latin typeface="Kozuka Gothic Pr6N R" panose="020B0400000000000000" pitchFamily="34" charset="-128"/>
                <a:ea typeface="Kozuka Gothic Pr6N R" panose="020B0400000000000000" pitchFamily="34" charset="-128"/>
              </a:rPr>
              <a:t>Bitcoin is a collection of concepts and technologies used to shape </a:t>
            </a:r>
          </a:p>
          <a:p>
            <a:pPr algn="ctr"/>
            <a:r>
              <a:rPr lang="en-ID" sz="2400" b="1">
                <a:latin typeface="Kozuka Gothic Pr6N R" panose="020B0400000000000000" pitchFamily="34" charset="-128"/>
                <a:ea typeface="Kozuka Gothic Pr6N R" panose="020B0400000000000000" pitchFamily="34" charset="-128"/>
              </a:rPr>
              <a:t>The Digital Money Ecosystem.</a:t>
            </a:r>
          </a:p>
          <a:p>
            <a:pPr algn="ctr"/>
            <a:endParaRPr lang="en-ID" sz="2400" b="1">
              <a:latin typeface="Kozuka Gothic Pr6N R" panose="020B0400000000000000" pitchFamily="34" charset="-128"/>
              <a:ea typeface="Kozuka Gothic Pr6N R" panose="020B0400000000000000" pitchFamily="34" charset="-128"/>
            </a:endParaRPr>
          </a:p>
          <a:p>
            <a:pPr algn="ctr"/>
            <a:r>
              <a:rPr lang="en-ID" i="1"/>
              <a:t>Andreas M. Antonopoulos</a:t>
            </a:r>
          </a:p>
          <a:p>
            <a:pPr algn="ctr"/>
            <a:r>
              <a:rPr lang="en-ID">
                <a:latin typeface="Kozuka Gothic Pr6N R" panose="020B0400000000000000" pitchFamily="34" charset="-128"/>
                <a:ea typeface="Kozuka Gothic Pr6N R" panose="020B0400000000000000" pitchFamily="34" charset="-128"/>
              </a:rPr>
              <a:t>(Author of Mastering Bitcoin – Programming the Open Blockchain)</a:t>
            </a:r>
          </a:p>
          <a:p>
            <a:pPr algn="ctr"/>
            <a:endParaRPr lang="en-ID">
              <a:latin typeface="Kozuka Gothic Pr6N R" panose="020B0400000000000000" pitchFamily="34" charset="-128"/>
              <a:ea typeface="Kozuka Gothic Pr6N R" panose="020B0400000000000000" pitchFamily="34" charset="-128"/>
            </a:endParaRPr>
          </a:p>
        </p:txBody>
      </p:sp>
      <p:pic>
        <p:nvPicPr>
          <p:cNvPr id="13" name="Picture 12">
            <a:extLst>
              <a:ext uri="{FF2B5EF4-FFF2-40B4-BE49-F238E27FC236}">
                <a16:creationId xmlns:a16="http://schemas.microsoft.com/office/drawing/2014/main" id="{71D71A92-5A34-4524-8736-177CB5667B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Tree>
    <p:extLst>
      <p:ext uri="{BB962C8B-B14F-4D97-AF65-F5344CB8AC3E}">
        <p14:creationId xmlns:p14="http://schemas.microsoft.com/office/powerpoint/2010/main" val="284892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62838"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73766C00-0AC3-4F01-AB5D-3711174A07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B2160BE6-3758-4555-B2FA-35896B7ED0DE}"/>
              </a:ext>
            </a:extLst>
          </p:cNvPr>
          <p:cNvSpPr txBox="1">
            <a:spLocks/>
          </p:cNvSpPr>
          <p:nvPr/>
        </p:nvSpPr>
        <p:spPr>
          <a:xfrm>
            <a:off x="465782" y="459450"/>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rgbClr val="002060"/>
                </a:solidFill>
                <a:latin typeface="Leelawadee UI" panose="020B0502040204020203" pitchFamily="34" charset="-34"/>
                <a:cs typeface="Leelawadee UI" panose="020B0502040204020203" pitchFamily="34" charset="-34"/>
              </a:rPr>
              <a:t>Digital Money Ecosystem</a:t>
            </a:r>
            <a:endParaRPr lang="en-US" sz="4000" b="1" dirty="0">
              <a:solidFill>
                <a:srgbClr val="002060"/>
              </a:solidFill>
              <a:latin typeface="Leelawadee UI" panose="020B0502040204020203" pitchFamily="34" charset="-34"/>
              <a:cs typeface="Leelawadee UI" panose="020B0502040204020203" pitchFamily="34" charset="-34"/>
            </a:endParaRPr>
          </a:p>
        </p:txBody>
      </p:sp>
      <p:grpSp>
        <p:nvGrpSpPr>
          <p:cNvPr id="12" name="Group 11">
            <a:extLst>
              <a:ext uri="{FF2B5EF4-FFF2-40B4-BE49-F238E27FC236}">
                <a16:creationId xmlns:a16="http://schemas.microsoft.com/office/drawing/2014/main" id="{FDF0B596-9202-4AB3-9DF2-F8DB31D73FA1}"/>
              </a:ext>
            </a:extLst>
          </p:cNvPr>
          <p:cNvGrpSpPr/>
          <p:nvPr/>
        </p:nvGrpSpPr>
        <p:grpSpPr>
          <a:xfrm>
            <a:off x="6491398" y="1573306"/>
            <a:ext cx="2700708" cy="1322504"/>
            <a:chOff x="6704013" y="1358901"/>
            <a:chExt cx="3001963" cy="1470025"/>
          </a:xfrm>
        </p:grpSpPr>
        <p:sp>
          <p:nvSpPr>
            <p:cNvPr id="13" name="Freeform 8">
              <a:extLst>
                <a:ext uri="{FF2B5EF4-FFF2-40B4-BE49-F238E27FC236}">
                  <a16:creationId xmlns:a16="http://schemas.microsoft.com/office/drawing/2014/main" id="{A5581369-796A-47A5-9442-DCD928EC3876}"/>
                </a:ext>
              </a:extLst>
            </p:cNvPr>
            <p:cNvSpPr>
              <a:spLocks/>
            </p:cNvSpPr>
            <p:nvPr/>
          </p:nvSpPr>
          <p:spPr bwMode="auto">
            <a:xfrm>
              <a:off x="6737351" y="1731963"/>
              <a:ext cx="271463" cy="1052513"/>
            </a:xfrm>
            <a:custGeom>
              <a:avLst/>
              <a:gdLst>
                <a:gd name="T0" fmla="*/ 16 w 171"/>
                <a:gd name="T1" fmla="*/ 663 h 663"/>
                <a:gd name="T2" fmla="*/ 16 w 171"/>
                <a:gd name="T3" fmla="*/ 108 h 663"/>
                <a:gd name="T4" fmla="*/ 107 w 171"/>
                <a:gd name="T5" fmla="*/ 15 h 663"/>
                <a:gd name="T6" fmla="*/ 171 w 171"/>
                <a:gd name="T7" fmla="*/ 15 h 663"/>
                <a:gd name="T8" fmla="*/ 171 w 171"/>
                <a:gd name="T9" fmla="*/ 0 h 663"/>
                <a:gd name="T10" fmla="*/ 101 w 171"/>
                <a:gd name="T11" fmla="*/ 0 h 663"/>
                <a:gd name="T12" fmla="*/ 0 w 171"/>
                <a:gd name="T13" fmla="*/ 102 h 663"/>
                <a:gd name="T14" fmla="*/ 0 w 171"/>
                <a:gd name="T15" fmla="*/ 663 h 663"/>
                <a:gd name="T16" fmla="*/ 16 w 171"/>
                <a:gd name="T17"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663">
                  <a:moveTo>
                    <a:pt x="16" y="663"/>
                  </a:moveTo>
                  <a:lnTo>
                    <a:pt x="16" y="108"/>
                  </a:lnTo>
                  <a:lnTo>
                    <a:pt x="107" y="15"/>
                  </a:lnTo>
                  <a:lnTo>
                    <a:pt x="171" y="15"/>
                  </a:lnTo>
                  <a:lnTo>
                    <a:pt x="171" y="0"/>
                  </a:lnTo>
                  <a:lnTo>
                    <a:pt x="101" y="0"/>
                  </a:lnTo>
                  <a:lnTo>
                    <a:pt x="0" y="102"/>
                  </a:lnTo>
                  <a:lnTo>
                    <a:pt x="0" y="663"/>
                  </a:lnTo>
                  <a:lnTo>
                    <a:pt x="16" y="66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362DBB4F-EE50-484B-B14C-A7A05C75804A}"/>
                </a:ext>
              </a:extLst>
            </p:cNvPr>
            <p:cNvSpPr>
              <a:spLocks/>
            </p:cNvSpPr>
            <p:nvPr/>
          </p:nvSpPr>
          <p:spPr bwMode="auto">
            <a:xfrm>
              <a:off x="6737351" y="1731963"/>
              <a:ext cx="271463" cy="1052513"/>
            </a:xfrm>
            <a:custGeom>
              <a:avLst/>
              <a:gdLst>
                <a:gd name="T0" fmla="*/ 16 w 171"/>
                <a:gd name="T1" fmla="*/ 663 h 663"/>
                <a:gd name="T2" fmla="*/ 16 w 171"/>
                <a:gd name="T3" fmla="*/ 108 h 663"/>
                <a:gd name="T4" fmla="*/ 107 w 171"/>
                <a:gd name="T5" fmla="*/ 15 h 663"/>
                <a:gd name="T6" fmla="*/ 171 w 171"/>
                <a:gd name="T7" fmla="*/ 15 h 663"/>
                <a:gd name="T8" fmla="*/ 171 w 171"/>
                <a:gd name="T9" fmla="*/ 0 h 663"/>
                <a:gd name="T10" fmla="*/ 101 w 171"/>
                <a:gd name="T11" fmla="*/ 0 h 663"/>
                <a:gd name="T12" fmla="*/ 0 w 171"/>
                <a:gd name="T13" fmla="*/ 102 h 663"/>
                <a:gd name="T14" fmla="*/ 0 w 171"/>
                <a:gd name="T15" fmla="*/ 663 h 663"/>
                <a:gd name="T16" fmla="*/ 16 w 171"/>
                <a:gd name="T17"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663">
                  <a:moveTo>
                    <a:pt x="16" y="663"/>
                  </a:moveTo>
                  <a:lnTo>
                    <a:pt x="16" y="108"/>
                  </a:lnTo>
                  <a:lnTo>
                    <a:pt x="107" y="15"/>
                  </a:lnTo>
                  <a:lnTo>
                    <a:pt x="171" y="15"/>
                  </a:lnTo>
                  <a:lnTo>
                    <a:pt x="171" y="0"/>
                  </a:lnTo>
                  <a:lnTo>
                    <a:pt x="101" y="0"/>
                  </a:lnTo>
                  <a:lnTo>
                    <a:pt x="0" y="102"/>
                  </a:lnTo>
                  <a:lnTo>
                    <a:pt x="0" y="663"/>
                  </a:lnTo>
                  <a:lnTo>
                    <a:pt x="16" y="6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0">
              <a:extLst>
                <a:ext uri="{FF2B5EF4-FFF2-40B4-BE49-F238E27FC236}">
                  <a16:creationId xmlns:a16="http://schemas.microsoft.com/office/drawing/2014/main" id="{80D0B8DD-1463-4C5A-BB5F-E73AE3531F96}"/>
                </a:ext>
              </a:extLst>
            </p:cNvPr>
            <p:cNvSpPr>
              <a:spLocks noChangeArrowheads="1"/>
            </p:cNvSpPr>
            <p:nvPr/>
          </p:nvSpPr>
          <p:spPr bwMode="auto">
            <a:xfrm>
              <a:off x="6704013" y="2735263"/>
              <a:ext cx="92075"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1">
              <a:extLst>
                <a:ext uri="{FF2B5EF4-FFF2-40B4-BE49-F238E27FC236}">
                  <a16:creationId xmlns:a16="http://schemas.microsoft.com/office/drawing/2014/main" id="{DB3E854C-1671-4C3F-92F5-3C13D527FD40}"/>
                </a:ext>
              </a:extLst>
            </p:cNvPr>
            <p:cNvSpPr>
              <a:spLocks noChangeArrowheads="1"/>
            </p:cNvSpPr>
            <p:nvPr/>
          </p:nvSpPr>
          <p:spPr bwMode="auto">
            <a:xfrm>
              <a:off x="6959601" y="1697038"/>
              <a:ext cx="92075" cy="95250"/>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09D0CD81-72C8-4764-AB9C-E29BF2DEFA3F}"/>
                </a:ext>
              </a:extLst>
            </p:cNvPr>
            <p:cNvSpPr>
              <a:spLocks/>
            </p:cNvSpPr>
            <p:nvPr/>
          </p:nvSpPr>
          <p:spPr bwMode="auto">
            <a:xfrm>
              <a:off x="7181851" y="1358901"/>
              <a:ext cx="2524125" cy="531813"/>
            </a:xfrm>
            <a:custGeom>
              <a:avLst/>
              <a:gdLst>
                <a:gd name="T0" fmla="*/ 1493 w 1590"/>
                <a:gd name="T1" fmla="*/ 0 h 335"/>
                <a:gd name="T2" fmla="*/ 96 w 1590"/>
                <a:gd name="T3" fmla="*/ 0 h 335"/>
                <a:gd name="T4" fmla="*/ 0 w 1590"/>
                <a:gd name="T5" fmla="*/ 169 h 335"/>
                <a:gd name="T6" fmla="*/ 96 w 1590"/>
                <a:gd name="T7" fmla="*/ 335 h 335"/>
                <a:gd name="T8" fmla="*/ 1493 w 1590"/>
                <a:gd name="T9" fmla="*/ 335 h 335"/>
                <a:gd name="T10" fmla="*/ 1590 w 1590"/>
                <a:gd name="T11" fmla="*/ 169 h 335"/>
                <a:gd name="T12" fmla="*/ 1493 w 1590"/>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1590" h="335">
                  <a:moveTo>
                    <a:pt x="1493" y="0"/>
                  </a:moveTo>
                  <a:lnTo>
                    <a:pt x="96" y="0"/>
                  </a:lnTo>
                  <a:lnTo>
                    <a:pt x="0" y="169"/>
                  </a:lnTo>
                  <a:lnTo>
                    <a:pt x="96" y="335"/>
                  </a:lnTo>
                  <a:lnTo>
                    <a:pt x="1493" y="335"/>
                  </a:lnTo>
                  <a:lnTo>
                    <a:pt x="1590" y="169"/>
                  </a:lnTo>
                  <a:lnTo>
                    <a:pt x="1493" y="0"/>
                  </a:lnTo>
                  <a:close/>
                </a:path>
              </a:pathLst>
            </a:custGeom>
            <a:solidFill>
              <a:srgbClr val="754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4">
              <a:extLst>
                <a:ext uri="{FF2B5EF4-FFF2-40B4-BE49-F238E27FC236}">
                  <a16:creationId xmlns:a16="http://schemas.microsoft.com/office/drawing/2014/main" id="{FBEB7DA7-81FD-42B7-AC7C-48AEAB72B0FC}"/>
                </a:ext>
              </a:extLst>
            </p:cNvPr>
            <p:cNvSpPr>
              <a:spLocks/>
            </p:cNvSpPr>
            <p:nvPr/>
          </p:nvSpPr>
          <p:spPr bwMode="auto">
            <a:xfrm>
              <a:off x="8034338" y="1574801"/>
              <a:ext cx="76200" cy="147638"/>
            </a:xfrm>
            <a:custGeom>
              <a:avLst/>
              <a:gdLst>
                <a:gd name="T0" fmla="*/ 44 w 48"/>
                <a:gd name="T1" fmla="*/ 48 h 93"/>
                <a:gd name="T2" fmla="*/ 11 w 48"/>
                <a:gd name="T3" fmla="*/ 48 h 93"/>
                <a:gd name="T4" fmla="*/ 11 w 48"/>
                <a:gd name="T5" fmla="*/ 83 h 93"/>
                <a:gd name="T6" fmla="*/ 48 w 48"/>
                <a:gd name="T7" fmla="*/ 83 h 93"/>
                <a:gd name="T8" fmla="*/ 48 w 48"/>
                <a:gd name="T9" fmla="*/ 93 h 93"/>
                <a:gd name="T10" fmla="*/ 0 w 48"/>
                <a:gd name="T11" fmla="*/ 93 h 93"/>
                <a:gd name="T12" fmla="*/ 0 w 48"/>
                <a:gd name="T13" fmla="*/ 0 h 93"/>
                <a:gd name="T14" fmla="*/ 46 w 48"/>
                <a:gd name="T15" fmla="*/ 0 h 93"/>
                <a:gd name="T16" fmla="*/ 46 w 48"/>
                <a:gd name="T17" fmla="*/ 9 h 93"/>
                <a:gd name="T18" fmla="*/ 11 w 48"/>
                <a:gd name="T19" fmla="*/ 9 h 93"/>
                <a:gd name="T20" fmla="*/ 11 w 48"/>
                <a:gd name="T21" fmla="*/ 38 h 93"/>
                <a:gd name="T22" fmla="*/ 44 w 48"/>
                <a:gd name="T23" fmla="*/ 38 h 93"/>
                <a:gd name="T24" fmla="*/ 44 w 48"/>
                <a:gd name="T25"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93">
                  <a:moveTo>
                    <a:pt x="44" y="48"/>
                  </a:moveTo>
                  <a:lnTo>
                    <a:pt x="11" y="48"/>
                  </a:lnTo>
                  <a:lnTo>
                    <a:pt x="11" y="83"/>
                  </a:lnTo>
                  <a:lnTo>
                    <a:pt x="48" y="83"/>
                  </a:lnTo>
                  <a:lnTo>
                    <a:pt x="48" y="93"/>
                  </a:lnTo>
                  <a:lnTo>
                    <a:pt x="0" y="93"/>
                  </a:lnTo>
                  <a:lnTo>
                    <a:pt x="0" y="0"/>
                  </a:lnTo>
                  <a:lnTo>
                    <a:pt x="46" y="0"/>
                  </a:lnTo>
                  <a:lnTo>
                    <a:pt x="46" y="9"/>
                  </a:lnTo>
                  <a:lnTo>
                    <a:pt x="11" y="9"/>
                  </a:lnTo>
                  <a:lnTo>
                    <a:pt x="11" y="38"/>
                  </a:lnTo>
                  <a:lnTo>
                    <a:pt x="44" y="38"/>
                  </a:lnTo>
                  <a:lnTo>
                    <a:pt x="44"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5">
              <a:extLst>
                <a:ext uri="{FF2B5EF4-FFF2-40B4-BE49-F238E27FC236}">
                  <a16:creationId xmlns:a16="http://schemas.microsoft.com/office/drawing/2014/main" id="{7BB5AFA1-CE1B-4E4F-8B54-A554359B7A76}"/>
                </a:ext>
              </a:extLst>
            </p:cNvPr>
            <p:cNvSpPr>
              <a:spLocks noEditPoints="1"/>
            </p:cNvSpPr>
            <p:nvPr/>
          </p:nvSpPr>
          <p:spPr bwMode="auto">
            <a:xfrm>
              <a:off x="8123238" y="1568451"/>
              <a:ext cx="92075" cy="157163"/>
            </a:xfrm>
            <a:custGeom>
              <a:avLst/>
              <a:gdLst>
                <a:gd name="T0" fmla="*/ 30 w 30"/>
                <a:gd name="T1" fmla="*/ 0 h 51"/>
                <a:gd name="T2" fmla="*/ 30 w 30"/>
                <a:gd name="T3" fmla="*/ 41 h 51"/>
                <a:gd name="T4" fmla="*/ 30 w 30"/>
                <a:gd name="T5" fmla="*/ 50 h 51"/>
                <a:gd name="T6" fmla="*/ 25 w 30"/>
                <a:gd name="T7" fmla="*/ 50 h 51"/>
                <a:gd name="T8" fmla="*/ 24 w 30"/>
                <a:gd name="T9" fmla="*/ 45 h 51"/>
                <a:gd name="T10" fmla="*/ 24 w 30"/>
                <a:gd name="T11" fmla="*/ 45 h 51"/>
                <a:gd name="T12" fmla="*/ 14 w 30"/>
                <a:gd name="T13" fmla="*/ 51 h 51"/>
                <a:gd name="T14" fmla="*/ 0 w 30"/>
                <a:gd name="T15" fmla="*/ 33 h 51"/>
                <a:gd name="T16" fmla="*/ 14 w 30"/>
                <a:gd name="T17" fmla="*/ 15 h 51"/>
                <a:gd name="T18" fmla="*/ 23 w 30"/>
                <a:gd name="T19" fmla="*/ 20 h 51"/>
                <a:gd name="T20" fmla="*/ 24 w 30"/>
                <a:gd name="T21" fmla="*/ 20 h 51"/>
                <a:gd name="T22" fmla="*/ 24 w 30"/>
                <a:gd name="T23" fmla="*/ 0 h 51"/>
                <a:gd name="T24" fmla="*/ 30 w 30"/>
                <a:gd name="T25" fmla="*/ 0 h 51"/>
                <a:gd name="T26" fmla="*/ 24 w 30"/>
                <a:gd name="T27" fmla="*/ 29 h 51"/>
                <a:gd name="T28" fmla="*/ 23 w 30"/>
                <a:gd name="T29" fmla="*/ 27 h 51"/>
                <a:gd name="T30" fmla="*/ 15 w 30"/>
                <a:gd name="T31" fmla="*/ 20 h 51"/>
                <a:gd name="T32" fmla="*/ 6 w 30"/>
                <a:gd name="T33" fmla="*/ 33 h 51"/>
                <a:gd name="T34" fmla="*/ 15 w 30"/>
                <a:gd name="T35" fmla="*/ 46 h 51"/>
                <a:gd name="T36" fmla="*/ 23 w 30"/>
                <a:gd name="T37" fmla="*/ 39 h 51"/>
                <a:gd name="T38" fmla="*/ 24 w 30"/>
                <a:gd name="T39" fmla="*/ 36 h 51"/>
                <a:gd name="T40" fmla="*/ 24 w 30"/>
                <a:gd name="T41"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51">
                  <a:moveTo>
                    <a:pt x="30" y="0"/>
                  </a:moveTo>
                  <a:cubicBezTo>
                    <a:pt x="30" y="41"/>
                    <a:pt x="30" y="41"/>
                    <a:pt x="30" y="41"/>
                  </a:cubicBezTo>
                  <a:cubicBezTo>
                    <a:pt x="30" y="44"/>
                    <a:pt x="30" y="48"/>
                    <a:pt x="30" y="50"/>
                  </a:cubicBezTo>
                  <a:cubicBezTo>
                    <a:pt x="25" y="50"/>
                    <a:pt x="25" y="50"/>
                    <a:pt x="25" y="50"/>
                  </a:cubicBezTo>
                  <a:cubicBezTo>
                    <a:pt x="24" y="45"/>
                    <a:pt x="24" y="45"/>
                    <a:pt x="24" y="45"/>
                  </a:cubicBezTo>
                  <a:cubicBezTo>
                    <a:pt x="24" y="45"/>
                    <a:pt x="24" y="45"/>
                    <a:pt x="24" y="45"/>
                  </a:cubicBezTo>
                  <a:cubicBezTo>
                    <a:pt x="22" y="48"/>
                    <a:pt x="19" y="51"/>
                    <a:pt x="14" y="51"/>
                  </a:cubicBezTo>
                  <a:cubicBezTo>
                    <a:pt x="6" y="51"/>
                    <a:pt x="0" y="44"/>
                    <a:pt x="0" y="33"/>
                  </a:cubicBezTo>
                  <a:cubicBezTo>
                    <a:pt x="0" y="21"/>
                    <a:pt x="7" y="15"/>
                    <a:pt x="14" y="15"/>
                  </a:cubicBezTo>
                  <a:cubicBezTo>
                    <a:pt x="19" y="15"/>
                    <a:pt x="22" y="17"/>
                    <a:pt x="23" y="20"/>
                  </a:cubicBezTo>
                  <a:cubicBezTo>
                    <a:pt x="24" y="20"/>
                    <a:pt x="24" y="20"/>
                    <a:pt x="24" y="20"/>
                  </a:cubicBezTo>
                  <a:cubicBezTo>
                    <a:pt x="24" y="0"/>
                    <a:pt x="24" y="0"/>
                    <a:pt x="24" y="0"/>
                  </a:cubicBezTo>
                  <a:lnTo>
                    <a:pt x="30" y="0"/>
                  </a:lnTo>
                  <a:close/>
                  <a:moveTo>
                    <a:pt x="24" y="29"/>
                  </a:moveTo>
                  <a:cubicBezTo>
                    <a:pt x="24" y="29"/>
                    <a:pt x="24" y="28"/>
                    <a:pt x="23" y="27"/>
                  </a:cubicBezTo>
                  <a:cubicBezTo>
                    <a:pt x="23" y="23"/>
                    <a:pt x="20" y="20"/>
                    <a:pt x="15" y="20"/>
                  </a:cubicBezTo>
                  <a:cubicBezTo>
                    <a:pt x="9" y="20"/>
                    <a:pt x="6" y="26"/>
                    <a:pt x="6" y="33"/>
                  </a:cubicBezTo>
                  <a:cubicBezTo>
                    <a:pt x="6" y="40"/>
                    <a:pt x="9" y="46"/>
                    <a:pt x="15" y="46"/>
                  </a:cubicBezTo>
                  <a:cubicBezTo>
                    <a:pt x="19" y="46"/>
                    <a:pt x="22" y="44"/>
                    <a:pt x="23" y="39"/>
                  </a:cubicBezTo>
                  <a:cubicBezTo>
                    <a:pt x="24" y="38"/>
                    <a:pt x="24" y="37"/>
                    <a:pt x="24" y="36"/>
                  </a:cubicBezTo>
                  <a:lnTo>
                    <a:pt x="24"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6">
              <a:extLst>
                <a:ext uri="{FF2B5EF4-FFF2-40B4-BE49-F238E27FC236}">
                  <a16:creationId xmlns:a16="http://schemas.microsoft.com/office/drawing/2014/main" id="{D92B3BD5-6AA5-4883-A7AD-455B848A3144}"/>
                </a:ext>
              </a:extLst>
            </p:cNvPr>
            <p:cNvSpPr>
              <a:spLocks/>
            </p:cNvSpPr>
            <p:nvPr/>
          </p:nvSpPr>
          <p:spPr bwMode="auto">
            <a:xfrm>
              <a:off x="8243888" y="1614488"/>
              <a:ext cx="82550" cy="111125"/>
            </a:xfrm>
            <a:custGeom>
              <a:avLst/>
              <a:gdLst>
                <a:gd name="T0" fmla="*/ 27 w 27"/>
                <a:gd name="T1" fmla="*/ 26 h 36"/>
                <a:gd name="T2" fmla="*/ 27 w 27"/>
                <a:gd name="T3" fmla="*/ 35 h 36"/>
                <a:gd name="T4" fmla="*/ 22 w 27"/>
                <a:gd name="T5" fmla="*/ 35 h 36"/>
                <a:gd name="T6" fmla="*/ 22 w 27"/>
                <a:gd name="T7" fmla="*/ 30 h 36"/>
                <a:gd name="T8" fmla="*/ 21 w 27"/>
                <a:gd name="T9" fmla="*/ 30 h 36"/>
                <a:gd name="T10" fmla="*/ 11 w 27"/>
                <a:gd name="T11" fmla="*/ 36 h 36"/>
                <a:gd name="T12" fmla="*/ 0 w 27"/>
                <a:gd name="T13" fmla="*/ 21 h 36"/>
                <a:gd name="T14" fmla="*/ 0 w 27"/>
                <a:gd name="T15" fmla="*/ 0 h 36"/>
                <a:gd name="T16" fmla="*/ 6 w 27"/>
                <a:gd name="T17" fmla="*/ 0 h 36"/>
                <a:gd name="T18" fmla="*/ 6 w 27"/>
                <a:gd name="T19" fmla="*/ 20 h 36"/>
                <a:gd name="T20" fmla="*/ 13 w 27"/>
                <a:gd name="T21" fmla="*/ 31 h 36"/>
                <a:gd name="T22" fmla="*/ 20 w 27"/>
                <a:gd name="T23" fmla="*/ 25 h 36"/>
                <a:gd name="T24" fmla="*/ 21 w 27"/>
                <a:gd name="T25" fmla="*/ 22 h 36"/>
                <a:gd name="T26" fmla="*/ 21 w 27"/>
                <a:gd name="T27" fmla="*/ 0 h 36"/>
                <a:gd name="T28" fmla="*/ 27 w 27"/>
                <a:gd name="T29" fmla="*/ 0 h 36"/>
                <a:gd name="T30" fmla="*/ 27 w 2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6">
                  <a:moveTo>
                    <a:pt x="27" y="26"/>
                  </a:moveTo>
                  <a:cubicBezTo>
                    <a:pt x="27" y="29"/>
                    <a:pt x="27" y="33"/>
                    <a:pt x="27" y="35"/>
                  </a:cubicBezTo>
                  <a:cubicBezTo>
                    <a:pt x="22" y="35"/>
                    <a:pt x="22" y="35"/>
                    <a:pt x="22" y="35"/>
                  </a:cubicBezTo>
                  <a:cubicBezTo>
                    <a:pt x="22" y="30"/>
                    <a:pt x="22" y="30"/>
                    <a:pt x="22" y="30"/>
                  </a:cubicBezTo>
                  <a:cubicBezTo>
                    <a:pt x="21" y="30"/>
                    <a:pt x="21" y="30"/>
                    <a:pt x="21" y="30"/>
                  </a:cubicBezTo>
                  <a:cubicBezTo>
                    <a:pt x="20" y="33"/>
                    <a:pt x="17" y="36"/>
                    <a:pt x="11" y="36"/>
                  </a:cubicBezTo>
                  <a:cubicBezTo>
                    <a:pt x="5" y="36"/>
                    <a:pt x="0" y="32"/>
                    <a:pt x="0" y="21"/>
                  </a:cubicBezTo>
                  <a:cubicBezTo>
                    <a:pt x="0" y="0"/>
                    <a:pt x="0" y="0"/>
                    <a:pt x="0" y="0"/>
                  </a:cubicBezTo>
                  <a:cubicBezTo>
                    <a:pt x="6" y="0"/>
                    <a:pt x="6" y="0"/>
                    <a:pt x="6" y="0"/>
                  </a:cubicBezTo>
                  <a:cubicBezTo>
                    <a:pt x="6" y="20"/>
                    <a:pt x="6" y="20"/>
                    <a:pt x="6" y="20"/>
                  </a:cubicBezTo>
                  <a:cubicBezTo>
                    <a:pt x="6" y="27"/>
                    <a:pt x="8" y="31"/>
                    <a:pt x="13" y="31"/>
                  </a:cubicBezTo>
                  <a:cubicBezTo>
                    <a:pt x="17" y="31"/>
                    <a:pt x="20" y="28"/>
                    <a:pt x="20" y="25"/>
                  </a:cubicBezTo>
                  <a:cubicBezTo>
                    <a:pt x="21" y="25"/>
                    <a:pt x="21" y="23"/>
                    <a:pt x="21" y="22"/>
                  </a:cubicBezTo>
                  <a:cubicBezTo>
                    <a:pt x="21" y="0"/>
                    <a:pt x="21" y="0"/>
                    <a:pt x="21" y="0"/>
                  </a:cubicBezTo>
                  <a:cubicBezTo>
                    <a:pt x="27" y="0"/>
                    <a:pt x="27" y="0"/>
                    <a:pt x="27" y="0"/>
                  </a:cubicBezTo>
                  <a:lnTo>
                    <a:pt x="27"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7">
              <a:extLst>
                <a:ext uri="{FF2B5EF4-FFF2-40B4-BE49-F238E27FC236}">
                  <a16:creationId xmlns:a16="http://schemas.microsoft.com/office/drawing/2014/main" id="{4B8DCF30-B779-4109-AAC4-1F1268FE1743}"/>
                </a:ext>
              </a:extLst>
            </p:cNvPr>
            <p:cNvSpPr>
              <a:spLocks/>
            </p:cNvSpPr>
            <p:nvPr/>
          </p:nvSpPr>
          <p:spPr bwMode="auto">
            <a:xfrm>
              <a:off x="8348663" y="1614488"/>
              <a:ext cx="76200" cy="111125"/>
            </a:xfrm>
            <a:custGeom>
              <a:avLst/>
              <a:gdLst>
                <a:gd name="T0" fmla="*/ 25 w 25"/>
                <a:gd name="T1" fmla="*/ 34 h 36"/>
                <a:gd name="T2" fmla="*/ 16 w 25"/>
                <a:gd name="T3" fmla="*/ 36 h 36"/>
                <a:gd name="T4" fmla="*/ 0 w 25"/>
                <a:gd name="T5" fmla="*/ 18 h 36"/>
                <a:gd name="T6" fmla="*/ 18 w 25"/>
                <a:gd name="T7" fmla="*/ 0 h 36"/>
                <a:gd name="T8" fmla="*/ 25 w 25"/>
                <a:gd name="T9" fmla="*/ 1 h 36"/>
                <a:gd name="T10" fmla="*/ 24 w 25"/>
                <a:gd name="T11" fmla="*/ 6 h 36"/>
                <a:gd name="T12" fmla="*/ 18 w 25"/>
                <a:gd name="T13" fmla="*/ 5 h 36"/>
                <a:gd name="T14" fmla="*/ 7 w 25"/>
                <a:gd name="T15" fmla="*/ 18 h 36"/>
                <a:gd name="T16" fmla="*/ 18 w 25"/>
                <a:gd name="T17" fmla="*/ 31 h 36"/>
                <a:gd name="T18" fmla="*/ 24 w 25"/>
                <a:gd name="T19" fmla="*/ 30 h 36"/>
                <a:gd name="T20" fmla="*/ 25 w 25"/>
                <a:gd name="T21"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6">
                  <a:moveTo>
                    <a:pt x="25" y="34"/>
                  </a:moveTo>
                  <a:cubicBezTo>
                    <a:pt x="24" y="35"/>
                    <a:pt x="20" y="36"/>
                    <a:pt x="16" y="36"/>
                  </a:cubicBezTo>
                  <a:cubicBezTo>
                    <a:pt x="7" y="36"/>
                    <a:pt x="0" y="29"/>
                    <a:pt x="0" y="18"/>
                  </a:cubicBezTo>
                  <a:cubicBezTo>
                    <a:pt x="0" y="8"/>
                    <a:pt x="7" y="0"/>
                    <a:pt x="18" y="0"/>
                  </a:cubicBezTo>
                  <a:cubicBezTo>
                    <a:pt x="21" y="0"/>
                    <a:pt x="24" y="1"/>
                    <a:pt x="25" y="1"/>
                  </a:cubicBezTo>
                  <a:cubicBezTo>
                    <a:pt x="24" y="6"/>
                    <a:pt x="24" y="6"/>
                    <a:pt x="24" y="6"/>
                  </a:cubicBezTo>
                  <a:cubicBezTo>
                    <a:pt x="23" y="5"/>
                    <a:pt x="21" y="5"/>
                    <a:pt x="18" y="5"/>
                  </a:cubicBezTo>
                  <a:cubicBezTo>
                    <a:pt x="10" y="5"/>
                    <a:pt x="7" y="11"/>
                    <a:pt x="7" y="18"/>
                  </a:cubicBezTo>
                  <a:cubicBezTo>
                    <a:pt x="7" y="26"/>
                    <a:pt x="11" y="31"/>
                    <a:pt x="18" y="31"/>
                  </a:cubicBezTo>
                  <a:cubicBezTo>
                    <a:pt x="21" y="31"/>
                    <a:pt x="23" y="30"/>
                    <a:pt x="24" y="30"/>
                  </a:cubicBezTo>
                  <a:lnTo>
                    <a:pt x="25"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8">
              <a:extLst>
                <a:ext uri="{FF2B5EF4-FFF2-40B4-BE49-F238E27FC236}">
                  <a16:creationId xmlns:a16="http://schemas.microsoft.com/office/drawing/2014/main" id="{DD20B466-045A-48F9-95C3-8A664CF75DB4}"/>
                </a:ext>
              </a:extLst>
            </p:cNvPr>
            <p:cNvSpPr>
              <a:spLocks noEditPoints="1"/>
            </p:cNvSpPr>
            <p:nvPr/>
          </p:nvSpPr>
          <p:spPr bwMode="auto">
            <a:xfrm>
              <a:off x="8437563" y="1614488"/>
              <a:ext cx="79375" cy="111125"/>
            </a:xfrm>
            <a:custGeom>
              <a:avLst/>
              <a:gdLst>
                <a:gd name="T0" fmla="*/ 21 w 26"/>
                <a:gd name="T1" fmla="*/ 35 h 36"/>
                <a:gd name="T2" fmla="*/ 20 w 26"/>
                <a:gd name="T3" fmla="*/ 31 h 36"/>
                <a:gd name="T4" fmla="*/ 20 w 26"/>
                <a:gd name="T5" fmla="*/ 31 h 36"/>
                <a:gd name="T6" fmla="*/ 10 w 26"/>
                <a:gd name="T7" fmla="*/ 36 h 36"/>
                <a:gd name="T8" fmla="*/ 0 w 26"/>
                <a:gd name="T9" fmla="*/ 26 h 36"/>
                <a:gd name="T10" fmla="*/ 19 w 26"/>
                <a:gd name="T11" fmla="*/ 13 h 36"/>
                <a:gd name="T12" fmla="*/ 19 w 26"/>
                <a:gd name="T13" fmla="*/ 12 h 36"/>
                <a:gd name="T14" fmla="*/ 12 w 26"/>
                <a:gd name="T15" fmla="*/ 4 h 36"/>
                <a:gd name="T16" fmla="*/ 4 w 26"/>
                <a:gd name="T17" fmla="*/ 7 h 36"/>
                <a:gd name="T18" fmla="*/ 3 w 26"/>
                <a:gd name="T19" fmla="*/ 3 h 36"/>
                <a:gd name="T20" fmla="*/ 13 w 26"/>
                <a:gd name="T21" fmla="*/ 0 h 36"/>
                <a:gd name="T22" fmla="*/ 26 w 26"/>
                <a:gd name="T23" fmla="*/ 13 h 36"/>
                <a:gd name="T24" fmla="*/ 26 w 26"/>
                <a:gd name="T25" fmla="*/ 27 h 36"/>
                <a:gd name="T26" fmla="*/ 26 w 26"/>
                <a:gd name="T27" fmla="*/ 35 h 36"/>
                <a:gd name="T28" fmla="*/ 21 w 26"/>
                <a:gd name="T29" fmla="*/ 35 h 36"/>
                <a:gd name="T30" fmla="*/ 20 w 26"/>
                <a:gd name="T31" fmla="*/ 17 h 36"/>
                <a:gd name="T32" fmla="*/ 6 w 26"/>
                <a:gd name="T33" fmla="*/ 25 h 36"/>
                <a:gd name="T34" fmla="*/ 12 w 26"/>
                <a:gd name="T35" fmla="*/ 31 h 36"/>
                <a:gd name="T36" fmla="*/ 19 w 26"/>
                <a:gd name="T37" fmla="*/ 26 h 36"/>
                <a:gd name="T38" fmla="*/ 20 w 26"/>
                <a:gd name="T39" fmla="*/ 24 h 36"/>
                <a:gd name="T40" fmla="*/ 20 w 26"/>
                <a:gd name="T4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6">
                  <a:moveTo>
                    <a:pt x="21" y="35"/>
                  </a:moveTo>
                  <a:cubicBezTo>
                    <a:pt x="20" y="31"/>
                    <a:pt x="20" y="31"/>
                    <a:pt x="20" y="31"/>
                  </a:cubicBezTo>
                  <a:cubicBezTo>
                    <a:pt x="20" y="31"/>
                    <a:pt x="20" y="31"/>
                    <a:pt x="20" y="31"/>
                  </a:cubicBezTo>
                  <a:cubicBezTo>
                    <a:pt x="18" y="34"/>
                    <a:pt x="15" y="36"/>
                    <a:pt x="10" y="36"/>
                  </a:cubicBezTo>
                  <a:cubicBezTo>
                    <a:pt x="4" y="36"/>
                    <a:pt x="0" y="31"/>
                    <a:pt x="0" y="26"/>
                  </a:cubicBezTo>
                  <a:cubicBezTo>
                    <a:pt x="0" y="17"/>
                    <a:pt x="8" y="13"/>
                    <a:pt x="19" y="13"/>
                  </a:cubicBezTo>
                  <a:cubicBezTo>
                    <a:pt x="19" y="12"/>
                    <a:pt x="19" y="12"/>
                    <a:pt x="19" y="12"/>
                  </a:cubicBezTo>
                  <a:cubicBezTo>
                    <a:pt x="19" y="9"/>
                    <a:pt x="19" y="4"/>
                    <a:pt x="12" y="4"/>
                  </a:cubicBezTo>
                  <a:cubicBezTo>
                    <a:pt x="9" y="4"/>
                    <a:pt x="6" y="5"/>
                    <a:pt x="4" y="7"/>
                  </a:cubicBezTo>
                  <a:cubicBezTo>
                    <a:pt x="3" y="3"/>
                    <a:pt x="3" y="3"/>
                    <a:pt x="3" y="3"/>
                  </a:cubicBezTo>
                  <a:cubicBezTo>
                    <a:pt x="5" y="1"/>
                    <a:pt x="9" y="0"/>
                    <a:pt x="13" y="0"/>
                  </a:cubicBezTo>
                  <a:cubicBezTo>
                    <a:pt x="23" y="0"/>
                    <a:pt x="26" y="6"/>
                    <a:pt x="26" y="13"/>
                  </a:cubicBezTo>
                  <a:cubicBezTo>
                    <a:pt x="26" y="27"/>
                    <a:pt x="26" y="27"/>
                    <a:pt x="26" y="27"/>
                  </a:cubicBezTo>
                  <a:cubicBezTo>
                    <a:pt x="26" y="30"/>
                    <a:pt x="26" y="33"/>
                    <a:pt x="26" y="35"/>
                  </a:cubicBezTo>
                  <a:lnTo>
                    <a:pt x="21" y="35"/>
                  </a:lnTo>
                  <a:close/>
                  <a:moveTo>
                    <a:pt x="20" y="17"/>
                  </a:moveTo>
                  <a:cubicBezTo>
                    <a:pt x="14" y="17"/>
                    <a:pt x="6" y="18"/>
                    <a:pt x="6" y="25"/>
                  </a:cubicBezTo>
                  <a:cubicBezTo>
                    <a:pt x="6" y="30"/>
                    <a:pt x="9" y="31"/>
                    <a:pt x="12" y="31"/>
                  </a:cubicBezTo>
                  <a:cubicBezTo>
                    <a:pt x="16" y="31"/>
                    <a:pt x="18" y="29"/>
                    <a:pt x="19" y="26"/>
                  </a:cubicBezTo>
                  <a:cubicBezTo>
                    <a:pt x="20" y="25"/>
                    <a:pt x="20" y="24"/>
                    <a:pt x="20" y="24"/>
                  </a:cubicBezTo>
                  <a:lnTo>
                    <a:pt x="2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9">
              <a:extLst>
                <a:ext uri="{FF2B5EF4-FFF2-40B4-BE49-F238E27FC236}">
                  <a16:creationId xmlns:a16="http://schemas.microsoft.com/office/drawing/2014/main" id="{5BB59CD0-1F9D-44DF-9956-EF18BDE05193}"/>
                </a:ext>
              </a:extLst>
            </p:cNvPr>
            <p:cNvSpPr>
              <a:spLocks/>
            </p:cNvSpPr>
            <p:nvPr/>
          </p:nvSpPr>
          <p:spPr bwMode="auto">
            <a:xfrm>
              <a:off x="8532813" y="1585913"/>
              <a:ext cx="58738" cy="139700"/>
            </a:xfrm>
            <a:custGeom>
              <a:avLst/>
              <a:gdLst>
                <a:gd name="T0" fmla="*/ 11 w 19"/>
                <a:gd name="T1" fmla="*/ 0 h 45"/>
                <a:gd name="T2" fmla="*/ 11 w 19"/>
                <a:gd name="T3" fmla="*/ 9 h 45"/>
                <a:gd name="T4" fmla="*/ 19 w 19"/>
                <a:gd name="T5" fmla="*/ 9 h 45"/>
                <a:gd name="T6" fmla="*/ 19 w 19"/>
                <a:gd name="T7" fmla="*/ 14 h 45"/>
                <a:gd name="T8" fmla="*/ 11 w 19"/>
                <a:gd name="T9" fmla="*/ 14 h 45"/>
                <a:gd name="T10" fmla="*/ 11 w 19"/>
                <a:gd name="T11" fmla="*/ 33 h 45"/>
                <a:gd name="T12" fmla="*/ 15 w 19"/>
                <a:gd name="T13" fmla="*/ 40 h 45"/>
                <a:gd name="T14" fmla="*/ 19 w 19"/>
                <a:gd name="T15" fmla="*/ 39 h 45"/>
                <a:gd name="T16" fmla="*/ 19 w 19"/>
                <a:gd name="T17" fmla="*/ 44 h 45"/>
                <a:gd name="T18" fmla="*/ 14 w 19"/>
                <a:gd name="T19" fmla="*/ 45 h 45"/>
                <a:gd name="T20" fmla="*/ 7 w 19"/>
                <a:gd name="T21" fmla="*/ 42 h 45"/>
                <a:gd name="T22" fmla="*/ 5 w 19"/>
                <a:gd name="T23" fmla="*/ 33 h 45"/>
                <a:gd name="T24" fmla="*/ 5 w 19"/>
                <a:gd name="T25" fmla="*/ 14 h 45"/>
                <a:gd name="T26" fmla="*/ 0 w 19"/>
                <a:gd name="T27" fmla="*/ 14 h 45"/>
                <a:gd name="T28" fmla="*/ 0 w 19"/>
                <a:gd name="T29" fmla="*/ 9 h 45"/>
                <a:gd name="T30" fmla="*/ 5 w 19"/>
                <a:gd name="T31" fmla="*/ 9 h 45"/>
                <a:gd name="T32" fmla="*/ 5 w 19"/>
                <a:gd name="T33" fmla="*/ 1 h 45"/>
                <a:gd name="T34" fmla="*/ 11 w 19"/>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5">
                  <a:moveTo>
                    <a:pt x="11" y="0"/>
                  </a:moveTo>
                  <a:cubicBezTo>
                    <a:pt x="11" y="9"/>
                    <a:pt x="11" y="9"/>
                    <a:pt x="11" y="9"/>
                  </a:cubicBezTo>
                  <a:cubicBezTo>
                    <a:pt x="19" y="9"/>
                    <a:pt x="19" y="9"/>
                    <a:pt x="19" y="9"/>
                  </a:cubicBezTo>
                  <a:cubicBezTo>
                    <a:pt x="19" y="14"/>
                    <a:pt x="19" y="14"/>
                    <a:pt x="19" y="14"/>
                  </a:cubicBezTo>
                  <a:cubicBezTo>
                    <a:pt x="11" y="14"/>
                    <a:pt x="11" y="14"/>
                    <a:pt x="11" y="14"/>
                  </a:cubicBezTo>
                  <a:cubicBezTo>
                    <a:pt x="11" y="33"/>
                    <a:pt x="11" y="33"/>
                    <a:pt x="11" y="33"/>
                  </a:cubicBezTo>
                  <a:cubicBezTo>
                    <a:pt x="11" y="38"/>
                    <a:pt x="12" y="40"/>
                    <a:pt x="15" y="40"/>
                  </a:cubicBezTo>
                  <a:cubicBezTo>
                    <a:pt x="17" y="40"/>
                    <a:pt x="18" y="40"/>
                    <a:pt x="19" y="39"/>
                  </a:cubicBezTo>
                  <a:cubicBezTo>
                    <a:pt x="19" y="44"/>
                    <a:pt x="19" y="44"/>
                    <a:pt x="19" y="44"/>
                  </a:cubicBezTo>
                  <a:cubicBezTo>
                    <a:pt x="18" y="45"/>
                    <a:pt x="16" y="45"/>
                    <a:pt x="14" y="45"/>
                  </a:cubicBezTo>
                  <a:cubicBezTo>
                    <a:pt x="11" y="45"/>
                    <a:pt x="9" y="44"/>
                    <a:pt x="7" y="42"/>
                  </a:cubicBezTo>
                  <a:cubicBezTo>
                    <a:pt x="6" y="41"/>
                    <a:pt x="5" y="38"/>
                    <a:pt x="5" y="33"/>
                  </a:cubicBezTo>
                  <a:cubicBezTo>
                    <a:pt x="5" y="14"/>
                    <a:pt x="5" y="14"/>
                    <a:pt x="5" y="14"/>
                  </a:cubicBezTo>
                  <a:cubicBezTo>
                    <a:pt x="0" y="14"/>
                    <a:pt x="0" y="14"/>
                    <a:pt x="0" y="14"/>
                  </a:cubicBezTo>
                  <a:cubicBezTo>
                    <a:pt x="0" y="9"/>
                    <a:pt x="0" y="9"/>
                    <a:pt x="0" y="9"/>
                  </a:cubicBezTo>
                  <a:cubicBezTo>
                    <a:pt x="5" y="9"/>
                    <a:pt x="5" y="9"/>
                    <a:pt x="5" y="9"/>
                  </a:cubicBezTo>
                  <a:cubicBezTo>
                    <a:pt x="5" y="1"/>
                    <a:pt x="5" y="1"/>
                    <a:pt x="5" y="1"/>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0">
              <a:extLst>
                <a:ext uri="{FF2B5EF4-FFF2-40B4-BE49-F238E27FC236}">
                  <a16:creationId xmlns:a16="http://schemas.microsoft.com/office/drawing/2014/main" id="{F0E6712B-1CB9-477F-9069-6F367A067EA8}"/>
                </a:ext>
              </a:extLst>
            </p:cNvPr>
            <p:cNvSpPr>
              <a:spLocks noEditPoints="1"/>
            </p:cNvSpPr>
            <p:nvPr/>
          </p:nvSpPr>
          <p:spPr bwMode="auto">
            <a:xfrm>
              <a:off x="8610601" y="1574801"/>
              <a:ext cx="23813" cy="147638"/>
            </a:xfrm>
            <a:custGeom>
              <a:avLst/>
              <a:gdLst>
                <a:gd name="T0" fmla="*/ 8 w 8"/>
                <a:gd name="T1" fmla="*/ 4 h 48"/>
                <a:gd name="T2" fmla="*/ 4 w 8"/>
                <a:gd name="T3" fmla="*/ 8 h 48"/>
                <a:gd name="T4" fmla="*/ 0 w 8"/>
                <a:gd name="T5" fmla="*/ 4 h 48"/>
                <a:gd name="T6" fmla="*/ 4 w 8"/>
                <a:gd name="T7" fmla="*/ 0 h 48"/>
                <a:gd name="T8" fmla="*/ 8 w 8"/>
                <a:gd name="T9" fmla="*/ 4 h 48"/>
                <a:gd name="T10" fmla="*/ 1 w 8"/>
                <a:gd name="T11" fmla="*/ 48 h 48"/>
                <a:gd name="T12" fmla="*/ 1 w 8"/>
                <a:gd name="T13" fmla="*/ 13 h 48"/>
                <a:gd name="T14" fmla="*/ 7 w 8"/>
                <a:gd name="T15" fmla="*/ 13 h 48"/>
                <a:gd name="T16" fmla="*/ 7 w 8"/>
                <a:gd name="T17" fmla="*/ 48 h 48"/>
                <a:gd name="T18" fmla="*/ 1 w 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8">
                  <a:moveTo>
                    <a:pt x="8" y="4"/>
                  </a:moveTo>
                  <a:cubicBezTo>
                    <a:pt x="8" y="6"/>
                    <a:pt x="6" y="8"/>
                    <a:pt x="4" y="8"/>
                  </a:cubicBezTo>
                  <a:cubicBezTo>
                    <a:pt x="2" y="8"/>
                    <a:pt x="0" y="6"/>
                    <a:pt x="0" y="4"/>
                  </a:cubicBezTo>
                  <a:cubicBezTo>
                    <a:pt x="0" y="2"/>
                    <a:pt x="2" y="0"/>
                    <a:pt x="4" y="0"/>
                  </a:cubicBezTo>
                  <a:cubicBezTo>
                    <a:pt x="6" y="0"/>
                    <a:pt x="8" y="2"/>
                    <a:pt x="8" y="4"/>
                  </a:cubicBezTo>
                  <a:close/>
                  <a:moveTo>
                    <a:pt x="1" y="48"/>
                  </a:moveTo>
                  <a:cubicBezTo>
                    <a:pt x="1" y="13"/>
                    <a:pt x="1" y="13"/>
                    <a:pt x="1" y="13"/>
                  </a:cubicBezTo>
                  <a:cubicBezTo>
                    <a:pt x="7" y="13"/>
                    <a:pt x="7" y="13"/>
                    <a:pt x="7" y="13"/>
                  </a:cubicBezTo>
                  <a:cubicBezTo>
                    <a:pt x="7" y="48"/>
                    <a:pt x="7" y="48"/>
                    <a:pt x="7" y="48"/>
                  </a:cubicBezTo>
                  <a:lnTo>
                    <a:pt x="1"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1">
              <a:extLst>
                <a:ext uri="{FF2B5EF4-FFF2-40B4-BE49-F238E27FC236}">
                  <a16:creationId xmlns:a16="http://schemas.microsoft.com/office/drawing/2014/main" id="{61B2D7C9-CB49-45A6-9094-08BF86276CD6}"/>
                </a:ext>
              </a:extLst>
            </p:cNvPr>
            <p:cNvSpPr>
              <a:spLocks noEditPoints="1"/>
            </p:cNvSpPr>
            <p:nvPr/>
          </p:nvSpPr>
          <p:spPr bwMode="auto">
            <a:xfrm>
              <a:off x="8653463" y="1614488"/>
              <a:ext cx="95250" cy="111125"/>
            </a:xfrm>
            <a:custGeom>
              <a:avLst/>
              <a:gdLst>
                <a:gd name="T0" fmla="*/ 31 w 31"/>
                <a:gd name="T1" fmla="*/ 18 h 36"/>
                <a:gd name="T2" fmla="*/ 15 w 31"/>
                <a:gd name="T3" fmla="*/ 36 h 36"/>
                <a:gd name="T4" fmla="*/ 0 w 31"/>
                <a:gd name="T5" fmla="*/ 18 h 36"/>
                <a:gd name="T6" fmla="*/ 16 w 31"/>
                <a:gd name="T7" fmla="*/ 0 h 36"/>
                <a:gd name="T8" fmla="*/ 31 w 31"/>
                <a:gd name="T9" fmla="*/ 18 h 36"/>
                <a:gd name="T10" fmla="*/ 6 w 31"/>
                <a:gd name="T11" fmla="*/ 18 h 36"/>
                <a:gd name="T12" fmla="*/ 16 w 31"/>
                <a:gd name="T13" fmla="*/ 31 h 36"/>
                <a:gd name="T14" fmla="*/ 25 w 31"/>
                <a:gd name="T15" fmla="*/ 18 h 36"/>
                <a:gd name="T16" fmla="*/ 16 w 31"/>
                <a:gd name="T17" fmla="*/ 4 h 36"/>
                <a:gd name="T18" fmla="*/ 6 w 31"/>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31" y="18"/>
                  </a:moveTo>
                  <a:cubicBezTo>
                    <a:pt x="31" y="31"/>
                    <a:pt x="23" y="36"/>
                    <a:pt x="15" y="36"/>
                  </a:cubicBezTo>
                  <a:cubicBezTo>
                    <a:pt x="7" y="36"/>
                    <a:pt x="0" y="29"/>
                    <a:pt x="0" y="18"/>
                  </a:cubicBezTo>
                  <a:cubicBezTo>
                    <a:pt x="0" y="6"/>
                    <a:pt x="7" y="0"/>
                    <a:pt x="16" y="0"/>
                  </a:cubicBezTo>
                  <a:cubicBezTo>
                    <a:pt x="25" y="0"/>
                    <a:pt x="31" y="7"/>
                    <a:pt x="31" y="18"/>
                  </a:cubicBezTo>
                  <a:close/>
                  <a:moveTo>
                    <a:pt x="6" y="18"/>
                  </a:moveTo>
                  <a:cubicBezTo>
                    <a:pt x="6" y="25"/>
                    <a:pt x="10" y="31"/>
                    <a:pt x="16" y="31"/>
                  </a:cubicBezTo>
                  <a:cubicBezTo>
                    <a:pt x="21" y="31"/>
                    <a:pt x="25" y="25"/>
                    <a:pt x="25" y="18"/>
                  </a:cubicBezTo>
                  <a:cubicBezTo>
                    <a:pt x="25" y="12"/>
                    <a:pt x="22" y="4"/>
                    <a:pt x="16" y="4"/>
                  </a:cubicBezTo>
                  <a:cubicBezTo>
                    <a:pt x="9" y="4"/>
                    <a:pt x="6" y="12"/>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
              <a:extLst>
                <a:ext uri="{FF2B5EF4-FFF2-40B4-BE49-F238E27FC236}">
                  <a16:creationId xmlns:a16="http://schemas.microsoft.com/office/drawing/2014/main" id="{90122AD2-6336-4518-8C1F-68A72552216A}"/>
                </a:ext>
              </a:extLst>
            </p:cNvPr>
            <p:cNvSpPr>
              <a:spLocks/>
            </p:cNvSpPr>
            <p:nvPr/>
          </p:nvSpPr>
          <p:spPr bwMode="auto">
            <a:xfrm>
              <a:off x="8769351" y="1614488"/>
              <a:ext cx="87313" cy="107950"/>
            </a:xfrm>
            <a:custGeom>
              <a:avLst/>
              <a:gdLst>
                <a:gd name="T0" fmla="*/ 0 w 28"/>
                <a:gd name="T1" fmla="*/ 10 h 35"/>
                <a:gd name="T2" fmla="*/ 0 w 28"/>
                <a:gd name="T3" fmla="*/ 0 h 35"/>
                <a:gd name="T4" fmla="*/ 6 w 28"/>
                <a:gd name="T5" fmla="*/ 0 h 35"/>
                <a:gd name="T6" fmla="*/ 6 w 28"/>
                <a:gd name="T7" fmla="*/ 6 h 35"/>
                <a:gd name="T8" fmla="*/ 6 w 28"/>
                <a:gd name="T9" fmla="*/ 6 h 35"/>
                <a:gd name="T10" fmla="*/ 17 w 28"/>
                <a:gd name="T11" fmla="*/ 0 h 35"/>
                <a:gd name="T12" fmla="*/ 28 w 28"/>
                <a:gd name="T13" fmla="*/ 14 h 35"/>
                <a:gd name="T14" fmla="*/ 28 w 28"/>
                <a:gd name="T15" fmla="*/ 35 h 35"/>
                <a:gd name="T16" fmla="*/ 22 w 28"/>
                <a:gd name="T17" fmla="*/ 35 h 35"/>
                <a:gd name="T18" fmla="*/ 22 w 28"/>
                <a:gd name="T19" fmla="*/ 14 h 35"/>
                <a:gd name="T20" fmla="*/ 14 w 28"/>
                <a:gd name="T21" fmla="*/ 5 h 35"/>
                <a:gd name="T22" fmla="*/ 7 w 28"/>
                <a:gd name="T23" fmla="*/ 11 h 35"/>
                <a:gd name="T24" fmla="*/ 7 w 28"/>
                <a:gd name="T25" fmla="*/ 14 h 35"/>
                <a:gd name="T26" fmla="*/ 7 w 28"/>
                <a:gd name="T27" fmla="*/ 35 h 35"/>
                <a:gd name="T28" fmla="*/ 0 w 28"/>
                <a:gd name="T29" fmla="*/ 35 h 35"/>
                <a:gd name="T30" fmla="*/ 0 w 28"/>
                <a:gd name="T3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5">
                  <a:moveTo>
                    <a:pt x="0" y="10"/>
                  </a:moveTo>
                  <a:cubicBezTo>
                    <a:pt x="0" y="6"/>
                    <a:pt x="0" y="3"/>
                    <a:pt x="0" y="0"/>
                  </a:cubicBezTo>
                  <a:cubicBezTo>
                    <a:pt x="6" y="0"/>
                    <a:pt x="6" y="0"/>
                    <a:pt x="6" y="0"/>
                  </a:cubicBezTo>
                  <a:cubicBezTo>
                    <a:pt x="6" y="6"/>
                    <a:pt x="6" y="6"/>
                    <a:pt x="6" y="6"/>
                  </a:cubicBezTo>
                  <a:cubicBezTo>
                    <a:pt x="6" y="6"/>
                    <a:pt x="6" y="6"/>
                    <a:pt x="6" y="6"/>
                  </a:cubicBezTo>
                  <a:cubicBezTo>
                    <a:pt x="8" y="3"/>
                    <a:pt x="11" y="0"/>
                    <a:pt x="17" y="0"/>
                  </a:cubicBezTo>
                  <a:cubicBezTo>
                    <a:pt x="21" y="0"/>
                    <a:pt x="28" y="3"/>
                    <a:pt x="28" y="14"/>
                  </a:cubicBezTo>
                  <a:cubicBezTo>
                    <a:pt x="28" y="35"/>
                    <a:pt x="28" y="35"/>
                    <a:pt x="28" y="35"/>
                  </a:cubicBezTo>
                  <a:cubicBezTo>
                    <a:pt x="22" y="35"/>
                    <a:pt x="22" y="35"/>
                    <a:pt x="22" y="35"/>
                  </a:cubicBezTo>
                  <a:cubicBezTo>
                    <a:pt x="22" y="14"/>
                    <a:pt x="22" y="14"/>
                    <a:pt x="22" y="14"/>
                  </a:cubicBezTo>
                  <a:cubicBezTo>
                    <a:pt x="22" y="9"/>
                    <a:pt x="20" y="5"/>
                    <a:pt x="14" y="5"/>
                  </a:cubicBezTo>
                  <a:cubicBezTo>
                    <a:pt x="11" y="5"/>
                    <a:pt x="8" y="7"/>
                    <a:pt x="7" y="11"/>
                  </a:cubicBezTo>
                  <a:cubicBezTo>
                    <a:pt x="7" y="12"/>
                    <a:pt x="7" y="13"/>
                    <a:pt x="7" y="14"/>
                  </a:cubicBezTo>
                  <a:cubicBezTo>
                    <a:pt x="7" y="35"/>
                    <a:pt x="7" y="35"/>
                    <a:pt x="7" y="35"/>
                  </a:cubicBezTo>
                  <a:cubicBezTo>
                    <a:pt x="0" y="35"/>
                    <a:pt x="0" y="35"/>
                    <a:pt x="0" y="35"/>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4">
              <a:extLst>
                <a:ext uri="{FF2B5EF4-FFF2-40B4-BE49-F238E27FC236}">
                  <a16:creationId xmlns:a16="http://schemas.microsoft.com/office/drawing/2014/main" id="{6C217CC3-C360-495D-BB44-4EB817E5943F}"/>
                </a:ext>
              </a:extLst>
            </p:cNvPr>
            <p:cNvSpPr>
              <a:spLocks/>
            </p:cNvSpPr>
            <p:nvPr/>
          </p:nvSpPr>
          <p:spPr bwMode="auto">
            <a:xfrm>
              <a:off x="6704013" y="2770188"/>
              <a:ext cx="69850" cy="58738"/>
            </a:xfrm>
            <a:custGeom>
              <a:avLst/>
              <a:gdLst>
                <a:gd name="T0" fmla="*/ 1 w 23"/>
                <a:gd name="T1" fmla="*/ 0 h 19"/>
                <a:gd name="T2" fmla="*/ 0 w 23"/>
                <a:gd name="T3" fmla="*/ 4 h 19"/>
                <a:gd name="T4" fmla="*/ 15 w 23"/>
                <a:gd name="T5" fmla="*/ 19 h 19"/>
                <a:gd name="T6" fmla="*/ 23 w 23"/>
                <a:gd name="T7" fmla="*/ 17 h 19"/>
                <a:gd name="T8" fmla="*/ 1 w 23"/>
                <a:gd name="T9" fmla="*/ 0 h 19"/>
              </a:gdLst>
              <a:ahLst/>
              <a:cxnLst>
                <a:cxn ang="0">
                  <a:pos x="T0" y="T1"/>
                </a:cxn>
                <a:cxn ang="0">
                  <a:pos x="T2" y="T3"/>
                </a:cxn>
                <a:cxn ang="0">
                  <a:pos x="T4" y="T5"/>
                </a:cxn>
                <a:cxn ang="0">
                  <a:pos x="T6" y="T7"/>
                </a:cxn>
                <a:cxn ang="0">
                  <a:pos x="T8" y="T9"/>
                </a:cxn>
              </a:cxnLst>
              <a:rect l="0" t="0" r="r" b="b"/>
              <a:pathLst>
                <a:path w="23" h="19">
                  <a:moveTo>
                    <a:pt x="1" y="0"/>
                  </a:moveTo>
                  <a:cubicBezTo>
                    <a:pt x="0" y="2"/>
                    <a:pt x="0" y="3"/>
                    <a:pt x="0" y="4"/>
                  </a:cubicBezTo>
                  <a:cubicBezTo>
                    <a:pt x="0" y="12"/>
                    <a:pt x="7" y="19"/>
                    <a:pt x="15" y="19"/>
                  </a:cubicBezTo>
                  <a:cubicBezTo>
                    <a:pt x="18" y="19"/>
                    <a:pt x="21" y="18"/>
                    <a:pt x="23" y="17"/>
                  </a:cubicBezTo>
                  <a:cubicBezTo>
                    <a:pt x="16" y="11"/>
                    <a:pt x="8" y="6"/>
                    <a:pt x="1" y="0"/>
                  </a:cubicBezTo>
                </a:path>
              </a:pathLst>
            </a:custGeom>
            <a:solidFill>
              <a:srgbClr val="B6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5">
              <a:extLst>
                <a:ext uri="{FF2B5EF4-FFF2-40B4-BE49-F238E27FC236}">
                  <a16:creationId xmlns:a16="http://schemas.microsoft.com/office/drawing/2014/main" id="{94F77077-906F-4970-985E-363E6869FD44}"/>
                </a:ext>
              </a:extLst>
            </p:cNvPr>
            <p:cNvSpPr>
              <a:spLocks/>
            </p:cNvSpPr>
            <p:nvPr/>
          </p:nvSpPr>
          <p:spPr bwMode="auto">
            <a:xfrm>
              <a:off x="7239001" y="1395413"/>
              <a:ext cx="530225" cy="458788"/>
            </a:xfrm>
            <a:custGeom>
              <a:avLst/>
              <a:gdLst>
                <a:gd name="T0" fmla="*/ 251 w 334"/>
                <a:gd name="T1" fmla="*/ 0 h 289"/>
                <a:gd name="T2" fmla="*/ 84 w 334"/>
                <a:gd name="T3" fmla="*/ 0 h 289"/>
                <a:gd name="T4" fmla="*/ 0 w 334"/>
                <a:gd name="T5" fmla="*/ 146 h 289"/>
                <a:gd name="T6" fmla="*/ 84 w 334"/>
                <a:gd name="T7" fmla="*/ 289 h 289"/>
                <a:gd name="T8" fmla="*/ 251 w 334"/>
                <a:gd name="T9" fmla="*/ 289 h 289"/>
                <a:gd name="T10" fmla="*/ 334 w 334"/>
                <a:gd name="T11" fmla="*/ 146 h 289"/>
                <a:gd name="T12" fmla="*/ 251 w 334"/>
                <a:gd name="T13" fmla="*/ 0 h 289"/>
              </a:gdLst>
              <a:ahLst/>
              <a:cxnLst>
                <a:cxn ang="0">
                  <a:pos x="T0" y="T1"/>
                </a:cxn>
                <a:cxn ang="0">
                  <a:pos x="T2" y="T3"/>
                </a:cxn>
                <a:cxn ang="0">
                  <a:pos x="T4" y="T5"/>
                </a:cxn>
                <a:cxn ang="0">
                  <a:pos x="T6" y="T7"/>
                </a:cxn>
                <a:cxn ang="0">
                  <a:pos x="T8" y="T9"/>
                </a:cxn>
                <a:cxn ang="0">
                  <a:pos x="T10" y="T11"/>
                </a:cxn>
                <a:cxn ang="0">
                  <a:pos x="T12" y="T13"/>
                </a:cxn>
              </a:cxnLst>
              <a:rect l="0" t="0" r="r" b="b"/>
              <a:pathLst>
                <a:path w="334" h="289">
                  <a:moveTo>
                    <a:pt x="251" y="0"/>
                  </a:moveTo>
                  <a:lnTo>
                    <a:pt x="84" y="0"/>
                  </a:lnTo>
                  <a:lnTo>
                    <a:pt x="0" y="146"/>
                  </a:lnTo>
                  <a:lnTo>
                    <a:pt x="84" y="289"/>
                  </a:lnTo>
                  <a:lnTo>
                    <a:pt x="251" y="289"/>
                  </a:lnTo>
                  <a:lnTo>
                    <a:pt x="334" y="146"/>
                  </a:lnTo>
                  <a:lnTo>
                    <a:pt x="2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6">
              <a:extLst>
                <a:ext uri="{FF2B5EF4-FFF2-40B4-BE49-F238E27FC236}">
                  <a16:creationId xmlns:a16="http://schemas.microsoft.com/office/drawing/2014/main" id="{6F7CF6C0-5E03-43D8-9C1D-BC22BC1CB4E9}"/>
                </a:ext>
              </a:extLst>
            </p:cNvPr>
            <p:cNvSpPr>
              <a:spLocks/>
            </p:cNvSpPr>
            <p:nvPr/>
          </p:nvSpPr>
          <p:spPr bwMode="auto">
            <a:xfrm>
              <a:off x="7232651" y="1389063"/>
              <a:ext cx="542925" cy="471488"/>
            </a:xfrm>
            <a:custGeom>
              <a:avLst/>
              <a:gdLst>
                <a:gd name="T0" fmla="*/ 255 w 342"/>
                <a:gd name="T1" fmla="*/ 4 h 297"/>
                <a:gd name="T2" fmla="*/ 255 w 342"/>
                <a:gd name="T3" fmla="*/ 0 h 297"/>
                <a:gd name="T4" fmla="*/ 86 w 342"/>
                <a:gd name="T5" fmla="*/ 0 h 297"/>
                <a:gd name="T6" fmla="*/ 0 w 342"/>
                <a:gd name="T7" fmla="*/ 150 h 297"/>
                <a:gd name="T8" fmla="*/ 86 w 342"/>
                <a:gd name="T9" fmla="*/ 297 h 297"/>
                <a:gd name="T10" fmla="*/ 257 w 342"/>
                <a:gd name="T11" fmla="*/ 297 h 297"/>
                <a:gd name="T12" fmla="*/ 342 w 342"/>
                <a:gd name="T13" fmla="*/ 150 h 297"/>
                <a:gd name="T14" fmla="*/ 257 w 342"/>
                <a:gd name="T15" fmla="*/ 0 h 297"/>
                <a:gd name="T16" fmla="*/ 255 w 342"/>
                <a:gd name="T17" fmla="*/ 0 h 297"/>
                <a:gd name="T18" fmla="*/ 255 w 342"/>
                <a:gd name="T19" fmla="*/ 4 h 297"/>
                <a:gd name="T20" fmla="*/ 253 w 342"/>
                <a:gd name="T21" fmla="*/ 6 h 297"/>
                <a:gd name="T22" fmla="*/ 336 w 342"/>
                <a:gd name="T23" fmla="*/ 150 h 297"/>
                <a:gd name="T24" fmla="*/ 253 w 342"/>
                <a:gd name="T25" fmla="*/ 291 h 297"/>
                <a:gd name="T26" fmla="*/ 90 w 342"/>
                <a:gd name="T27" fmla="*/ 291 h 297"/>
                <a:gd name="T28" fmla="*/ 8 w 342"/>
                <a:gd name="T29" fmla="*/ 150 h 297"/>
                <a:gd name="T30" fmla="*/ 90 w 342"/>
                <a:gd name="T31" fmla="*/ 8 h 297"/>
                <a:gd name="T32" fmla="*/ 255 w 342"/>
                <a:gd name="T33" fmla="*/ 8 h 297"/>
                <a:gd name="T34" fmla="*/ 255 w 342"/>
                <a:gd name="T35" fmla="*/ 4 h 297"/>
                <a:gd name="T36" fmla="*/ 253 w 342"/>
                <a:gd name="T37" fmla="*/ 6 h 297"/>
                <a:gd name="T38" fmla="*/ 255 w 342"/>
                <a:gd name="T39"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297">
                  <a:moveTo>
                    <a:pt x="255" y="4"/>
                  </a:moveTo>
                  <a:lnTo>
                    <a:pt x="255" y="0"/>
                  </a:lnTo>
                  <a:lnTo>
                    <a:pt x="86" y="0"/>
                  </a:lnTo>
                  <a:lnTo>
                    <a:pt x="0" y="150"/>
                  </a:lnTo>
                  <a:lnTo>
                    <a:pt x="86" y="297"/>
                  </a:lnTo>
                  <a:lnTo>
                    <a:pt x="257" y="297"/>
                  </a:lnTo>
                  <a:lnTo>
                    <a:pt x="342" y="150"/>
                  </a:lnTo>
                  <a:lnTo>
                    <a:pt x="257" y="0"/>
                  </a:lnTo>
                  <a:lnTo>
                    <a:pt x="255" y="0"/>
                  </a:lnTo>
                  <a:lnTo>
                    <a:pt x="255" y="4"/>
                  </a:lnTo>
                  <a:lnTo>
                    <a:pt x="253" y="6"/>
                  </a:lnTo>
                  <a:lnTo>
                    <a:pt x="336" y="150"/>
                  </a:lnTo>
                  <a:lnTo>
                    <a:pt x="253" y="291"/>
                  </a:lnTo>
                  <a:lnTo>
                    <a:pt x="90" y="291"/>
                  </a:lnTo>
                  <a:lnTo>
                    <a:pt x="8" y="150"/>
                  </a:lnTo>
                  <a:lnTo>
                    <a:pt x="90" y="8"/>
                  </a:lnTo>
                  <a:lnTo>
                    <a:pt x="255" y="8"/>
                  </a:lnTo>
                  <a:lnTo>
                    <a:pt x="255" y="4"/>
                  </a:lnTo>
                  <a:lnTo>
                    <a:pt x="253" y="6"/>
                  </a:lnTo>
                  <a:lnTo>
                    <a:pt x="25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49">
              <a:extLst>
                <a:ext uri="{FF2B5EF4-FFF2-40B4-BE49-F238E27FC236}">
                  <a16:creationId xmlns:a16="http://schemas.microsoft.com/office/drawing/2014/main" id="{680B8850-4581-4064-807E-65737C4FBF6F}"/>
                </a:ext>
              </a:extLst>
            </p:cNvPr>
            <p:cNvSpPr>
              <a:spLocks/>
            </p:cNvSpPr>
            <p:nvPr/>
          </p:nvSpPr>
          <p:spPr bwMode="auto">
            <a:xfrm>
              <a:off x="7326313" y="1654176"/>
              <a:ext cx="304800" cy="114300"/>
            </a:xfrm>
            <a:custGeom>
              <a:avLst/>
              <a:gdLst>
                <a:gd name="T0" fmla="*/ 95 w 99"/>
                <a:gd name="T1" fmla="*/ 30 h 37"/>
                <a:gd name="T2" fmla="*/ 23 w 99"/>
                <a:gd name="T3" fmla="*/ 30 h 37"/>
                <a:gd name="T4" fmla="*/ 20 w 99"/>
                <a:gd name="T5" fmla="*/ 29 h 37"/>
                <a:gd name="T6" fmla="*/ 20 w 99"/>
                <a:gd name="T7" fmla="*/ 7 h 37"/>
                <a:gd name="T8" fmla="*/ 94 w 99"/>
                <a:gd name="T9" fmla="*/ 6 h 37"/>
                <a:gd name="T10" fmla="*/ 95 w 99"/>
                <a:gd name="T11" fmla="*/ 0 h 37"/>
                <a:gd name="T12" fmla="*/ 22 w 99"/>
                <a:gd name="T13" fmla="*/ 0 h 37"/>
                <a:gd name="T14" fmla="*/ 14 w 99"/>
                <a:gd name="T15" fmla="*/ 33 h 37"/>
                <a:gd name="T16" fmla="*/ 29 w 99"/>
                <a:gd name="T17" fmla="*/ 36 h 37"/>
                <a:gd name="T18" fmla="*/ 95 w 99"/>
                <a:gd name="T19" fmla="*/ 36 h 37"/>
                <a:gd name="T20" fmla="*/ 95 w 99"/>
                <a:gd name="T21"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37">
                  <a:moveTo>
                    <a:pt x="95" y="30"/>
                  </a:moveTo>
                  <a:cubicBezTo>
                    <a:pt x="23" y="30"/>
                    <a:pt x="23" y="30"/>
                    <a:pt x="23" y="30"/>
                  </a:cubicBezTo>
                  <a:cubicBezTo>
                    <a:pt x="20" y="29"/>
                    <a:pt x="20" y="29"/>
                    <a:pt x="20" y="29"/>
                  </a:cubicBezTo>
                  <a:cubicBezTo>
                    <a:pt x="10" y="24"/>
                    <a:pt x="10" y="12"/>
                    <a:pt x="20" y="7"/>
                  </a:cubicBezTo>
                  <a:cubicBezTo>
                    <a:pt x="25" y="5"/>
                    <a:pt x="84" y="6"/>
                    <a:pt x="94" y="6"/>
                  </a:cubicBezTo>
                  <a:cubicBezTo>
                    <a:pt x="98" y="5"/>
                    <a:pt x="99" y="1"/>
                    <a:pt x="95" y="0"/>
                  </a:cubicBezTo>
                  <a:cubicBezTo>
                    <a:pt x="22" y="0"/>
                    <a:pt x="22" y="0"/>
                    <a:pt x="22" y="0"/>
                  </a:cubicBezTo>
                  <a:cubicBezTo>
                    <a:pt x="7" y="1"/>
                    <a:pt x="0" y="22"/>
                    <a:pt x="14" y="33"/>
                  </a:cubicBezTo>
                  <a:cubicBezTo>
                    <a:pt x="18" y="36"/>
                    <a:pt x="23" y="36"/>
                    <a:pt x="29" y="36"/>
                  </a:cubicBezTo>
                  <a:cubicBezTo>
                    <a:pt x="33" y="36"/>
                    <a:pt x="94" y="37"/>
                    <a:pt x="95" y="36"/>
                  </a:cubicBezTo>
                  <a:cubicBezTo>
                    <a:pt x="98" y="35"/>
                    <a:pt x="98" y="32"/>
                    <a:pt x="95" y="30"/>
                  </a:cubicBezTo>
                  <a:close/>
                </a:path>
              </a:pathLst>
            </a:custGeom>
            <a:solidFill>
              <a:srgbClr val="36B7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0">
              <a:extLst>
                <a:ext uri="{FF2B5EF4-FFF2-40B4-BE49-F238E27FC236}">
                  <a16:creationId xmlns:a16="http://schemas.microsoft.com/office/drawing/2014/main" id="{AE660B55-D6CF-49B3-AF4F-1AC56AA0A280}"/>
                </a:ext>
              </a:extLst>
            </p:cNvPr>
            <p:cNvSpPr>
              <a:spLocks/>
            </p:cNvSpPr>
            <p:nvPr/>
          </p:nvSpPr>
          <p:spPr bwMode="auto">
            <a:xfrm>
              <a:off x="7362826" y="1484313"/>
              <a:ext cx="274638" cy="95250"/>
            </a:xfrm>
            <a:custGeom>
              <a:avLst/>
              <a:gdLst>
                <a:gd name="T0" fmla="*/ 8 w 89"/>
                <a:gd name="T1" fmla="*/ 30 h 31"/>
                <a:gd name="T2" fmla="*/ 42 w 89"/>
                <a:gd name="T3" fmla="*/ 31 h 31"/>
                <a:gd name="T4" fmla="*/ 76 w 89"/>
                <a:gd name="T5" fmla="*/ 31 h 31"/>
                <a:gd name="T6" fmla="*/ 86 w 89"/>
                <a:gd name="T7" fmla="*/ 30 h 31"/>
                <a:gd name="T8" fmla="*/ 86 w 89"/>
                <a:gd name="T9" fmla="*/ 26 h 31"/>
                <a:gd name="T10" fmla="*/ 82 w 89"/>
                <a:gd name="T11" fmla="*/ 24 h 31"/>
                <a:gd name="T12" fmla="*/ 12 w 89"/>
                <a:gd name="T13" fmla="*/ 24 h 31"/>
                <a:gd name="T14" fmla="*/ 8 w 89"/>
                <a:gd name="T15" fmla="*/ 16 h 31"/>
                <a:gd name="T16" fmla="*/ 10 w 89"/>
                <a:gd name="T17" fmla="*/ 6 h 31"/>
                <a:gd name="T18" fmla="*/ 82 w 89"/>
                <a:gd name="T19" fmla="*/ 6 h 31"/>
                <a:gd name="T20" fmla="*/ 82 w 89"/>
                <a:gd name="T21" fmla="*/ 0 h 31"/>
                <a:gd name="T22" fmla="*/ 16 w 89"/>
                <a:gd name="T23" fmla="*/ 0 h 31"/>
                <a:gd name="T24" fmla="*/ 2 w 89"/>
                <a:gd name="T25" fmla="*/ 20 h 31"/>
                <a:gd name="T26" fmla="*/ 7 w 89"/>
                <a:gd name="T27" fmla="*/ 30 h 31"/>
                <a:gd name="T28" fmla="*/ 7 w 89"/>
                <a:gd name="T29" fmla="*/ 30 h 31"/>
                <a:gd name="T30" fmla="*/ 8 w 89"/>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31">
                  <a:moveTo>
                    <a:pt x="8" y="30"/>
                  </a:moveTo>
                  <a:cubicBezTo>
                    <a:pt x="19" y="30"/>
                    <a:pt x="31" y="31"/>
                    <a:pt x="42" y="31"/>
                  </a:cubicBezTo>
                  <a:cubicBezTo>
                    <a:pt x="53" y="31"/>
                    <a:pt x="64" y="30"/>
                    <a:pt x="76" y="31"/>
                  </a:cubicBezTo>
                  <a:cubicBezTo>
                    <a:pt x="79" y="30"/>
                    <a:pt x="84" y="31"/>
                    <a:pt x="86" y="30"/>
                  </a:cubicBezTo>
                  <a:cubicBezTo>
                    <a:pt x="87" y="29"/>
                    <a:pt x="87" y="27"/>
                    <a:pt x="86" y="26"/>
                  </a:cubicBezTo>
                  <a:cubicBezTo>
                    <a:pt x="86" y="24"/>
                    <a:pt x="84" y="24"/>
                    <a:pt x="82" y="24"/>
                  </a:cubicBezTo>
                  <a:cubicBezTo>
                    <a:pt x="12" y="24"/>
                    <a:pt x="12" y="24"/>
                    <a:pt x="12" y="24"/>
                  </a:cubicBezTo>
                  <a:cubicBezTo>
                    <a:pt x="7" y="24"/>
                    <a:pt x="8" y="21"/>
                    <a:pt x="8" y="16"/>
                  </a:cubicBezTo>
                  <a:cubicBezTo>
                    <a:pt x="8" y="12"/>
                    <a:pt x="7" y="7"/>
                    <a:pt x="10" y="6"/>
                  </a:cubicBezTo>
                  <a:cubicBezTo>
                    <a:pt x="13" y="6"/>
                    <a:pt x="77" y="6"/>
                    <a:pt x="82" y="6"/>
                  </a:cubicBezTo>
                  <a:cubicBezTo>
                    <a:pt x="89" y="6"/>
                    <a:pt x="89" y="0"/>
                    <a:pt x="82" y="0"/>
                  </a:cubicBezTo>
                  <a:cubicBezTo>
                    <a:pt x="16" y="0"/>
                    <a:pt x="16" y="0"/>
                    <a:pt x="16" y="0"/>
                  </a:cubicBezTo>
                  <a:cubicBezTo>
                    <a:pt x="0" y="0"/>
                    <a:pt x="2" y="7"/>
                    <a:pt x="2" y="20"/>
                  </a:cubicBezTo>
                  <a:cubicBezTo>
                    <a:pt x="2" y="26"/>
                    <a:pt x="3" y="27"/>
                    <a:pt x="7" y="30"/>
                  </a:cubicBezTo>
                  <a:cubicBezTo>
                    <a:pt x="7" y="30"/>
                    <a:pt x="7" y="30"/>
                    <a:pt x="7" y="30"/>
                  </a:cubicBezTo>
                  <a:cubicBezTo>
                    <a:pt x="8" y="30"/>
                    <a:pt x="8" y="30"/>
                    <a:pt x="8" y="30"/>
                  </a:cubicBezTo>
                  <a:close/>
                </a:path>
              </a:pathLst>
            </a:custGeom>
            <a:solidFill>
              <a:srgbClr val="F05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1">
              <a:extLst>
                <a:ext uri="{FF2B5EF4-FFF2-40B4-BE49-F238E27FC236}">
                  <a16:creationId xmlns:a16="http://schemas.microsoft.com/office/drawing/2014/main" id="{28D15375-9536-49FE-A04D-4A32D3D45854}"/>
                </a:ext>
              </a:extLst>
            </p:cNvPr>
            <p:cNvSpPr>
              <a:spLocks/>
            </p:cNvSpPr>
            <p:nvPr/>
          </p:nvSpPr>
          <p:spPr bwMode="auto">
            <a:xfrm>
              <a:off x="7386638" y="1670051"/>
              <a:ext cx="228600" cy="76200"/>
            </a:xfrm>
            <a:custGeom>
              <a:avLst/>
              <a:gdLst>
                <a:gd name="T0" fmla="*/ 0 w 74"/>
                <a:gd name="T1" fmla="*/ 2 h 25"/>
                <a:gd name="T2" fmla="*/ 0 w 74"/>
                <a:gd name="T3" fmla="*/ 24 h 25"/>
                <a:gd name="T4" fmla="*/ 3 w 74"/>
                <a:gd name="T5" fmla="*/ 25 h 25"/>
                <a:gd name="T6" fmla="*/ 8 w 74"/>
                <a:gd name="T7" fmla="*/ 22 h 25"/>
                <a:gd name="T8" fmla="*/ 74 w 74"/>
                <a:gd name="T9" fmla="*/ 22 h 25"/>
                <a:gd name="T10" fmla="*/ 74 w 74"/>
                <a:gd name="T11" fmla="*/ 19 h 25"/>
                <a:gd name="T12" fmla="*/ 3 w 74"/>
                <a:gd name="T13" fmla="*/ 19 h 25"/>
                <a:gd name="T14" fmla="*/ 3 w 74"/>
                <a:gd name="T15" fmla="*/ 16 h 25"/>
                <a:gd name="T16" fmla="*/ 74 w 74"/>
                <a:gd name="T17" fmla="*/ 16 h 25"/>
                <a:gd name="T18" fmla="*/ 74 w 74"/>
                <a:gd name="T19" fmla="*/ 13 h 25"/>
                <a:gd name="T20" fmla="*/ 3 w 74"/>
                <a:gd name="T21" fmla="*/ 13 h 25"/>
                <a:gd name="T22" fmla="*/ 3 w 74"/>
                <a:gd name="T23" fmla="*/ 10 h 25"/>
                <a:gd name="T24" fmla="*/ 74 w 74"/>
                <a:gd name="T25" fmla="*/ 10 h 25"/>
                <a:gd name="T26" fmla="*/ 74 w 74"/>
                <a:gd name="T27" fmla="*/ 7 h 25"/>
                <a:gd name="T28" fmla="*/ 20 w 74"/>
                <a:gd name="T29" fmla="*/ 7 h 25"/>
                <a:gd name="T30" fmla="*/ 3 w 74"/>
                <a:gd name="T31" fmla="*/ 6 h 25"/>
                <a:gd name="T32" fmla="*/ 3 w 74"/>
                <a:gd name="T33" fmla="*/ 4 h 25"/>
                <a:gd name="T34" fmla="*/ 74 w 74"/>
                <a:gd name="T35" fmla="*/ 4 h 25"/>
                <a:gd name="T36" fmla="*/ 74 w 74"/>
                <a:gd name="T37" fmla="*/ 1 h 25"/>
                <a:gd name="T38" fmla="*/ 0 w 74"/>
                <a:gd name="T39"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25">
                  <a:moveTo>
                    <a:pt x="0" y="2"/>
                  </a:moveTo>
                  <a:cubicBezTo>
                    <a:pt x="0" y="24"/>
                    <a:pt x="0" y="24"/>
                    <a:pt x="0" y="24"/>
                  </a:cubicBezTo>
                  <a:cubicBezTo>
                    <a:pt x="3" y="25"/>
                    <a:pt x="3" y="25"/>
                    <a:pt x="3" y="25"/>
                  </a:cubicBezTo>
                  <a:cubicBezTo>
                    <a:pt x="2" y="21"/>
                    <a:pt x="5" y="22"/>
                    <a:pt x="8" y="22"/>
                  </a:cubicBezTo>
                  <a:cubicBezTo>
                    <a:pt x="74" y="22"/>
                    <a:pt x="74" y="22"/>
                    <a:pt x="74" y="22"/>
                  </a:cubicBezTo>
                  <a:cubicBezTo>
                    <a:pt x="74" y="19"/>
                    <a:pt x="74" y="19"/>
                    <a:pt x="74" y="19"/>
                  </a:cubicBezTo>
                  <a:cubicBezTo>
                    <a:pt x="66" y="19"/>
                    <a:pt x="6" y="20"/>
                    <a:pt x="3" y="19"/>
                  </a:cubicBezTo>
                  <a:cubicBezTo>
                    <a:pt x="3" y="16"/>
                    <a:pt x="3" y="16"/>
                    <a:pt x="3" y="16"/>
                  </a:cubicBezTo>
                  <a:cubicBezTo>
                    <a:pt x="6" y="16"/>
                    <a:pt x="66" y="16"/>
                    <a:pt x="74" y="16"/>
                  </a:cubicBezTo>
                  <a:cubicBezTo>
                    <a:pt x="74" y="13"/>
                    <a:pt x="74" y="13"/>
                    <a:pt x="74" y="13"/>
                  </a:cubicBezTo>
                  <a:cubicBezTo>
                    <a:pt x="66" y="13"/>
                    <a:pt x="7" y="14"/>
                    <a:pt x="3" y="13"/>
                  </a:cubicBezTo>
                  <a:cubicBezTo>
                    <a:pt x="3" y="10"/>
                    <a:pt x="3" y="10"/>
                    <a:pt x="3" y="10"/>
                  </a:cubicBezTo>
                  <a:cubicBezTo>
                    <a:pt x="6" y="10"/>
                    <a:pt x="66" y="10"/>
                    <a:pt x="74" y="10"/>
                  </a:cubicBezTo>
                  <a:cubicBezTo>
                    <a:pt x="74" y="7"/>
                    <a:pt x="74" y="7"/>
                    <a:pt x="74" y="7"/>
                  </a:cubicBezTo>
                  <a:cubicBezTo>
                    <a:pt x="56" y="7"/>
                    <a:pt x="38" y="7"/>
                    <a:pt x="20" y="7"/>
                  </a:cubicBezTo>
                  <a:cubicBezTo>
                    <a:pt x="17" y="7"/>
                    <a:pt x="5" y="8"/>
                    <a:pt x="3" y="6"/>
                  </a:cubicBezTo>
                  <a:cubicBezTo>
                    <a:pt x="3" y="4"/>
                    <a:pt x="3" y="4"/>
                    <a:pt x="3" y="4"/>
                  </a:cubicBezTo>
                  <a:cubicBezTo>
                    <a:pt x="6" y="3"/>
                    <a:pt x="66" y="4"/>
                    <a:pt x="74" y="4"/>
                  </a:cubicBezTo>
                  <a:cubicBezTo>
                    <a:pt x="74" y="1"/>
                    <a:pt x="74" y="1"/>
                    <a:pt x="74" y="1"/>
                  </a:cubicBezTo>
                  <a:cubicBezTo>
                    <a:pt x="64" y="1"/>
                    <a:pt x="5" y="0"/>
                    <a:pt x="0" y="2"/>
                  </a:cubicBezTo>
                  <a:close/>
                </a:path>
              </a:pathLst>
            </a:custGeom>
            <a:solidFill>
              <a:srgbClr val="FDE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2">
              <a:extLst>
                <a:ext uri="{FF2B5EF4-FFF2-40B4-BE49-F238E27FC236}">
                  <a16:creationId xmlns:a16="http://schemas.microsoft.com/office/drawing/2014/main" id="{27F63207-37A6-4530-8671-BBDEC2DBF90B}"/>
                </a:ext>
              </a:extLst>
            </p:cNvPr>
            <p:cNvSpPr>
              <a:spLocks/>
            </p:cNvSpPr>
            <p:nvPr/>
          </p:nvSpPr>
          <p:spPr bwMode="auto">
            <a:xfrm>
              <a:off x="7343776" y="1585913"/>
              <a:ext cx="261938" cy="55563"/>
            </a:xfrm>
            <a:custGeom>
              <a:avLst/>
              <a:gdLst>
                <a:gd name="T0" fmla="*/ 0 w 85"/>
                <a:gd name="T1" fmla="*/ 4 h 18"/>
                <a:gd name="T2" fmla="*/ 81 w 85"/>
                <a:gd name="T3" fmla="*/ 4 h 18"/>
                <a:gd name="T4" fmla="*/ 78 w 85"/>
                <a:gd name="T5" fmla="*/ 7 h 18"/>
                <a:gd name="T6" fmla="*/ 0 w 85"/>
                <a:gd name="T7" fmla="*/ 7 h 18"/>
                <a:gd name="T8" fmla="*/ 0 w 85"/>
                <a:gd name="T9" fmla="*/ 10 h 18"/>
                <a:gd name="T10" fmla="*/ 81 w 85"/>
                <a:gd name="T11" fmla="*/ 10 h 18"/>
                <a:gd name="T12" fmla="*/ 81 w 85"/>
                <a:gd name="T13" fmla="*/ 12 h 18"/>
                <a:gd name="T14" fmla="*/ 0 w 85"/>
                <a:gd name="T15" fmla="*/ 13 h 18"/>
                <a:gd name="T16" fmla="*/ 0 w 85"/>
                <a:gd name="T17" fmla="*/ 16 h 18"/>
                <a:gd name="T18" fmla="*/ 42 w 85"/>
                <a:gd name="T19" fmla="*/ 16 h 18"/>
                <a:gd name="T20" fmla="*/ 79 w 85"/>
                <a:gd name="T21" fmla="*/ 16 h 18"/>
                <a:gd name="T22" fmla="*/ 81 w 85"/>
                <a:gd name="T23" fmla="*/ 17 h 18"/>
                <a:gd name="T24" fmla="*/ 81 w 85"/>
                <a:gd name="T25" fmla="*/ 18 h 18"/>
                <a:gd name="T26" fmla="*/ 84 w 85"/>
                <a:gd name="T27" fmla="*/ 8 h 18"/>
                <a:gd name="T28" fmla="*/ 78 w 85"/>
                <a:gd name="T29" fmla="*/ 0 h 18"/>
                <a:gd name="T30" fmla="*/ 52 w 85"/>
                <a:gd name="T31" fmla="*/ 0 h 18"/>
                <a:gd name="T32" fmla="*/ 0 w 85"/>
                <a:gd name="T33" fmla="*/ 0 h 18"/>
                <a:gd name="T34" fmla="*/ 0 w 85"/>
                <a:gd name="T3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8">
                  <a:moveTo>
                    <a:pt x="0" y="4"/>
                  </a:moveTo>
                  <a:cubicBezTo>
                    <a:pt x="10" y="4"/>
                    <a:pt x="78" y="3"/>
                    <a:pt x="81" y="4"/>
                  </a:cubicBezTo>
                  <a:cubicBezTo>
                    <a:pt x="81" y="7"/>
                    <a:pt x="80" y="7"/>
                    <a:pt x="78" y="7"/>
                  </a:cubicBezTo>
                  <a:cubicBezTo>
                    <a:pt x="0" y="7"/>
                    <a:pt x="0" y="7"/>
                    <a:pt x="0" y="7"/>
                  </a:cubicBezTo>
                  <a:cubicBezTo>
                    <a:pt x="0" y="10"/>
                    <a:pt x="0" y="10"/>
                    <a:pt x="0" y="10"/>
                  </a:cubicBezTo>
                  <a:cubicBezTo>
                    <a:pt x="10" y="10"/>
                    <a:pt x="78" y="9"/>
                    <a:pt x="81" y="10"/>
                  </a:cubicBezTo>
                  <a:cubicBezTo>
                    <a:pt x="81" y="12"/>
                    <a:pt x="81" y="12"/>
                    <a:pt x="81" y="12"/>
                  </a:cubicBezTo>
                  <a:cubicBezTo>
                    <a:pt x="78" y="13"/>
                    <a:pt x="10" y="13"/>
                    <a:pt x="0" y="13"/>
                  </a:cubicBezTo>
                  <a:cubicBezTo>
                    <a:pt x="0" y="16"/>
                    <a:pt x="0" y="16"/>
                    <a:pt x="0" y="16"/>
                  </a:cubicBezTo>
                  <a:cubicBezTo>
                    <a:pt x="14" y="16"/>
                    <a:pt x="28" y="16"/>
                    <a:pt x="42" y="16"/>
                  </a:cubicBezTo>
                  <a:cubicBezTo>
                    <a:pt x="79" y="16"/>
                    <a:pt x="79" y="16"/>
                    <a:pt x="79" y="16"/>
                  </a:cubicBezTo>
                  <a:cubicBezTo>
                    <a:pt x="80" y="16"/>
                    <a:pt x="80" y="16"/>
                    <a:pt x="81" y="17"/>
                  </a:cubicBezTo>
                  <a:cubicBezTo>
                    <a:pt x="81" y="18"/>
                    <a:pt x="81" y="18"/>
                    <a:pt x="81" y="18"/>
                  </a:cubicBezTo>
                  <a:cubicBezTo>
                    <a:pt x="85" y="17"/>
                    <a:pt x="84" y="13"/>
                    <a:pt x="84" y="8"/>
                  </a:cubicBezTo>
                  <a:cubicBezTo>
                    <a:pt x="84" y="3"/>
                    <a:pt x="84" y="1"/>
                    <a:pt x="78" y="0"/>
                  </a:cubicBezTo>
                  <a:cubicBezTo>
                    <a:pt x="70" y="0"/>
                    <a:pt x="61" y="0"/>
                    <a:pt x="52" y="0"/>
                  </a:cubicBezTo>
                  <a:cubicBezTo>
                    <a:pt x="35" y="0"/>
                    <a:pt x="18" y="0"/>
                    <a:pt x="0" y="0"/>
                  </a:cubicBezTo>
                  <a:lnTo>
                    <a:pt x="0" y="4"/>
                  </a:lnTo>
                  <a:close/>
                </a:path>
              </a:pathLst>
            </a:custGeom>
            <a:solidFill>
              <a:srgbClr val="FDE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3">
              <a:extLst>
                <a:ext uri="{FF2B5EF4-FFF2-40B4-BE49-F238E27FC236}">
                  <a16:creationId xmlns:a16="http://schemas.microsoft.com/office/drawing/2014/main" id="{7545C6DC-A4EA-46A4-A120-F60030EC819C}"/>
                </a:ext>
              </a:extLst>
            </p:cNvPr>
            <p:cNvSpPr>
              <a:spLocks/>
            </p:cNvSpPr>
            <p:nvPr/>
          </p:nvSpPr>
          <p:spPr bwMode="auto">
            <a:xfrm>
              <a:off x="7385051" y="1503363"/>
              <a:ext cx="230188" cy="55563"/>
            </a:xfrm>
            <a:custGeom>
              <a:avLst/>
              <a:gdLst>
                <a:gd name="T0" fmla="*/ 5 w 75"/>
                <a:gd name="T1" fmla="*/ 18 h 18"/>
                <a:gd name="T2" fmla="*/ 4 w 75"/>
                <a:gd name="T3" fmla="*/ 16 h 18"/>
                <a:gd name="T4" fmla="*/ 39 w 75"/>
                <a:gd name="T5" fmla="*/ 15 h 18"/>
                <a:gd name="T6" fmla="*/ 75 w 75"/>
                <a:gd name="T7" fmla="*/ 15 h 18"/>
                <a:gd name="T8" fmla="*/ 75 w 75"/>
                <a:gd name="T9" fmla="*/ 12 h 18"/>
                <a:gd name="T10" fmla="*/ 4 w 75"/>
                <a:gd name="T11" fmla="*/ 12 h 18"/>
                <a:gd name="T12" fmla="*/ 4 w 75"/>
                <a:gd name="T13" fmla="*/ 10 h 18"/>
                <a:gd name="T14" fmla="*/ 75 w 75"/>
                <a:gd name="T15" fmla="*/ 9 h 18"/>
                <a:gd name="T16" fmla="*/ 75 w 75"/>
                <a:gd name="T17" fmla="*/ 6 h 18"/>
                <a:gd name="T18" fmla="*/ 12 w 75"/>
                <a:gd name="T19" fmla="*/ 6 h 18"/>
                <a:gd name="T20" fmla="*/ 4 w 75"/>
                <a:gd name="T21" fmla="*/ 5 h 18"/>
                <a:gd name="T22" fmla="*/ 4 w 75"/>
                <a:gd name="T23" fmla="*/ 4 h 18"/>
                <a:gd name="T24" fmla="*/ 75 w 75"/>
                <a:gd name="T25" fmla="*/ 3 h 18"/>
                <a:gd name="T26" fmla="*/ 75 w 75"/>
                <a:gd name="T27" fmla="*/ 0 h 18"/>
                <a:gd name="T28" fmla="*/ 3 w 75"/>
                <a:gd name="T29" fmla="*/ 0 h 18"/>
                <a:gd name="T30" fmla="*/ 1 w 75"/>
                <a:gd name="T31" fmla="*/ 10 h 18"/>
                <a:gd name="T32" fmla="*/ 5 w 75"/>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8">
                  <a:moveTo>
                    <a:pt x="5" y="18"/>
                  </a:moveTo>
                  <a:cubicBezTo>
                    <a:pt x="4" y="17"/>
                    <a:pt x="4" y="17"/>
                    <a:pt x="4" y="16"/>
                  </a:cubicBezTo>
                  <a:cubicBezTo>
                    <a:pt x="7" y="15"/>
                    <a:pt x="34" y="15"/>
                    <a:pt x="39" y="15"/>
                  </a:cubicBezTo>
                  <a:cubicBezTo>
                    <a:pt x="51" y="15"/>
                    <a:pt x="63" y="15"/>
                    <a:pt x="75" y="15"/>
                  </a:cubicBezTo>
                  <a:cubicBezTo>
                    <a:pt x="75" y="12"/>
                    <a:pt x="75" y="12"/>
                    <a:pt x="75" y="12"/>
                  </a:cubicBezTo>
                  <a:cubicBezTo>
                    <a:pt x="67" y="12"/>
                    <a:pt x="8" y="13"/>
                    <a:pt x="4" y="12"/>
                  </a:cubicBezTo>
                  <a:cubicBezTo>
                    <a:pt x="4" y="10"/>
                    <a:pt x="4" y="10"/>
                    <a:pt x="4" y="10"/>
                  </a:cubicBezTo>
                  <a:cubicBezTo>
                    <a:pt x="7" y="9"/>
                    <a:pt x="67" y="9"/>
                    <a:pt x="75" y="9"/>
                  </a:cubicBezTo>
                  <a:cubicBezTo>
                    <a:pt x="75" y="6"/>
                    <a:pt x="75" y="6"/>
                    <a:pt x="75" y="6"/>
                  </a:cubicBezTo>
                  <a:cubicBezTo>
                    <a:pt x="12" y="6"/>
                    <a:pt x="12" y="6"/>
                    <a:pt x="12" y="6"/>
                  </a:cubicBezTo>
                  <a:cubicBezTo>
                    <a:pt x="9" y="6"/>
                    <a:pt x="6" y="7"/>
                    <a:pt x="4" y="5"/>
                  </a:cubicBezTo>
                  <a:cubicBezTo>
                    <a:pt x="4" y="4"/>
                    <a:pt x="4" y="4"/>
                    <a:pt x="4" y="4"/>
                  </a:cubicBezTo>
                  <a:cubicBezTo>
                    <a:pt x="7" y="3"/>
                    <a:pt x="67" y="3"/>
                    <a:pt x="75" y="3"/>
                  </a:cubicBezTo>
                  <a:cubicBezTo>
                    <a:pt x="75" y="0"/>
                    <a:pt x="75" y="0"/>
                    <a:pt x="75" y="0"/>
                  </a:cubicBezTo>
                  <a:cubicBezTo>
                    <a:pt x="70" y="0"/>
                    <a:pt x="6" y="0"/>
                    <a:pt x="3" y="0"/>
                  </a:cubicBezTo>
                  <a:cubicBezTo>
                    <a:pt x="0" y="1"/>
                    <a:pt x="1" y="6"/>
                    <a:pt x="1" y="10"/>
                  </a:cubicBezTo>
                  <a:cubicBezTo>
                    <a:pt x="1" y="15"/>
                    <a:pt x="0" y="18"/>
                    <a:pt x="5" y="18"/>
                  </a:cubicBezTo>
                  <a:close/>
                </a:path>
              </a:pathLst>
            </a:custGeom>
            <a:solidFill>
              <a:srgbClr val="FDEA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4">
              <a:extLst>
                <a:ext uri="{FF2B5EF4-FFF2-40B4-BE49-F238E27FC236}">
                  <a16:creationId xmlns:a16="http://schemas.microsoft.com/office/drawing/2014/main" id="{897BA547-12D1-4645-B396-C3E903F7E76B}"/>
                </a:ext>
              </a:extLst>
            </p:cNvPr>
            <p:cNvSpPr>
              <a:spLocks/>
            </p:cNvSpPr>
            <p:nvPr/>
          </p:nvSpPr>
          <p:spPr bwMode="auto">
            <a:xfrm>
              <a:off x="7332663" y="1576388"/>
              <a:ext cx="285750" cy="80963"/>
            </a:xfrm>
            <a:custGeom>
              <a:avLst/>
              <a:gdLst>
                <a:gd name="T0" fmla="*/ 4 w 93"/>
                <a:gd name="T1" fmla="*/ 3 h 26"/>
                <a:gd name="T2" fmla="*/ 56 w 93"/>
                <a:gd name="T3" fmla="*/ 3 h 26"/>
                <a:gd name="T4" fmla="*/ 82 w 93"/>
                <a:gd name="T5" fmla="*/ 3 h 26"/>
                <a:gd name="T6" fmla="*/ 88 w 93"/>
                <a:gd name="T7" fmla="*/ 11 h 26"/>
                <a:gd name="T8" fmla="*/ 85 w 93"/>
                <a:gd name="T9" fmla="*/ 21 h 26"/>
                <a:gd name="T10" fmla="*/ 45 w 93"/>
                <a:gd name="T11" fmla="*/ 22 h 26"/>
                <a:gd name="T12" fmla="*/ 4 w 93"/>
                <a:gd name="T13" fmla="*/ 22 h 26"/>
                <a:gd name="T14" fmla="*/ 1 w 93"/>
                <a:gd name="T15" fmla="*/ 23 h 26"/>
                <a:gd name="T16" fmla="*/ 10 w 93"/>
                <a:gd name="T17" fmla="*/ 25 h 26"/>
                <a:gd name="T18" fmla="*/ 20 w 93"/>
                <a:gd name="T19" fmla="*/ 25 h 26"/>
                <a:gd name="T20" fmla="*/ 93 w 93"/>
                <a:gd name="T21" fmla="*/ 25 h 26"/>
                <a:gd name="T22" fmla="*/ 86 w 93"/>
                <a:gd name="T23" fmla="*/ 25 h 26"/>
                <a:gd name="T24" fmla="*/ 91 w 93"/>
                <a:gd name="T25" fmla="*/ 13 h 26"/>
                <a:gd name="T26" fmla="*/ 86 w 93"/>
                <a:gd name="T27" fmla="*/ 1 h 26"/>
                <a:gd name="T28" fmla="*/ 52 w 93"/>
                <a:gd name="T29" fmla="*/ 1 h 26"/>
                <a:gd name="T30" fmla="*/ 18 w 93"/>
                <a:gd name="T31" fmla="*/ 0 h 26"/>
                <a:gd name="T32" fmla="*/ 4 w 93"/>
                <a:gd name="T33" fmla="*/ 0 h 26"/>
                <a:gd name="T34" fmla="*/ 4 w 93"/>
                <a:gd name="T35"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26">
                  <a:moveTo>
                    <a:pt x="4" y="3"/>
                  </a:moveTo>
                  <a:cubicBezTo>
                    <a:pt x="22" y="3"/>
                    <a:pt x="39" y="3"/>
                    <a:pt x="56" y="3"/>
                  </a:cubicBezTo>
                  <a:cubicBezTo>
                    <a:pt x="65" y="3"/>
                    <a:pt x="74" y="3"/>
                    <a:pt x="82" y="3"/>
                  </a:cubicBezTo>
                  <a:cubicBezTo>
                    <a:pt x="88" y="4"/>
                    <a:pt x="88" y="6"/>
                    <a:pt x="88" y="11"/>
                  </a:cubicBezTo>
                  <a:cubicBezTo>
                    <a:pt x="88" y="16"/>
                    <a:pt x="89" y="20"/>
                    <a:pt x="85" y="21"/>
                  </a:cubicBezTo>
                  <a:cubicBezTo>
                    <a:pt x="83" y="23"/>
                    <a:pt x="50" y="22"/>
                    <a:pt x="45" y="22"/>
                  </a:cubicBezTo>
                  <a:cubicBezTo>
                    <a:pt x="32" y="22"/>
                    <a:pt x="17" y="22"/>
                    <a:pt x="4" y="22"/>
                  </a:cubicBezTo>
                  <a:cubicBezTo>
                    <a:pt x="2" y="22"/>
                    <a:pt x="2" y="22"/>
                    <a:pt x="1" y="23"/>
                  </a:cubicBezTo>
                  <a:cubicBezTo>
                    <a:pt x="1" y="26"/>
                    <a:pt x="7" y="25"/>
                    <a:pt x="10" y="25"/>
                  </a:cubicBezTo>
                  <a:cubicBezTo>
                    <a:pt x="13" y="25"/>
                    <a:pt x="18" y="24"/>
                    <a:pt x="20" y="25"/>
                  </a:cubicBezTo>
                  <a:cubicBezTo>
                    <a:pt x="93" y="25"/>
                    <a:pt x="93" y="25"/>
                    <a:pt x="93" y="25"/>
                  </a:cubicBezTo>
                  <a:cubicBezTo>
                    <a:pt x="86" y="25"/>
                    <a:pt x="86" y="25"/>
                    <a:pt x="86" y="25"/>
                  </a:cubicBezTo>
                  <a:cubicBezTo>
                    <a:pt x="91" y="21"/>
                    <a:pt x="91" y="21"/>
                    <a:pt x="91" y="13"/>
                  </a:cubicBezTo>
                  <a:cubicBezTo>
                    <a:pt x="91" y="3"/>
                    <a:pt x="91" y="5"/>
                    <a:pt x="86" y="1"/>
                  </a:cubicBezTo>
                  <a:cubicBezTo>
                    <a:pt x="74" y="0"/>
                    <a:pt x="63" y="1"/>
                    <a:pt x="52" y="1"/>
                  </a:cubicBezTo>
                  <a:cubicBezTo>
                    <a:pt x="41" y="1"/>
                    <a:pt x="29" y="0"/>
                    <a:pt x="18" y="0"/>
                  </a:cubicBezTo>
                  <a:cubicBezTo>
                    <a:pt x="14" y="1"/>
                    <a:pt x="8" y="0"/>
                    <a:pt x="4" y="0"/>
                  </a:cubicBezTo>
                  <a:cubicBezTo>
                    <a:pt x="0" y="1"/>
                    <a:pt x="0" y="3"/>
                    <a:pt x="4" y="3"/>
                  </a:cubicBezTo>
                  <a:close/>
                </a:path>
              </a:pathLst>
            </a:custGeom>
            <a:solidFill>
              <a:srgbClr val="009B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5">
              <a:extLst>
                <a:ext uri="{FF2B5EF4-FFF2-40B4-BE49-F238E27FC236}">
                  <a16:creationId xmlns:a16="http://schemas.microsoft.com/office/drawing/2014/main" id="{F20A2AF1-9922-402E-A82C-B95B3F70BF70}"/>
                </a:ext>
              </a:extLst>
            </p:cNvPr>
            <p:cNvSpPr>
              <a:spLocks/>
            </p:cNvSpPr>
            <p:nvPr/>
          </p:nvSpPr>
          <p:spPr bwMode="auto">
            <a:xfrm>
              <a:off x="7343776" y="1635126"/>
              <a:ext cx="249238" cy="12700"/>
            </a:xfrm>
            <a:custGeom>
              <a:avLst/>
              <a:gdLst>
                <a:gd name="T0" fmla="*/ 0 w 81"/>
                <a:gd name="T1" fmla="*/ 3 h 4"/>
                <a:gd name="T2" fmla="*/ 41 w 81"/>
                <a:gd name="T3" fmla="*/ 3 h 4"/>
                <a:gd name="T4" fmla="*/ 81 w 81"/>
                <a:gd name="T5" fmla="*/ 2 h 4"/>
                <a:gd name="T6" fmla="*/ 81 w 81"/>
                <a:gd name="T7" fmla="*/ 1 h 4"/>
                <a:gd name="T8" fmla="*/ 79 w 81"/>
                <a:gd name="T9" fmla="*/ 0 h 4"/>
                <a:gd name="T10" fmla="*/ 42 w 81"/>
                <a:gd name="T11" fmla="*/ 0 h 4"/>
                <a:gd name="T12" fmla="*/ 0 w 81"/>
                <a:gd name="T13" fmla="*/ 0 h 4"/>
                <a:gd name="T14" fmla="*/ 0 w 81"/>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4">
                  <a:moveTo>
                    <a:pt x="0" y="3"/>
                  </a:moveTo>
                  <a:cubicBezTo>
                    <a:pt x="13" y="3"/>
                    <a:pt x="28" y="3"/>
                    <a:pt x="41" y="3"/>
                  </a:cubicBezTo>
                  <a:cubicBezTo>
                    <a:pt x="46" y="3"/>
                    <a:pt x="79" y="4"/>
                    <a:pt x="81" y="2"/>
                  </a:cubicBezTo>
                  <a:cubicBezTo>
                    <a:pt x="81" y="1"/>
                    <a:pt x="81" y="1"/>
                    <a:pt x="81" y="1"/>
                  </a:cubicBezTo>
                  <a:cubicBezTo>
                    <a:pt x="80" y="0"/>
                    <a:pt x="80" y="0"/>
                    <a:pt x="79" y="0"/>
                  </a:cubicBezTo>
                  <a:cubicBezTo>
                    <a:pt x="42" y="0"/>
                    <a:pt x="42" y="0"/>
                    <a:pt x="42" y="0"/>
                  </a:cubicBezTo>
                  <a:cubicBezTo>
                    <a:pt x="28" y="0"/>
                    <a:pt x="14" y="0"/>
                    <a:pt x="0" y="0"/>
                  </a:cubicBezTo>
                  <a:lnTo>
                    <a:pt x="0" y="3"/>
                  </a:ln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6">
              <a:extLst>
                <a:ext uri="{FF2B5EF4-FFF2-40B4-BE49-F238E27FC236}">
                  <a16:creationId xmlns:a16="http://schemas.microsoft.com/office/drawing/2014/main" id="{2B62C44B-E268-4370-A05C-B965C2526E5C}"/>
                </a:ext>
              </a:extLst>
            </p:cNvPr>
            <p:cNvSpPr>
              <a:spLocks/>
            </p:cNvSpPr>
            <p:nvPr/>
          </p:nvSpPr>
          <p:spPr bwMode="auto">
            <a:xfrm>
              <a:off x="7343776" y="1614488"/>
              <a:ext cx="249238" cy="12700"/>
            </a:xfrm>
            <a:custGeom>
              <a:avLst/>
              <a:gdLst>
                <a:gd name="T0" fmla="*/ 0 w 81"/>
                <a:gd name="T1" fmla="*/ 4 h 4"/>
                <a:gd name="T2" fmla="*/ 81 w 81"/>
                <a:gd name="T3" fmla="*/ 3 h 4"/>
                <a:gd name="T4" fmla="*/ 81 w 81"/>
                <a:gd name="T5" fmla="*/ 1 h 4"/>
                <a:gd name="T6" fmla="*/ 0 w 81"/>
                <a:gd name="T7" fmla="*/ 1 h 4"/>
                <a:gd name="T8" fmla="*/ 0 w 81"/>
                <a:gd name="T9" fmla="*/ 4 h 4"/>
              </a:gdLst>
              <a:ahLst/>
              <a:cxnLst>
                <a:cxn ang="0">
                  <a:pos x="T0" y="T1"/>
                </a:cxn>
                <a:cxn ang="0">
                  <a:pos x="T2" y="T3"/>
                </a:cxn>
                <a:cxn ang="0">
                  <a:pos x="T4" y="T5"/>
                </a:cxn>
                <a:cxn ang="0">
                  <a:pos x="T6" y="T7"/>
                </a:cxn>
                <a:cxn ang="0">
                  <a:pos x="T8" y="T9"/>
                </a:cxn>
              </a:cxnLst>
              <a:rect l="0" t="0" r="r" b="b"/>
              <a:pathLst>
                <a:path w="81" h="4">
                  <a:moveTo>
                    <a:pt x="0" y="4"/>
                  </a:moveTo>
                  <a:cubicBezTo>
                    <a:pt x="10" y="4"/>
                    <a:pt x="78" y="4"/>
                    <a:pt x="81" y="3"/>
                  </a:cubicBezTo>
                  <a:cubicBezTo>
                    <a:pt x="81" y="1"/>
                    <a:pt x="81" y="1"/>
                    <a:pt x="81" y="1"/>
                  </a:cubicBezTo>
                  <a:cubicBezTo>
                    <a:pt x="78" y="0"/>
                    <a:pt x="10" y="1"/>
                    <a:pt x="0" y="1"/>
                  </a:cubicBezTo>
                  <a:lnTo>
                    <a:pt x="0" y="4"/>
                  </a:ln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7">
              <a:extLst>
                <a:ext uri="{FF2B5EF4-FFF2-40B4-BE49-F238E27FC236}">
                  <a16:creationId xmlns:a16="http://schemas.microsoft.com/office/drawing/2014/main" id="{F55CBEAB-D63E-4FC0-BF43-C7556B80B624}"/>
                </a:ext>
              </a:extLst>
            </p:cNvPr>
            <p:cNvSpPr>
              <a:spLocks/>
            </p:cNvSpPr>
            <p:nvPr/>
          </p:nvSpPr>
          <p:spPr bwMode="auto">
            <a:xfrm>
              <a:off x="7343776" y="1595438"/>
              <a:ext cx="249238" cy="12700"/>
            </a:xfrm>
            <a:custGeom>
              <a:avLst/>
              <a:gdLst>
                <a:gd name="T0" fmla="*/ 0 w 81"/>
                <a:gd name="T1" fmla="*/ 4 h 4"/>
                <a:gd name="T2" fmla="*/ 78 w 81"/>
                <a:gd name="T3" fmla="*/ 4 h 4"/>
                <a:gd name="T4" fmla="*/ 81 w 81"/>
                <a:gd name="T5" fmla="*/ 1 h 4"/>
                <a:gd name="T6" fmla="*/ 0 w 81"/>
                <a:gd name="T7" fmla="*/ 1 h 4"/>
                <a:gd name="T8" fmla="*/ 0 w 81"/>
                <a:gd name="T9" fmla="*/ 4 h 4"/>
              </a:gdLst>
              <a:ahLst/>
              <a:cxnLst>
                <a:cxn ang="0">
                  <a:pos x="T0" y="T1"/>
                </a:cxn>
                <a:cxn ang="0">
                  <a:pos x="T2" y="T3"/>
                </a:cxn>
                <a:cxn ang="0">
                  <a:pos x="T4" y="T5"/>
                </a:cxn>
                <a:cxn ang="0">
                  <a:pos x="T6" y="T7"/>
                </a:cxn>
                <a:cxn ang="0">
                  <a:pos x="T8" y="T9"/>
                </a:cxn>
              </a:cxnLst>
              <a:rect l="0" t="0" r="r" b="b"/>
              <a:pathLst>
                <a:path w="81" h="4">
                  <a:moveTo>
                    <a:pt x="0" y="4"/>
                  </a:moveTo>
                  <a:cubicBezTo>
                    <a:pt x="78" y="4"/>
                    <a:pt x="78" y="4"/>
                    <a:pt x="78" y="4"/>
                  </a:cubicBezTo>
                  <a:cubicBezTo>
                    <a:pt x="80" y="4"/>
                    <a:pt x="81" y="4"/>
                    <a:pt x="81" y="1"/>
                  </a:cubicBezTo>
                  <a:cubicBezTo>
                    <a:pt x="78" y="0"/>
                    <a:pt x="10" y="1"/>
                    <a:pt x="0" y="1"/>
                  </a:cubicBezTo>
                  <a:lnTo>
                    <a:pt x="0" y="4"/>
                  </a:ln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8">
              <a:extLst>
                <a:ext uri="{FF2B5EF4-FFF2-40B4-BE49-F238E27FC236}">
                  <a16:creationId xmlns:a16="http://schemas.microsoft.com/office/drawing/2014/main" id="{98154C46-7C01-4B93-8DA5-CF7A8F7F004F}"/>
                </a:ext>
              </a:extLst>
            </p:cNvPr>
            <p:cNvSpPr>
              <a:spLocks/>
            </p:cNvSpPr>
            <p:nvPr/>
          </p:nvSpPr>
          <p:spPr bwMode="auto">
            <a:xfrm>
              <a:off x="7396163" y="1719263"/>
              <a:ext cx="219075" cy="12700"/>
            </a:xfrm>
            <a:custGeom>
              <a:avLst/>
              <a:gdLst>
                <a:gd name="T0" fmla="*/ 71 w 71"/>
                <a:gd name="T1" fmla="*/ 3 h 4"/>
                <a:gd name="T2" fmla="*/ 71 w 71"/>
                <a:gd name="T3" fmla="*/ 0 h 4"/>
                <a:gd name="T4" fmla="*/ 0 w 71"/>
                <a:gd name="T5" fmla="*/ 0 h 4"/>
                <a:gd name="T6" fmla="*/ 0 w 71"/>
                <a:gd name="T7" fmla="*/ 3 h 4"/>
                <a:gd name="T8" fmla="*/ 71 w 71"/>
                <a:gd name="T9" fmla="*/ 3 h 4"/>
              </a:gdLst>
              <a:ahLst/>
              <a:cxnLst>
                <a:cxn ang="0">
                  <a:pos x="T0" y="T1"/>
                </a:cxn>
                <a:cxn ang="0">
                  <a:pos x="T2" y="T3"/>
                </a:cxn>
                <a:cxn ang="0">
                  <a:pos x="T4" y="T5"/>
                </a:cxn>
                <a:cxn ang="0">
                  <a:pos x="T6" y="T7"/>
                </a:cxn>
                <a:cxn ang="0">
                  <a:pos x="T8" y="T9"/>
                </a:cxn>
              </a:cxnLst>
              <a:rect l="0" t="0" r="r" b="b"/>
              <a:pathLst>
                <a:path w="71" h="4">
                  <a:moveTo>
                    <a:pt x="71" y="3"/>
                  </a:moveTo>
                  <a:cubicBezTo>
                    <a:pt x="71" y="0"/>
                    <a:pt x="71" y="0"/>
                    <a:pt x="71" y="0"/>
                  </a:cubicBezTo>
                  <a:cubicBezTo>
                    <a:pt x="63" y="0"/>
                    <a:pt x="3" y="0"/>
                    <a:pt x="0" y="0"/>
                  </a:cubicBezTo>
                  <a:cubicBezTo>
                    <a:pt x="0" y="3"/>
                    <a:pt x="0" y="3"/>
                    <a:pt x="0" y="3"/>
                  </a:cubicBezTo>
                  <a:cubicBezTo>
                    <a:pt x="3" y="4"/>
                    <a:pt x="63" y="3"/>
                    <a:pt x="71" y="3"/>
                  </a:cubicBez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9">
              <a:extLst>
                <a:ext uri="{FF2B5EF4-FFF2-40B4-BE49-F238E27FC236}">
                  <a16:creationId xmlns:a16="http://schemas.microsoft.com/office/drawing/2014/main" id="{E51E43E8-4B36-488A-AE91-74D8F2D50D58}"/>
                </a:ext>
              </a:extLst>
            </p:cNvPr>
            <p:cNvSpPr>
              <a:spLocks/>
            </p:cNvSpPr>
            <p:nvPr/>
          </p:nvSpPr>
          <p:spPr bwMode="auto">
            <a:xfrm>
              <a:off x="7396163" y="1700213"/>
              <a:ext cx="219075" cy="12700"/>
            </a:xfrm>
            <a:custGeom>
              <a:avLst/>
              <a:gdLst>
                <a:gd name="T0" fmla="*/ 71 w 71"/>
                <a:gd name="T1" fmla="*/ 3 h 4"/>
                <a:gd name="T2" fmla="*/ 71 w 71"/>
                <a:gd name="T3" fmla="*/ 0 h 4"/>
                <a:gd name="T4" fmla="*/ 0 w 71"/>
                <a:gd name="T5" fmla="*/ 0 h 4"/>
                <a:gd name="T6" fmla="*/ 0 w 71"/>
                <a:gd name="T7" fmla="*/ 3 h 4"/>
                <a:gd name="T8" fmla="*/ 71 w 71"/>
                <a:gd name="T9" fmla="*/ 3 h 4"/>
              </a:gdLst>
              <a:ahLst/>
              <a:cxnLst>
                <a:cxn ang="0">
                  <a:pos x="T0" y="T1"/>
                </a:cxn>
                <a:cxn ang="0">
                  <a:pos x="T2" y="T3"/>
                </a:cxn>
                <a:cxn ang="0">
                  <a:pos x="T4" y="T5"/>
                </a:cxn>
                <a:cxn ang="0">
                  <a:pos x="T6" y="T7"/>
                </a:cxn>
                <a:cxn ang="0">
                  <a:pos x="T8" y="T9"/>
                </a:cxn>
              </a:cxnLst>
              <a:rect l="0" t="0" r="r" b="b"/>
              <a:pathLst>
                <a:path w="71" h="4">
                  <a:moveTo>
                    <a:pt x="71" y="3"/>
                  </a:moveTo>
                  <a:cubicBezTo>
                    <a:pt x="71" y="0"/>
                    <a:pt x="71" y="0"/>
                    <a:pt x="71" y="0"/>
                  </a:cubicBezTo>
                  <a:cubicBezTo>
                    <a:pt x="63" y="0"/>
                    <a:pt x="3" y="0"/>
                    <a:pt x="0" y="0"/>
                  </a:cubicBezTo>
                  <a:cubicBezTo>
                    <a:pt x="0" y="3"/>
                    <a:pt x="0" y="3"/>
                    <a:pt x="0" y="3"/>
                  </a:cubicBezTo>
                  <a:cubicBezTo>
                    <a:pt x="4" y="4"/>
                    <a:pt x="63" y="3"/>
                    <a:pt x="71" y="3"/>
                  </a:cubicBez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60">
              <a:extLst>
                <a:ext uri="{FF2B5EF4-FFF2-40B4-BE49-F238E27FC236}">
                  <a16:creationId xmlns:a16="http://schemas.microsoft.com/office/drawing/2014/main" id="{5448DC54-0FBC-4959-88F8-3FEDD7BAEFBC}"/>
                </a:ext>
              </a:extLst>
            </p:cNvPr>
            <p:cNvSpPr>
              <a:spLocks/>
            </p:cNvSpPr>
            <p:nvPr/>
          </p:nvSpPr>
          <p:spPr bwMode="auto">
            <a:xfrm>
              <a:off x="7396163" y="1530351"/>
              <a:ext cx="219075" cy="12700"/>
            </a:xfrm>
            <a:custGeom>
              <a:avLst/>
              <a:gdLst>
                <a:gd name="T0" fmla="*/ 71 w 71"/>
                <a:gd name="T1" fmla="*/ 3 h 4"/>
                <a:gd name="T2" fmla="*/ 71 w 71"/>
                <a:gd name="T3" fmla="*/ 0 h 4"/>
                <a:gd name="T4" fmla="*/ 0 w 71"/>
                <a:gd name="T5" fmla="*/ 1 h 4"/>
                <a:gd name="T6" fmla="*/ 0 w 71"/>
                <a:gd name="T7" fmla="*/ 3 h 4"/>
                <a:gd name="T8" fmla="*/ 71 w 71"/>
                <a:gd name="T9" fmla="*/ 3 h 4"/>
              </a:gdLst>
              <a:ahLst/>
              <a:cxnLst>
                <a:cxn ang="0">
                  <a:pos x="T0" y="T1"/>
                </a:cxn>
                <a:cxn ang="0">
                  <a:pos x="T2" y="T3"/>
                </a:cxn>
                <a:cxn ang="0">
                  <a:pos x="T4" y="T5"/>
                </a:cxn>
                <a:cxn ang="0">
                  <a:pos x="T6" y="T7"/>
                </a:cxn>
                <a:cxn ang="0">
                  <a:pos x="T8" y="T9"/>
                </a:cxn>
              </a:cxnLst>
              <a:rect l="0" t="0" r="r" b="b"/>
              <a:pathLst>
                <a:path w="71" h="4">
                  <a:moveTo>
                    <a:pt x="71" y="3"/>
                  </a:moveTo>
                  <a:cubicBezTo>
                    <a:pt x="71" y="0"/>
                    <a:pt x="71" y="0"/>
                    <a:pt x="71" y="0"/>
                  </a:cubicBezTo>
                  <a:cubicBezTo>
                    <a:pt x="63" y="0"/>
                    <a:pt x="3" y="0"/>
                    <a:pt x="0" y="1"/>
                  </a:cubicBezTo>
                  <a:cubicBezTo>
                    <a:pt x="0" y="3"/>
                    <a:pt x="0" y="3"/>
                    <a:pt x="0" y="3"/>
                  </a:cubicBezTo>
                  <a:cubicBezTo>
                    <a:pt x="4" y="4"/>
                    <a:pt x="63" y="3"/>
                    <a:pt x="71" y="3"/>
                  </a:cubicBez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61">
              <a:extLst>
                <a:ext uri="{FF2B5EF4-FFF2-40B4-BE49-F238E27FC236}">
                  <a16:creationId xmlns:a16="http://schemas.microsoft.com/office/drawing/2014/main" id="{F97E8860-9777-44D2-BE92-53DBCDA50B0F}"/>
                </a:ext>
              </a:extLst>
            </p:cNvPr>
            <p:cNvSpPr>
              <a:spLocks/>
            </p:cNvSpPr>
            <p:nvPr/>
          </p:nvSpPr>
          <p:spPr bwMode="auto">
            <a:xfrm>
              <a:off x="7396163" y="1549401"/>
              <a:ext cx="219075" cy="9525"/>
            </a:xfrm>
            <a:custGeom>
              <a:avLst/>
              <a:gdLst>
                <a:gd name="T0" fmla="*/ 1 w 71"/>
                <a:gd name="T1" fmla="*/ 3 h 3"/>
                <a:gd name="T2" fmla="*/ 71 w 71"/>
                <a:gd name="T3" fmla="*/ 3 h 3"/>
                <a:gd name="T4" fmla="*/ 71 w 71"/>
                <a:gd name="T5" fmla="*/ 0 h 3"/>
                <a:gd name="T6" fmla="*/ 35 w 71"/>
                <a:gd name="T7" fmla="*/ 0 h 3"/>
                <a:gd name="T8" fmla="*/ 0 w 71"/>
                <a:gd name="T9" fmla="*/ 1 h 3"/>
                <a:gd name="T10" fmla="*/ 1 w 71"/>
                <a:gd name="T11" fmla="*/ 3 h 3"/>
              </a:gdLst>
              <a:ahLst/>
              <a:cxnLst>
                <a:cxn ang="0">
                  <a:pos x="T0" y="T1"/>
                </a:cxn>
                <a:cxn ang="0">
                  <a:pos x="T2" y="T3"/>
                </a:cxn>
                <a:cxn ang="0">
                  <a:pos x="T4" y="T5"/>
                </a:cxn>
                <a:cxn ang="0">
                  <a:pos x="T6" y="T7"/>
                </a:cxn>
                <a:cxn ang="0">
                  <a:pos x="T8" y="T9"/>
                </a:cxn>
                <a:cxn ang="0">
                  <a:pos x="T10" y="T11"/>
                </a:cxn>
              </a:cxnLst>
              <a:rect l="0" t="0" r="r" b="b"/>
              <a:pathLst>
                <a:path w="71" h="3">
                  <a:moveTo>
                    <a:pt x="1" y="3"/>
                  </a:moveTo>
                  <a:cubicBezTo>
                    <a:pt x="71" y="3"/>
                    <a:pt x="71" y="3"/>
                    <a:pt x="71" y="3"/>
                  </a:cubicBezTo>
                  <a:cubicBezTo>
                    <a:pt x="71" y="0"/>
                    <a:pt x="71" y="0"/>
                    <a:pt x="71" y="0"/>
                  </a:cubicBezTo>
                  <a:cubicBezTo>
                    <a:pt x="59" y="0"/>
                    <a:pt x="47" y="0"/>
                    <a:pt x="35" y="0"/>
                  </a:cubicBezTo>
                  <a:cubicBezTo>
                    <a:pt x="30" y="0"/>
                    <a:pt x="3" y="0"/>
                    <a:pt x="0" y="1"/>
                  </a:cubicBezTo>
                  <a:cubicBezTo>
                    <a:pt x="0" y="2"/>
                    <a:pt x="0" y="2"/>
                    <a:pt x="1" y="3"/>
                  </a:cubicBez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62">
              <a:extLst>
                <a:ext uri="{FF2B5EF4-FFF2-40B4-BE49-F238E27FC236}">
                  <a16:creationId xmlns:a16="http://schemas.microsoft.com/office/drawing/2014/main" id="{BC0F0BEC-070C-40CD-87CE-5C4FEBD23182}"/>
                </a:ext>
              </a:extLst>
            </p:cNvPr>
            <p:cNvSpPr>
              <a:spLocks/>
            </p:cNvSpPr>
            <p:nvPr/>
          </p:nvSpPr>
          <p:spPr bwMode="auto">
            <a:xfrm>
              <a:off x="7392988" y="1733551"/>
              <a:ext cx="225425" cy="12700"/>
            </a:xfrm>
            <a:custGeom>
              <a:avLst/>
              <a:gdLst>
                <a:gd name="T0" fmla="*/ 1 w 73"/>
                <a:gd name="T1" fmla="*/ 4 h 4"/>
                <a:gd name="T2" fmla="*/ 73 w 73"/>
                <a:gd name="T3" fmla="*/ 4 h 4"/>
                <a:gd name="T4" fmla="*/ 72 w 73"/>
                <a:gd name="T5" fmla="*/ 1 h 4"/>
                <a:gd name="T6" fmla="*/ 6 w 73"/>
                <a:gd name="T7" fmla="*/ 1 h 4"/>
                <a:gd name="T8" fmla="*/ 1 w 73"/>
                <a:gd name="T9" fmla="*/ 4 h 4"/>
              </a:gdLst>
              <a:ahLst/>
              <a:cxnLst>
                <a:cxn ang="0">
                  <a:pos x="T0" y="T1"/>
                </a:cxn>
                <a:cxn ang="0">
                  <a:pos x="T2" y="T3"/>
                </a:cxn>
                <a:cxn ang="0">
                  <a:pos x="T4" y="T5"/>
                </a:cxn>
                <a:cxn ang="0">
                  <a:pos x="T6" y="T7"/>
                </a:cxn>
                <a:cxn ang="0">
                  <a:pos x="T8" y="T9"/>
                </a:cxn>
              </a:cxnLst>
              <a:rect l="0" t="0" r="r" b="b"/>
              <a:pathLst>
                <a:path w="73" h="4">
                  <a:moveTo>
                    <a:pt x="1" y="4"/>
                  </a:moveTo>
                  <a:cubicBezTo>
                    <a:pt x="73" y="4"/>
                    <a:pt x="73" y="4"/>
                    <a:pt x="73" y="4"/>
                  </a:cubicBezTo>
                  <a:cubicBezTo>
                    <a:pt x="72" y="3"/>
                    <a:pt x="72" y="3"/>
                    <a:pt x="72" y="1"/>
                  </a:cubicBezTo>
                  <a:cubicBezTo>
                    <a:pt x="6" y="1"/>
                    <a:pt x="6" y="1"/>
                    <a:pt x="6" y="1"/>
                  </a:cubicBezTo>
                  <a:cubicBezTo>
                    <a:pt x="3" y="1"/>
                    <a:pt x="0" y="0"/>
                    <a:pt x="1" y="4"/>
                  </a:cubicBez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63">
              <a:extLst>
                <a:ext uri="{FF2B5EF4-FFF2-40B4-BE49-F238E27FC236}">
                  <a16:creationId xmlns:a16="http://schemas.microsoft.com/office/drawing/2014/main" id="{E2CDB442-3FC0-4D39-8EBC-8DCA9F23391A}"/>
                </a:ext>
              </a:extLst>
            </p:cNvPr>
            <p:cNvSpPr>
              <a:spLocks/>
            </p:cNvSpPr>
            <p:nvPr/>
          </p:nvSpPr>
          <p:spPr bwMode="auto">
            <a:xfrm>
              <a:off x="7396163" y="1679576"/>
              <a:ext cx="219075" cy="14288"/>
            </a:xfrm>
            <a:custGeom>
              <a:avLst/>
              <a:gdLst>
                <a:gd name="T0" fmla="*/ 71 w 71"/>
                <a:gd name="T1" fmla="*/ 4 h 5"/>
                <a:gd name="T2" fmla="*/ 71 w 71"/>
                <a:gd name="T3" fmla="*/ 1 h 5"/>
                <a:gd name="T4" fmla="*/ 0 w 71"/>
                <a:gd name="T5" fmla="*/ 1 h 5"/>
                <a:gd name="T6" fmla="*/ 0 w 71"/>
                <a:gd name="T7" fmla="*/ 3 h 5"/>
                <a:gd name="T8" fmla="*/ 17 w 71"/>
                <a:gd name="T9" fmla="*/ 4 h 5"/>
                <a:gd name="T10" fmla="*/ 71 w 71"/>
                <a:gd name="T11" fmla="*/ 4 h 5"/>
              </a:gdLst>
              <a:ahLst/>
              <a:cxnLst>
                <a:cxn ang="0">
                  <a:pos x="T0" y="T1"/>
                </a:cxn>
                <a:cxn ang="0">
                  <a:pos x="T2" y="T3"/>
                </a:cxn>
                <a:cxn ang="0">
                  <a:pos x="T4" y="T5"/>
                </a:cxn>
                <a:cxn ang="0">
                  <a:pos x="T6" y="T7"/>
                </a:cxn>
                <a:cxn ang="0">
                  <a:pos x="T8" y="T9"/>
                </a:cxn>
                <a:cxn ang="0">
                  <a:pos x="T10" y="T11"/>
                </a:cxn>
              </a:cxnLst>
              <a:rect l="0" t="0" r="r" b="b"/>
              <a:pathLst>
                <a:path w="71" h="5">
                  <a:moveTo>
                    <a:pt x="71" y="4"/>
                  </a:moveTo>
                  <a:cubicBezTo>
                    <a:pt x="71" y="1"/>
                    <a:pt x="71" y="1"/>
                    <a:pt x="71" y="1"/>
                  </a:cubicBezTo>
                  <a:cubicBezTo>
                    <a:pt x="63" y="1"/>
                    <a:pt x="3" y="0"/>
                    <a:pt x="0" y="1"/>
                  </a:cubicBezTo>
                  <a:cubicBezTo>
                    <a:pt x="0" y="3"/>
                    <a:pt x="0" y="3"/>
                    <a:pt x="0" y="3"/>
                  </a:cubicBezTo>
                  <a:cubicBezTo>
                    <a:pt x="2" y="5"/>
                    <a:pt x="14" y="4"/>
                    <a:pt x="17" y="4"/>
                  </a:cubicBezTo>
                  <a:cubicBezTo>
                    <a:pt x="35" y="4"/>
                    <a:pt x="53" y="4"/>
                    <a:pt x="71" y="4"/>
                  </a:cubicBez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64">
              <a:extLst>
                <a:ext uri="{FF2B5EF4-FFF2-40B4-BE49-F238E27FC236}">
                  <a16:creationId xmlns:a16="http://schemas.microsoft.com/office/drawing/2014/main" id="{568E057D-808C-4E0C-925C-BE4C4C1AA17E}"/>
                </a:ext>
              </a:extLst>
            </p:cNvPr>
            <p:cNvSpPr>
              <a:spLocks/>
            </p:cNvSpPr>
            <p:nvPr/>
          </p:nvSpPr>
          <p:spPr bwMode="auto">
            <a:xfrm>
              <a:off x="7396163" y="1512888"/>
              <a:ext cx="219075" cy="11113"/>
            </a:xfrm>
            <a:custGeom>
              <a:avLst/>
              <a:gdLst>
                <a:gd name="T0" fmla="*/ 71 w 71"/>
                <a:gd name="T1" fmla="*/ 3 h 4"/>
                <a:gd name="T2" fmla="*/ 71 w 71"/>
                <a:gd name="T3" fmla="*/ 0 h 4"/>
                <a:gd name="T4" fmla="*/ 0 w 71"/>
                <a:gd name="T5" fmla="*/ 1 h 4"/>
                <a:gd name="T6" fmla="*/ 0 w 71"/>
                <a:gd name="T7" fmla="*/ 2 h 4"/>
                <a:gd name="T8" fmla="*/ 8 w 71"/>
                <a:gd name="T9" fmla="*/ 3 h 4"/>
                <a:gd name="T10" fmla="*/ 71 w 71"/>
                <a:gd name="T11" fmla="*/ 3 h 4"/>
              </a:gdLst>
              <a:ahLst/>
              <a:cxnLst>
                <a:cxn ang="0">
                  <a:pos x="T0" y="T1"/>
                </a:cxn>
                <a:cxn ang="0">
                  <a:pos x="T2" y="T3"/>
                </a:cxn>
                <a:cxn ang="0">
                  <a:pos x="T4" y="T5"/>
                </a:cxn>
                <a:cxn ang="0">
                  <a:pos x="T6" y="T7"/>
                </a:cxn>
                <a:cxn ang="0">
                  <a:pos x="T8" y="T9"/>
                </a:cxn>
                <a:cxn ang="0">
                  <a:pos x="T10" y="T11"/>
                </a:cxn>
              </a:cxnLst>
              <a:rect l="0" t="0" r="r" b="b"/>
              <a:pathLst>
                <a:path w="71" h="4">
                  <a:moveTo>
                    <a:pt x="71" y="3"/>
                  </a:moveTo>
                  <a:cubicBezTo>
                    <a:pt x="71" y="0"/>
                    <a:pt x="71" y="0"/>
                    <a:pt x="71" y="0"/>
                  </a:cubicBezTo>
                  <a:cubicBezTo>
                    <a:pt x="63" y="0"/>
                    <a:pt x="3" y="0"/>
                    <a:pt x="0" y="1"/>
                  </a:cubicBezTo>
                  <a:cubicBezTo>
                    <a:pt x="0" y="2"/>
                    <a:pt x="0" y="2"/>
                    <a:pt x="0" y="2"/>
                  </a:cubicBezTo>
                  <a:cubicBezTo>
                    <a:pt x="2" y="4"/>
                    <a:pt x="5" y="3"/>
                    <a:pt x="8" y="3"/>
                  </a:cubicBezTo>
                  <a:lnTo>
                    <a:pt x="71" y="3"/>
                  </a:lnTo>
                  <a:close/>
                </a:path>
              </a:pathLst>
            </a:custGeom>
            <a:solidFill>
              <a:srgbClr val="E6B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5">
              <a:extLst>
                <a:ext uri="{FF2B5EF4-FFF2-40B4-BE49-F238E27FC236}">
                  <a16:creationId xmlns:a16="http://schemas.microsoft.com/office/drawing/2014/main" id="{CA1D0472-6D3B-43D4-BB0F-C43EDEDA0D18}"/>
                </a:ext>
              </a:extLst>
            </p:cNvPr>
            <p:cNvSpPr>
              <a:spLocks/>
            </p:cNvSpPr>
            <p:nvPr/>
          </p:nvSpPr>
          <p:spPr bwMode="auto">
            <a:xfrm>
              <a:off x="7356476" y="1676401"/>
              <a:ext cx="30163" cy="66675"/>
            </a:xfrm>
            <a:custGeom>
              <a:avLst/>
              <a:gdLst>
                <a:gd name="T0" fmla="*/ 10 w 10"/>
                <a:gd name="T1" fmla="*/ 22 h 22"/>
                <a:gd name="T2" fmla="*/ 10 w 10"/>
                <a:gd name="T3" fmla="*/ 0 h 22"/>
                <a:gd name="T4" fmla="*/ 10 w 10"/>
                <a:gd name="T5" fmla="*/ 22 h 22"/>
              </a:gdLst>
              <a:ahLst/>
              <a:cxnLst>
                <a:cxn ang="0">
                  <a:pos x="T0" y="T1"/>
                </a:cxn>
                <a:cxn ang="0">
                  <a:pos x="T2" y="T3"/>
                </a:cxn>
                <a:cxn ang="0">
                  <a:pos x="T4" y="T5"/>
                </a:cxn>
              </a:cxnLst>
              <a:rect l="0" t="0" r="r" b="b"/>
              <a:pathLst>
                <a:path w="10" h="22">
                  <a:moveTo>
                    <a:pt x="10" y="22"/>
                  </a:moveTo>
                  <a:cubicBezTo>
                    <a:pt x="10" y="0"/>
                    <a:pt x="10" y="0"/>
                    <a:pt x="10" y="0"/>
                  </a:cubicBezTo>
                  <a:cubicBezTo>
                    <a:pt x="0" y="5"/>
                    <a:pt x="0" y="17"/>
                    <a:pt x="10" y="22"/>
                  </a:cubicBezTo>
                  <a:close/>
                </a:path>
              </a:pathLst>
            </a:custGeom>
            <a:solidFill>
              <a:srgbClr val="5D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F6D5EC37-C4D1-4701-B1A6-0A25272DC2E4}"/>
              </a:ext>
            </a:extLst>
          </p:cNvPr>
          <p:cNvGrpSpPr/>
          <p:nvPr/>
        </p:nvGrpSpPr>
        <p:grpSpPr>
          <a:xfrm>
            <a:off x="6792747" y="2343100"/>
            <a:ext cx="2756407" cy="1024013"/>
            <a:chOff x="7038976" y="2214563"/>
            <a:chExt cx="3063875" cy="1138238"/>
          </a:xfrm>
        </p:grpSpPr>
        <p:sp>
          <p:nvSpPr>
            <p:cNvPr id="50" name="Freeform 12">
              <a:extLst>
                <a:ext uri="{FF2B5EF4-FFF2-40B4-BE49-F238E27FC236}">
                  <a16:creationId xmlns:a16="http://schemas.microsoft.com/office/drawing/2014/main" id="{EB94A5BC-11B2-4B76-8FD0-F6455EEB6B8B}"/>
                </a:ext>
              </a:extLst>
            </p:cNvPr>
            <p:cNvSpPr>
              <a:spLocks/>
            </p:cNvSpPr>
            <p:nvPr/>
          </p:nvSpPr>
          <p:spPr bwMode="auto">
            <a:xfrm>
              <a:off x="7081838" y="2587626"/>
              <a:ext cx="360363" cy="730250"/>
            </a:xfrm>
            <a:custGeom>
              <a:avLst/>
              <a:gdLst>
                <a:gd name="T0" fmla="*/ 227 w 227"/>
                <a:gd name="T1" fmla="*/ 0 h 460"/>
                <a:gd name="T2" fmla="*/ 158 w 227"/>
                <a:gd name="T3" fmla="*/ 0 h 460"/>
                <a:gd name="T4" fmla="*/ 28 w 227"/>
                <a:gd name="T5" fmla="*/ 130 h 460"/>
                <a:gd name="T6" fmla="*/ 28 w 227"/>
                <a:gd name="T7" fmla="*/ 445 h 460"/>
                <a:gd name="T8" fmla="*/ 0 w 227"/>
                <a:gd name="T9" fmla="*/ 445 h 460"/>
                <a:gd name="T10" fmla="*/ 0 w 227"/>
                <a:gd name="T11" fmla="*/ 460 h 460"/>
                <a:gd name="T12" fmla="*/ 43 w 227"/>
                <a:gd name="T13" fmla="*/ 460 h 460"/>
                <a:gd name="T14" fmla="*/ 43 w 227"/>
                <a:gd name="T15" fmla="*/ 136 h 460"/>
                <a:gd name="T16" fmla="*/ 163 w 227"/>
                <a:gd name="T17" fmla="*/ 16 h 460"/>
                <a:gd name="T18" fmla="*/ 227 w 227"/>
                <a:gd name="T19" fmla="*/ 16 h 460"/>
                <a:gd name="T20" fmla="*/ 227 w 227"/>
                <a:gd name="T21" fmla="*/ 0 h 460"/>
                <a:gd name="T22" fmla="*/ 227 w 227"/>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460">
                  <a:moveTo>
                    <a:pt x="227" y="0"/>
                  </a:moveTo>
                  <a:lnTo>
                    <a:pt x="158" y="0"/>
                  </a:lnTo>
                  <a:lnTo>
                    <a:pt x="28" y="130"/>
                  </a:lnTo>
                  <a:lnTo>
                    <a:pt x="28" y="445"/>
                  </a:lnTo>
                  <a:lnTo>
                    <a:pt x="0" y="445"/>
                  </a:lnTo>
                  <a:lnTo>
                    <a:pt x="0" y="460"/>
                  </a:lnTo>
                  <a:lnTo>
                    <a:pt x="43" y="460"/>
                  </a:lnTo>
                  <a:lnTo>
                    <a:pt x="43" y="136"/>
                  </a:lnTo>
                  <a:lnTo>
                    <a:pt x="163" y="16"/>
                  </a:lnTo>
                  <a:lnTo>
                    <a:pt x="227" y="16"/>
                  </a:lnTo>
                  <a:lnTo>
                    <a:pt x="227" y="0"/>
                  </a:lnTo>
                  <a:lnTo>
                    <a:pt x="227"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3">
              <a:extLst>
                <a:ext uri="{FF2B5EF4-FFF2-40B4-BE49-F238E27FC236}">
                  <a16:creationId xmlns:a16="http://schemas.microsoft.com/office/drawing/2014/main" id="{336484CB-5C66-4A71-BB81-134550D8E415}"/>
                </a:ext>
              </a:extLst>
            </p:cNvPr>
            <p:cNvSpPr>
              <a:spLocks/>
            </p:cNvSpPr>
            <p:nvPr/>
          </p:nvSpPr>
          <p:spPr bwMode="auto">
            <a:xfrm>
              <a:off x="7081838" y="2587626"/>
              <a:ext cx="360363" cy="730250"/>
            </a:xfrm>
            <a:custGeom>
              <a:avLst/>
              <a:gdLst>
                <a:gd name="T0" fmla="*/ 227 w 227"/>
                <a:gd name="T1" fmla="*/ 0 h 460"/>
                <a:gd name="T2" fmla="*/ 158 w 227"/>
                <a:gd name="T3" fmla="*/ 0 h 460"/>
                <a:gd name="T4" fmla="*/ 28 w 227"/>
                <a:gd name="T5" fmla="*/ 130 h 460"/>
                <a:gd name="T6" fmla="*/ 28 w 227"/>
                <a:gd name="T7" fmla="*/ 445 h 460"/>
                <a:gd name="T8" fmla="*/ 0 w 227"/>
                <a:gd name="T9" fmla="*/ 445 h 460"/>
                <a:gd name="T10" fmla="*/ 0 w 227"/>
                <a:gd name="T11" fmla="*/ 460 h 460"/>
                <a:gd name="T12" fmla="*/ 43 w 227"/>
                <a:gd name="T13" fmla="*/ 460 h 460"/>
                <a:gd name="T14" fmla="*/ 43 w 227"/>
                <a:gd name="T15" fmla="*/ 136 h 460"/>
                <a:gd name="T16" fmla="*/ 163 w 227"/>
                <a:gd name="T17" fmla="*/ 16 h 460"/>
                <a:gd name="T18" fmla="*/ 227 w 227"/>
                <a:gd name="T19" fmla="*/ 16 h 460"/>
                <a:gd name="T20" fmla="*/ 227 w 227"/>
                <a:gd name="T21" fmla="*/ 0 h 460"/>
                <a:gd name="T22" fmla="*/ 227 w 227"/>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460">
                  <a:moveTo>
                    <a:pt x="227" y="0"/>
                  </a:moveTo>
                  <a:lnTo>
                    <a:pt x="158" y="0"/>
                  </a:lnTo>
                  <a:lnTo>
                    <a:pt x="28" y="130"/>
                  </a:lnTo>
                  <a:lnTo>
                    <a:pt x="28" y="445"/>
                  </a:lnTo>
                  <a:lnTo>
                    <a:pt x="0" y="445"/>
                  </a:lnTo>
                  <a:lnTo>
                    <a:pt x="0" y="460"/>
                  </a:lnTo>
                  <a:lnTo>
                    <a:pt x="43" y="460"/>
                  </a:lnTo>
                  <a:lnTo>
                    <a:pt x="43" y="136"/>
                  </a:lnTo>
                  <a:lnTo>
                    <a:pt x="163" y="16"/>
                  </a:lnTo>
                  <a:lnTo>
                    <a:pt x="227" y="16"/>
                  </a:lnTo>
                  <a:lnTo>
                    <a:pt x="227" y="0"/>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14">
              <a:extLst>
                <a:ext uri="{FF2B5EF4-FFF2-40B4-BE49-F238E27FC236}">
                  <a16:creationId xmlns:a16="http://schemas.microsoft.com/office/drawing/2014/main" id="{308C4C90-E777-4A14-B7D5-734504C692D3}"/>
                </a:ext>
              </a:extLst>
            </p:cNvPr>
            <p:cNvSpPr>
              <a:spLocks noChangeArrowheads="1"/>
            </p:cNvSpPr>
            <p:nvPr/>
          </p:nvSpPr>
          <p:spPr bwMode="auto">
            <a:xfrm>
              <a:off x="7392988" y="2554288"/>
              <a:ext cx="93663"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15">
              <a:extLst>
                <a:ext uri="{FF2B5EF4-FFF2-40B4-BE49-F238E27FC236}">
                  <a16:creationId xmlns:a16="http://schemas.microsoft.com/office/drawing/2014/main" id="{E076B548-52A5-4908-9F4B-074B77058964}"/>
                </a:ext>
              </a:extLst>
            </p:cNvPr>
            <p:cNvSpPr>
              <a:spLocks noChangeArrowheads="1"/>
            </p:cNvSpPr>
            <p:nvPr/>
          </p:nvSpPr>
          <p:spPr bwMode="auto">
            <a:xfrm>
              <a:off x="7038976" y="3259138"/>
              <a:ext cx="92075"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4" name="Picture 50">
              <a:extLst>
                <a:ext uri="{FF2B5EF4-FFF2-40B4-BE49-F238E27FC236}">
                  <a16:creationId xmlns:a16="http://schemas.microsoft.com/office/drawing/2014/main" id="{5E1F9A06-4050-4E35-BA0E-C1846FB0FC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64426" y="2557463"/>
              <a:ext cx="19050"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51">
              <a:extLst>
                <a:ext uri="{FF2B5EF4-FFF2-40B4-BE49-F238E27FC236}">
                  <a16:creationId xmlns:a16="http://schemas.microsoft.com/office/drawing/2014/main" id="{F2C3DF78-7A31-4351-ACA8-ECD539BE6209}"/>
                </a:ext>
              </a:extLst>
            </p:cNvPr>
            <p:cNvSpPr>
              <a:spLocks/>
            </p:cNvSpPr>
            <p:nvPr/>
          </p:nvSpPr>
          <p:spPr bwMode="auto">
            <a:xfrm>
              <a:off x="7575551" y="2214563"/>
              <a:ext cx="2527300" cy="533400"/>
            </a:xfrm>
            <a:custGeom>
              <a:avLst/>
              <a:gdLst>
                <a:gd name="T0" fmla="*/ 1495 w 1592"/>
                <a:gd name="T1" fmla="*/ 0 h 336"/>
                <a:gd name="T2" fmla="*/ 97 w 1592"/>
                <a:gd name="T3" fmla="*/ 0 h 336"/>
                <a:gd name="T4" fmla="*/ 0 w 1592"/>
                <a:gd name="T5" fmla="*/ 169 h 336"/>
                <a:gd name="T6" fmla="*/ 97 w 1592"/>
                <a:gd name="T7" fmla="*/ 336 h 336"/>
                <a:gd name="T8" fmla="*/ 1495 w 1592"/>
                <a:gd name="T9" fmla="*/ 336 h 336"/>
                <a:gd name="T10" fmla="*/ 1592 w 1592"/>
                <a:gd name="T11" fmla="*/ 169 h 336"/>
                <a:gd name="T12" fmla="*/ 1495 w 1592"/>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1592" h="336">
                  <a:moveTo>
                    <a:pt x="1495" y="0"/>
                  </a:moveTo>
                  <a:lnTo>
                    <a:pt x="97" y="0"/>
                  </a:lnTo>
                  <a:lnTo>
                    <a:pt x="0" y="169"/>
                  </a:lnTo>
                  <a:lnTo>
                    <a:pt x="97" y="336"/>
                  </a:lnTo>
                  <a:lnTo>
                    <a:pt x="1495" y="336"/>
                  </a:lnTo>
                  <a:lnTo>
                    <a:pt x="1592" y="169"/>
                  </a:lnTo>
                  <a:lnTo>
                    <a:pt x="1495" y="0"/>
                  </a:lnTo>
                  <a:close/>
                </a:path>
              </a:pathLst>
            </a:custGeom>
            <a:solidFill>
              <a:srgbClr val="EE3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3">
              <a:extLst>
                <a:ext uri="{FF2B5EF4-FFF2-40B4-BE49-F238E27FC236}">
                  <a16:creationId xmlns:a16="http://schemas.microsoft.com/office/drawing/2014/main" id="{04AD300A-3B68-4268-B98E-CBE361648078}"/>
                </a:ext>
              </a:extLst>
            </p:cNvPr>
            <p:cNvSpPr>
              <a:spLocks/>
            </p:cNvSpPr>
            <p:nvPr/>
          </p:nvSpPr>
          <p:spPr bwMode="auto">
            <a:xfrm>
              <a:off x="8394701" y="2420938"/>
              <a:ext cx="101600" cy="149225"/>
            </a:xfrm>
            <a:custGeom>
              <a:avLst/>
              <a:gdLst>
                <a:gd name="T0" fmla="*/ 13 w 64"/>
                <a:gd name="T1" fmla="*/ 0 h 94"/>
                <a:gd name="T2" fmla="*/ 13 w 64"/>
                <a:gd name="T3" fmla="*/ 39 h 94"/>
                <a:gd name="T4" fmla="*/ 52 w 64"/>
                <a:gd name="T5" fmla="*/ 39 h 94"/>
                <a:gd name="T6" fmla="*/ 52 w 64"/>
                <a:gd name="T7" fmla="*/ 0 h 94"/>
                <a:gd name="T8" fmla="*/ 64 w 64"/>
                <a:gd name="T9" fmla="*/ 0 h 94"/>
                <a:gd name="T10" fmla="*/ 64 w 64"/>
                <a:gd name="T11" fmla="*/ 94 h 94"/>
                <a:gd name="T12" fmla="*/ 52 w 64"/>
                <a:gd name="T13" fmla="*/ 94 h 94"/>
                <a:gd name="T14" fmla="*/ 52 w 64"/>
                <a:gd name="T15" fmla="*/ 51 h 94"/>
                <a:gd name="T16" fmla="*/ 13 w 64"/>
                <a:gd name="T17" fmla="*/ 51 h 94"/>
                <a:gd name="T18" fmla="*/ 13 w 64"/>
                <a:gd name="T19" fmla="*/ 94 h 94"/>
                <a:gd name="T20" fmla="*/ 0 w 64"/>
                <a:gd name="T21" fmla="*/ 94 h 94"/>
                <a:gd name="T22" fmla="*/ 0 w 64"/>
                <a:gd name="T23" fmla="*/ 0 h 94"/>
                <a:gd name="T24" fmla="*/ 13 w 64"/>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94">
                  <a:moveTo>
                    <a:pt x="13" y="0"/>
                  </a:moveTo>
                  <a:lnTo>
                    <a:pt x="13" y="39"/>
                  </a:lnTo>
                  <a:lnTo>
                    <a:pt x="52" y="39"/>
                  </a:lnTo>
                  <a:lnTo>
                    <a:pt x="52" y="0"/>
                  </a:lnTo>
                  <a:lnTo>
                    <a:pt x="64" y="0"/>
                  </a:lnTo>
                  <a:lnTo>
                    <a:pt x="64" y="94"/>
                  </a:lnTo>
                  <a:lnTo>
                    <a:pt x="52" y="94"/>
                  </a:lnTo>
                  <a:lnTo>
                    <a:pt x="52" y="51"/>
                  </a:lnTo>
                  <a:lnTo>
                    <a:pt x="13" y="51"/>
                  </a:lnTo>
                  <a:lnTo>
                    <a:pt x="13" y="94"/>
                  </a:lnTo>
                  <a:lnTo>
                    <a:pt x="0" y="94"/>
                  </a:lnTo>
                  <a:lnTo>
                    <a:pt x="0" y="0"/>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4">
              <a:extLst>
                <a:ext uri="{FF2B5EF4-FFF2-40B4-BE49-F238E27FC236}">
                  <a16:creationId xmlns:a16="http://schemas.microsoft.com/office/drawing/2014/main" id="{9E9CDB5B-3748-4B69-8FD4-B5C403CE31B8}"/>
                </a:ext>
              </a:extLst>
            </p:cNvPr>
            <p:cNvSpPr>
              <a:spLocks noEditPoints="1"/>
            </p:cNvSpPr>
            <p:nvPr/>
          </p:nvSpPr>
          <p:spPr bwMode="auto">
            <a:xfrm>
              <a:off x="8520113" y="2462213"/>
              <a:ext cx="87313" cy="109538"/>
            </a:xfrm>
            <a:custGeom>
              <a:avLst/>
              <a:gdLst>
                <a:gd name="T0" fmla="*/ 6 w 28"/>
                <a:gd name="T1" fmla="*/ 19 h 36"/>
                <a:gd name="T2" fmla="*/ 16 w 28"/>
                <a:gd name="T3" fmla="*/ 31 h 36"/>
                <a:gd name="T4" fmla="*/ 25 w 28"/>
                <a:gd name="T5" fmla="*/ 30 h 36"/>
                <a:gd name="T6" fmla="*/ 26 w 28"/>
                <a:gd name="T7" fmla="*/ 34 h 36"/>
                <a:gd name="T8" fmla="*/ 16 w 28"/>
                <a:gd name="T9" fmla="*/ 36 h 36"/>
                <a:gd name="T10" fmla="*/ 0 w 28"/>
                <a:gd name="T11" fmla="*/ 19 h 36"/>
                <a:gd name="T12" fmla="*/ 15 w 28"/>
                <a:gd name="T13" fmla="*/ 0 h 36"/>
                <a:gd name="T14" fmla="*/ 28 w 28"/>
                <a:gd name="T15" fmla="*/ 16 h 36"/>
                <a:gd name="T16" fmla="*/ 28 w 28"/>
                <a:gd name="T17" fmla="*/ 19 h 36"/>
                <a:gd name="T18" fmla="*/ 6 w 28"/>
                <a:gd name="T19" fmla="*/ 19 h 36"/>
                <a:gd name="T20" fmla="*/ 22 w 28"/>
                <a:gd name="T21" fmla="*/ 15 h 36"/>
                <a:gd name="T22" fmla="*/ 14 w 28"/>
                <a:gd name="T23" fmla="*/ 4 h 36"/>
                <a:gd name="T24" fmla="*/ 6 w 28"/>
                <a:gd name="T25" fmla="*/ 15 h 36"/>
                <a:gd name="T26" fmla="*/ 22 w 28"/>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6" y="19"/>
                  </a:moveTo>
                  <a:cubicBezTo>
                    <a:pt x="6" y="28"/>
                    <a:pt x="11" y="31"/>
                    <a:pt x="16" y="31"/>
                  </a:cubicBezTo>
                  <a:cubicBezTo>
                    <a:pt x="20" y="31"/>
                    <a:pt x="23" y="31"/>
                    <a:pt x="25" y="30"/>
                  </a:cubicBezTo>
                  <a:cubicBezTo>
                    <a:pt x="26" y="34"/>
                    <a:pt x="26" y="34"/>
                    <a:pt x="26" y="34"/>
                  </a:cubicBezTo>
                  <a:cubicBezTo>
                    <a:pt x="24" y="35"/>
                    <a:pt x="20" y="36"/>
                    <a:pt x="16" y="36"/>
                  </a:cubicBezTo>
                  <a:cubicBezTo>
                    <a:pt x="6" y="36"/>
                    <a:pt x="0" y="29"/>
                    <a:pt x="0" y="19"/>
                  </a:cubicBezTo>
                  <a:cubicBezTo>
                    <a:pt x="0" y="8"/>
                    <a:pt x="6" y="0"/>
                    <a:pt x="15" y="0"/>
                  </a:cubicBezTo>
                  <a:cubicBezTo>
                    <a:pt x="25" y="0"/>
                    <a:pt x="28" y="9"/>
                    <a:pt x="28" y="16"/>
                  </a:cubicBezTo>
                  <a:cubicBezTo>
                    <a:pt x="28" y="17"/>
                    <a:pt x="28" y="18"/>
                    <a:pt x="28" y="19"/>
                  </a:cubicBezTo>
                  <a:lnTo>
                    <a:pt x="6" y="19"/>
                  </a:lnTo>
                  <a:close/>
                  <a:moveTo>
                    <a:pt x="22" y="15"/>
                  </a:moveTo>
                  <a:cubicBezTo>
                    <a:pt x="22" y="10"/>
                    <a:pt x="20" y="4"/>
                    <a:pt x="14" y="4"/>
                  </a:cubicBezTo>
                  <a:cubicBezTo>
                    <a:pt x="9" y="4"/>
                    <a:pt x="6" y="10"/>
                    <a:pt x="6" y="15"/>
                  </a:cubicBez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5">
              <a:extLst>
                <a:ext uri="{FF2B5EF4-FFF2-40B4-BE49-F238E27FC236}">
                  <a16:creationId xmlns:a16="http://schemas.microsoft.com/office/drawing/2014/main" id="{945391CB-4EEC-4368-A843-544427428369}"/>
                </a:ext>
              </a:extLst>
            </p:cNvPr>
            <p:cNvSpPr>
              <a:spLocks noEditPoints="1"/>
            </p:cNvSpPr>
            <p:nvPr/>
          </p:nvSpPr>
          <p:spPr bwMode="auto">
            <a:xfrm>
              <a:off x="8621713" y="2462213"/>
              <a:ext cx="77788" cy="109538"/>
            </a:xfrm>
            <a:custGeom>
              <a:avLst/>
              <a:gdLst>
                <a:gd name="T0" fmla="*/ 20 w 25"/>
                <a:gd name="T1" fmla="*/ 35 h 36"/>
                <a:gd name="T2" fmla="*/ 19 w 25"/>
                <a:gd name="T3" fmla="*/ 31 h 36"/>
                <a:gd name="T4" fmla="*/ 19 w 25"/>
                <a:gd name="T5" fmla="*/ 31 h 36"/>
                <a:gd name="T6" fmla="*/ 10 w 25"/>
                <a:gd name="T7" fmla="*/ 36 h 36"/>
                <a:gd name="T8" fmla="*/ 0 w 25"/>
                <a:gd name="T9" fmla="*/ 26 h 36"/>
                <a:gd name="T10" fmla="*/ 19 w 25"/>
                <a:gd name="T11" fmla="*/ 13 h 36"/>
                <a:gd name="T12" fmla="*/ 19 w 25"/>
                <a:gd name="T13" fmla="*/ 12 h 36"/>
                <a:gd name="T14" fmla="*/ 11 w 25"/>
                <a:gd name="T15" fmla="*/ 4 h 36"/>
                <a:gd name="T16" fmla="*/ 3 w 25"/>
                <a:gd name="T17" fmla="*/ 7 h 36"/>
                <a:gd name="T18" fmla="*/ 2 w 25"/>
                <a:gd name="T19" fmla="*/ 3 h 36"/>
                <a:gd name="T20" fmla="*/ 13 w 25"/>
                <a:gd name="T21" fmla="*/ 0 h 36"/>
                <a:gd name="T22" fmla="*/ 25 w 25"/>
                <a:gd name="T23" fmla="*/ 14 h 36"/>
                <a:gd name="T24" fmla="*/ 25 w 25"/>
                <a:gd name="T25" fmla="*/ 27 h 36"/>
                <a:gd name="T26" fmla="*/ 25 w 25"/>
                <a:gd name="T27" fmla="*/ 35 h 36"/>
                <a:gd name="T28" fmla="*/ 20 w 25"/>
                <a:gd name="T29" fmla="*/ 35 h 36"/>
                <a:gd name="T30" fmla="*/ 19 w 25"/>
                <a:gd name="T31" fmla="*/ 18 h 36"/>
                <a:gd name="T32" fmla="*/ 6 w 25"/>
                <a:gd name="T33" fmla="*/ 25 h 36"/>
                <a:gd name="T34" fmla="*/ 11 w 25"/>
                <a:gd name="T35" fmla="*/ 32 h 36"/>
                <a:gd name="T36" fmla="*/ 19 w 25"/>
                <a:gd name="T37" fmla="*/ 26 h 36"/>
                <a:gd name="T38" fmla="*/ 19 w 25"/>
                <a:gd name="T39" fmla="*/ 24 h 36"/>
                <a:gd name="T40" fmla="*/ 19 w 25"/>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36">
                  <a:moveTo>
                    <a:pt x="20" y="35"/>
                  </a:moveTo>
                  <a:cubicBezTo>
                    <a:pt x="19" y="31"/>
                    <a:pt x="19" y="31"/>
                    <a:pt x="19" y="31"/>
                  </a:cubicBezTo>
                  <a:cubicBezTo>
                    <a:pt x="19" y="31"/>
                    <a:pt x="19" y="31"/>
                    <a:pt x="19" y="31"/>
                  </a:cubicBezTo>
                  <a:cubicBezTo>
                    <a:pt x="17" y="34"/>
                    <a:pt x="14" y="36"/>
                    <a:pt x="10" y="36"/>
                  </a:cubicBezTo>
                  <a:cubicBezTo>
                    <a:pt x="3" y="36"/>
                    <a:pt x="0" y="31"/>
                    <a:pt x="0" y="26"/>
                  </a:cubicBezTo>
                  <a:cubicBezTo>
                    <a:pt x="0" y="18"/>
                    <a:pt x="7" y="13"/>
                    <a:pt x="19" y="13"/>
                  </a:cubicBezTo>
                  <a:cubicBezTo>
                    <a:pt x="19" y="12"/>
                    <a:pt x="19" y="12"/>
                    <a:pt x="19" y="12"/>
                  </a:cubicBezTo>
                  <a:cubicBezTo>
                    <a:pt x="19" y="9"/>
                    <a:pt x="18" y="4"/>
                    <a:pt x="11" y="4"/>
                  </a:cubicBezTo>
                  <a:cubicBezTo>
                    <a:pt x="9" y="4"/>
                    <a:pt x="6" y="5"/>
                    <a:pt x="3" y="7"/>
                  </a:cubicBezTo>
                  <a:cubicBezTo>
                    <a:pt x="2" y="3"/>
                    <a:pt x="2" y="3"/>
                    <a:pt x="2" y="3"/>
                  </a:cubicBezTo>
                  <a:cubicBezTo>
                    <a:pt x="5" y="1"/>
                    <a:pt x="8" y="0"/>
                    <a:pt x="13" y="0"/>
                  </a:cubicBezTo>
                  <a:cubicBezTo>
                    <a:pt x="22" y="0"/>
                    <a:pt x="25" y="6"/>
                    <a:pt x="25" y="14"/>
                  </a:cubicBezTo>
                  <a:cubicBezTo>
                    <a:pt x="25" y="27"/>
                    <a:pt x="25" y="27"/>
                    <a:pt x="25" y="27"/>
                  </a:cubicBezTo>
                  <a:cubicBezTo>
                    <a:pt x="25" y="30"/>
                    <a:pt x="25" y="33"/>
                    <a:pt x="25" y="35"/>
                  </a:cubicBezTo>
                  <a:lnTo>
                    <a:pt x="20" y="35"/>
                  </a:lnTo>
                  <a:close/>
                  <a:moveTo>
                    <a:pt x="19" y="18"/>
                  </a:moveTo>
                  <a:cubicBezTo>
                    <a:pt x="13" y="17"/>
                    <a:pt x="6" y="18"/>
                    <a:pt x="6" y="25"/>
                  </a:cubicBezTo>
                  <a:cubicBezTo>
                    <a:pt x="6" y="30"/>
                    <a:pt x="8" y="32"/>
                    <a:pt x="11" y="32"/>
                  </a:cubicBezTo>
                  <a:cubicBezTo>
                    <a:pt x="15" y="32"/>
                    <a:pt x="18" y="29"/>
                    <a:pt x="19" y="26"/>
                  </a:cubicBezTo>
                  <a:cubicBezTo>
                    <a:pt x="19" y="25"/>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66">
              <a:extLst>
                <a:ext uri="{FF2B5EF4-FFF2-40B4-BE49-F238E27FC236}">
                  <a16:creationId xmlns:a16="http://schemas.microsoft.com/office/drawing/2014/main" id="{8982EC60-FBF0-40B9-8129-0B0813DB4933}"/>
                </a:ext>
              </a:extLst>
            </p:cNvPr>
            <p:cNvSpPr>
              <a:spLocks noChangeArrowheads="1"/>
            </p:cNvSpPr>
            <p:nvPr/>
          </p:nvSpPr>
          <p:spPr bwMode="auto">
            <a:xfrm>
              <a:off x="8726488" y="2414588"/>
              <a:ext cx="1905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7">
              <a:extLst>
                <a:ext uri="{FF2B5EF4-FFF2-40B4-BE49-F238E27FC236}">
                  <a16:creationId xmlns:a16="http://schemas.microsoft.com/office/drawing/2014/main" id="{FEF5B04B-2900-46C0-B3E8-F872BFB9DA98}"/>
                </a:ext>
              </a:extLst>
            </p:cNvPr>
            <p:cNvSpPr>
              <a:spLocks/>
            </p:cNvSpPr>
            <p:nvPr/>
          </p:nvSpPr>
          <p:spPr bwMode="auto">
            <a:xfrm>
              <a:off x="8766176" y="2433638"/>
              <a:ext cx="58738" cy="138113"/>
            </a:xfrm>
            <a:custGeom>
              <a:avLst/>
              <a:gdLst>
                <a:gd name="T0" fmla="*/ 11 w 19"/>
                <a:gd name="T1" fmla="*/ 0 h 45"/>
                <a:gd name="T2" fmla="*/ 11 w 19"/>
                <a:gd name="T3" fmla="*/ 10 h 45"/>
                <a:gd name="T4" fmla="*/ 19 w 19"/>
                <a:gd name="T5" fmla="*/ 10 h 45"/>
                <a:gd name="T6" fmla="*/ 19 w 19"/>
                <a:gd name="T7" fmla="*/ 14 h 45"/>
                <a:gd name="T8" fmla="*/ 11 w 19"/>
                <a:gd name="T9" fmla="*/ 14 h 45"/>
                <a:gd name="T10" fmla="*/ 11 w 19"/>
                <a:gd name="T11" fmla="*/ 34 h 45"/>
                <a:gd name="T12" fmla="*/ 15 w 19"/>
                <a:gd name="T13" fmla="*/ 40 h 45"/>
                <a:gd name="T14" fmla="*/ 18 w 19"/>
                <a:gd name="T15" fmla="*/ 40 h 45"/>
                <a:gd name="T16" fmla="*/ 19 w 19"/>
                <a:gd name="T17" fmla="*/ 44 h 45"/>
                <a:gd name="T18" fmla="*/ 13 w 19"/>
                <a:gd name="T19" fmla="*/ 45 h 45"/>
                <a:gd name="T20" fmla="*/ 7 w 19"/>
                <a:gd name="T21" fmla="*/ 43 h 45"/>
                <a:gd name="T22" fmla="*/ 5 w 19"/>
                <a:gd name="T23" fmla="*/ 34 h 45"/>
                <a:gd name="T24" fmla="*/ 5 w 19"/>
                <a:gd name="T25" fmla="*/ 14 h 45"/>
                <a:gd name="T26" fmla="*/ 0 w 19"/>
                <a:gd name="T27" fmla="*/ 14 h 45"/>
                <a:gd name="T28" fmla="*/ 0 w 19"/>
                <a:gd name="T29" fmla="*/ 10 h 45"/>
                <a:gd name="T30" fmla="*/ 5 w 19"/>
                <a:gd name="T31" fmla="*/ 10 h 45"/>
                <a:gd name="T32" fmla="*/ 5 w 19"/>
                <a:gd name="T33" fmla="*/ 1 h 45"/>
                <a:gd name="T34" fmla="*/ 11 w 19"/>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5">
                  <a:moveTo>
                    <a:pt x="11" y="0"/>
                  </a:moveTo>
                  <a:cubicBezTo>
                    <a:pt x="11" y="10"/>
                    <a:pt x="11" y="10"/>
                    <a:pt x="11" y="10"/>
                  </a:cubicBezTo>
                  <a:cubicBezTo>
                    <a:pt x="19" y="10"/>
                    <a:pt x="19" y="10"/>
                    <a:pt x="19" y="10"/>
                  </a:cubicBezTo>
                  <a:cubicBezTo>
                    <a:pt x="19" y="14"/>
                    <a:pt x="19" y="14"/>
                    <a:pt x="19" y="14"/>
                  </a:cubicBezTo>
                  <a:cubicBezTo>
                    <a:pt x="11" y="14"/>
                    <a:pt x="11" y="14"/>
                    <a:pt x="11" y="14"/>
                  </a:cubicBezTo>
                  <a:cubicBezTo>
                    <a:pt x="11" y="34"/>
                    <a:pt x="11" y="34"/>
                    <a:pt x="11" y="34"/>
                  </a:cubicBezTo>
                  <a:cubicBezTo>
                    <a:pt x="11" y="38"/>
                    <a:pt x="12" y="40"/>
                    <a:pt x="15" y="40"/>
                  </a:cubicBezTo>
                  <a:cubicBezTo>
                    <a:pt x="17" y="40"/>
                    <a:pt x="18" y="40"/>
                    <a:pt x="18" y="40"/>
                  </a:cubicBezTo>
                  <a:cubicBezTo>
                    <a:pt x="19" y="44"/>
                    <a:pt x="19" y="44"/>
                    <a:pt x="19" y="44"/>
                  </a:cubicBezTo>
                  <a:cubicBezTo>
                    <a:pt x="17" y="45"/>
                    <a:pt x="16" y="45"/>
                    <a:pt x="13" y="45"/>
                  </a:cubicBezTo>
                  <a:cubicBezTo>
                    <a:pt x="11" y="45"/>
                    <a:pt x="8" y="44"/>
                    <a:pt x="7" y="43"/>
                  </a:cubicBezTo>
                  <a:cubicBezTo>
                    <a:pt x="5" y="41"/>
                    <a:pt x="5" y="38"/>
                    <a:pt x="5" y="34"/>
                  </a:cubicBezTo>
                  <a:cubicBezTo>
                    <a:pt x="5" y="14"/>
                    <a:pt x="5" y="14"/>
                    <a:pt x="5" y="14"/>
                  </a:cubicBezTo>
                  <a:cubicBezTo>
                    <a:pt x="0" y="14"/>
                    <a:pt x="0" y="14"/>
                    <a:pt x="0" y="14"/>
                  </a:cubicBezTo>
                  <a:cubicBezTo>
                    <a:pt x="0" y="10"/>
                    <a:pt x="0" y="10"/>
                    <a:pt x="0" y="10"/>
                  </a:cubicBezTo>
                  <a:cubicBezTo>
                    <a:pt x="5" y="10"/>
                    <a:pt x="5" y="10"/>
                    <a:pt x="5" y="10"/>
                  </a:cubicBezTo>
                  <a:cubicBezTo>
                    <a:pt x="5" y="1"/>
                    <a:pt x="5" y="1"/>
                    <a:pt x="5" y="1"/>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8">
              <a:extLst>
                <a:ext uri="{FF2B5EF4-FFF2-40B4-BE49-F238E27FC236}">
                  <a16:creationId xmlns:a16="http://schemas.microsoft.com/office/drawing/2014/main" id="{5B1F6176-117E-4843-8CE7-5C0378E53B23}"/>
                </a:ext>
              </a:extLst>
            </p:cNvPr>
            <p:cNvSpPr>
              <a:spLocks/>
            </p:cNvSpPr>
            <p:nvPr/>
          </p:nvSpPr>
          <p:spPr bwMode="auto">
            <a:xfrm>
              <a:off x="8843963" y="2414588"/>
              <a:ext cx="85725" cy="155575"/>
            </a:xfrm>
            <a:custGeom>
              <a:avLst/>
              <a:gdLst>
                <a:gd name="T0" fmla="*/ 0 w 28"/>
                <a:gd name="T1" fmla="*/ 0 h 50"/>
                <a:gd name="T2" fmla="*/ 7 w 28"/>
                <a:gd name="T3" fmla="*/ 0 h 50"/>
                <a:gd name="T4" fmla="*/ 7 w 28"/>
                <a:gd name="T5" fmla="*/ 20 h 50"/>
                <a:gd name="T6" fmla="*/ 7 w 28"/>
                <a:gd name="T7" fmla="*/ 20 h 50"/>
                <a:gd name="T8" fmla="*/ 11 w 28"/>
                <a:gd name="T9" fmla="*/ 16 h 50"/>
                <a:gd name="T10" fmla="*/ 17 w 28"/>
                <a:gd name="T11" fmla="*/ 15 h 50"/>
                <a:gd name="T12" fmla="*/ 28 w 28"/>
                <a:gd name="T13" fmla="*/ 29 h 50"/>
                <a:gd name="T14" fmla="*/ 28 w 28"/>
                <a:gd name="T15" fmla="*/ 50 h 50"/>
                <a:gd name="T16" fmla="*/ 22 w 28"/>
                <a:gd name="T17" fmla="*/ 50 h 50"/>
                <a:gd name="T18" fmla="*/ 22 w 28"/>
                <a:gd name="T19" fmla="*/ 30 h 50"/>
                <a:gd name="T20" fmla="*/ 15 w 28"/>
                <a:gd name="T21" fmla="*/ 20 h 50"/>
                <a:gd name="T22" fmla="*/ 7 w 28"/>
                <a:gd name="T23" fmla="*/ 26 h 50"/>
                <a:gd name="T24" fmla="*/ 7 w 28"/>
                <a:gd name="T25" fmla="*/ 29 h 50"/>
                <a:gd name="T26" fmla="*/ 7 w 28"/>
                <a:gd name="T27" fmla="*/ 50 h 50"/>
                <a:gd name="T28" fmla="*/ 0 w 28"/>
                <a:gd name="T29" fmla="*/ 50 h 50"/>
                <a:gd name="T30" fmla="*/ 0 w 28"/>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0">
                  <a:moveTo>
                    <a:pt x="0" y="0"/>
                  </a:moveTo>
                  <a:cubicBezTo>
                    <a:pt x="7" y="0"/>
                    <a:pt x="7" y="0"/>
                    <a:pt x="7" y="0"/>
                  </a:cubicBezTo>
                  <a:cubicBezTo>
                    <a:pt x="7" y="20"/>
                    <a:pt x="7" y="20"/>
                    <a:pt x="7" y="20"/>
                  </a:cubicBezTo>
                  <a:cubicBezTo>
                    <a:pt x="7" y="20"/>
                    <a:pt x="7" y="20"/>
                    <a:pt x="7" y="20"/>
                  </a:cubicBezTo>
                  <a:cubicBezTo>
                    <a:pt x="8" y="19"/>
                    <a:pt x="9" y="17"/>
                    <a:pt x="11" y="16"/>
                  </a:cubicBezTo>
                  <a:cubicBezTo>
                    <a:pt x="12" y="15"/>
                    <a:pt x="14" y="15"/>
                    <a:pt x="17" y="15"/>
                  </a:cubicBezTo>
                  <a:cubicBezTo>
                    <a:pt x="21" y="15"/>
                    <a:pt x="28" y="18"/>
                    <a:pt x="28" y="29"/>
                  </a:cubicBezTo>
                  <a:cubicBezTo>
                    <a:pt x="28" y="50"/>
                    <a:pt x="28" y="50"/>
                    <a:pt x="28" y="50"/>
                  </a:cubicBezTo>
                  <a:cubicBezTo>
                    <a:pt x="22" y="50"/>
                    <a:pt x="22" y="50"/>
                    <a:pt x="22" y="50"/>
                  </a:cubicBezTo>
                  <a:cubicBezTo>
                    <a:pt x="22" y="30"/>
                    <a:pt x="22" y="30"/>
                    <a:pt x="22" y="30"/>
                  </a:cubicBezTo>
                  <a:cubicBezTo>
                    <a:pt x="22" y="24"/>
                    <a:pt x="20" y="20"/>
                    <a:pt x="15" y="20"/>
                  </a:cubicBezTo>
                  <a:cubicBezTo>
                    <a:pt x="11" y="20"/>
                    <a:pt x="8" y="22"/>
                    <a:pt x="7" y="26"/>
                  </a:cubicBezTo>
                  <a:cubicBezTo>
                    <a:pt x="7" y="27"/>
                    <a:pt x="7" y="28"/>
                    <a:pt x="7" y="29"/>
                  </a:cubicBezTo>
                  <a:cubicBezTo>
                    <a:pt x="7" y="50"/>
                    <a:pt x="7" y="50"/>
                    <a:pt x="7" y="50"/>
                  </a:cubicBezTo>
                  <a:cubicBezTo>
                    <a:pt x="0" y="50"/>
                    <a:pt x="0" y="50"/>
                    <a:pt x="0" y="5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9">
              <a:extLst>
                <a:ext uri="{FF2B5EF4-FFF2-40B4-BE49-F238E27FC236}">
                  <a16:creationId xmlns:a16="http://schemas.microsoft.com/office/drawing/2014/main" id="{EEF0DB9C-87B6-4C54-8D92-415469E0FDA7}"/>
                </a:ext>
              </a:extLst>
            </p:cNvPr>
            <p:cNvSpPr>
              <a:spLocks/>
            </p:cNvSpPr>
            <p:nvPr/>
          </p:nvSpPr>
          <p:spPr bwMode="auto">
            <a:xfrm>
              <a:off x="8951913" y="2462213"/>
              <a:ext cx="76200" cy="109538"/>
            </a:xfrm>
            <a:custGeom>
              <a:avLst/>
              <a:gdLst>
                <a:gd name="T0" fmla="*/ 25 w 25"/>
                <a:gd name="T1" fmla="*/ 34 h 36"/>
                <a:gd name="T2" fmla="*/ 16 w 25"/>
                <a:gd name="T3" fmla="*/ 36 h 36"/>
                <a:gd name="T4" fmla="*/ 0 w 25"/>
                <a:gd name="T5" fmla="*/ 18 h 36"/>
                <a:gd name="T6" fmla="*/ 17 w 25"/>
                <a:gd name="T7" fmla="*/ 0 h 36"/>
                <a:gd name="T8" fmla="*/ 25 w 25"/>
                <a:gd name="T9" fmla="*/ 2 h 36"/>
                <a:gd name="T10" fmla="*/ 24 w 25"/>
                <a:gd name="T11" fmla="*/ 6 h 36"/>
                <a:gd name="T12" fmla="*/ 17 w 25"/>
                <a:gd name="T13" fmla="*/ 5 h 36"/>
                <a:gd name="T14" fmla="*/ 6 w 25"/>
                <a:gd name="T15" fmla="*/ 18 h 36"/>
                <a:gd name="T16" fmla="*/ 17 w 25"/>
                <a:gd name="T17" fmla="*/ 31 h 36"/>
                <a:gd name="T18" fmla="*/ 24 w 25"/>
                <a:gd name="T19" fmla="*/ 30 h 36"/>
                <a:gd name="T20" fmla="*/ 25 w 25"/>
                <a:gd name="T21"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6">
                  <a:moveTo>
                    <a:pt x="25" y="34"/>
                  </a:moveTo>
                  <a:cubicBezTo>
                    <a:pt x="23" y="35"/>
                    <a:pt x="20" y="36"/>
                    <a:pt x="16" y="36"/>
                  </a:cubicBezTo>
                  <a:cubicBezTo>
                    <a:pt x="6" y="36"/>
                    <a:pt x="0" y="29"/>
                    <a:pt x="0" y="18"/>
                  </a:cubicBezTo>
                  <a:cubicBezTo>
                    <a:pt x="0" y="8"/>
                    <a:pt x="7" y="0"/>
                    <a:pt x="17" y="0"/>
                  </a:cubicBezTo>
                  <a:cubicBezTo>
                    <a:pt x="20" y="0"/>
                    <a:pt x="23" y="1"/>
                    <a:pt x="25" y="2"/>
                  </a:cubicBezTo>
                  <a:cubicBezTo>
                    <a:pt x="24" y="6"/>
                    <a:pt x="24" y="6"/>
                    <a:pt x="24" y="6"/>
                  </a:cubicBezTo>
                  <a:cubicBezTo>
                    <a:pt x="22" y="6"/>
                    <a:pt x="20" y="5"/>
                    <a:pt x="17" y="5"/>
                  </a:cubicBezTo>
                  <a:cubicBezTo>
                    <a:pt x="10" y="5"/>
                    <a:pt x="6" y="11"/>
                    <a:pt x="6" y="18"/>
                  </a:cubicBezTo>
                  <a:cubicBezTo>
                    <a:pt x="6" y="26"/>
                    <a:pt x="11" y="31"/>
                    <a:pt x="17" y="31"/>
                  </a:cubicBezTo>
                  <a:cubicBezTo>
                    <a:pt x="20" y="31"/>
                    <a:pt x="22" y="30"/>
                    <a:pt x="24" y="30"/>
                  </a:cubicBezTo>
                  <a:lnTo>
                    <a:pt x="25"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70">
              <a:extLst>
                <a:ext uri="{FF2B5EF4-FFF2-40B4-BE49-F238E27FC236}">
                  <a16:creationId xmlns:a16="http://schemas.microsoft.com/office/drawing/2014/main" id="{710EF5F0-2A91-4FBA-A038-1E84D89A11B6}"/>
                </a:ext>
              </a:extLst>
            </p:cNvPr>
            <p:cNvSpPr>
              <a:spLocks noEditPoints="1"/>
            </p:cNvSpPr>
            <p:nvPr/>
          </p:nvSpPr>
          <p:spPr bwMode="auto">
            <a:xfrm>
              <a:off x="9040813" y="2462213"/>
              <a:ext cx="77788" cy="109538"/>
            </a:xfrm>
            <a:custGeom>
              <a:avLst/>
              <a:gdLst>
                <a:gd name="T0" fmla="*/ 20 w 25"/>
                <a:gd name="T1" fmla="*/ 35 h 36"/>
                <a:gd name="T2" fmla="*/ 19 w 25"/>
                <a:gd name="T3" fmla="*/ 31 h 36"/>
                <a:gd name="T4" fmla="*/ 19 w 25"/>
                <a:gd name="T5" fmla="*/ 31 h 36"/>
                <a:gd name="T6" fmla="*/ 10 w 25"/>
                <a:gd name="T7" fmla="*/ 36 h 36"/>
                <a:gd name="T8" fmla="*/ 0 w 25"/>
                <a:gd name="T9" fmla="*/ 26 h 36"/>
                <a:gd name="T10" fmla="*/ 19 w 25"/>
                <a:gd name="T11" fmla="*/ 13 h 36"/>
                <a:gd name="T12" fmla="*/ 19 w 25"/>
                <a:gd name="T13" fmla="*/ 12 h 36"/>
                <a:gd name="T14" fmla="*/ 12 w 25"/>
                <a:gd name="T15" fmla="*/ 4 h 36"/>
                <a:gd name="T16" fmla="*/ 4 w 25"/>
                <a:gd name="T17" fmla="*/ 7 h 36"/>
                <a:gd name="T18" fmla="*/ 2 w 25"/>
                <a:gd name="T19" fmla="*/ 3 h 36"/>
                <a:gd name="T20" fmla="*/ 13 w 25"/>
                <a:gd name="T21" fmla="*/ 0 h 36"/>
                <a:gd name="T22" fmla="*/ 25 w 25"/>
                <a:gd name="T23" fmla="*/ 14 h 36"/>
                <a:gd name="T24" fmla="*/ 25 w 25"/>
                <a:gd name="T25" fmla="*/ 27 h 36"/>
                <a:gd name="T26" fmla="*/ 25 w 25"/>
                <a:gd name="T27" fmla="*/ 35 h 36"/>
                <a:gd name="T28" fmla="*/ 20 w 25"/>
                <a:gd name="T29" fmla="*/ 35 h 36"/>
                <a:gd name="T30" fmla="*/ 19 w 25"/>
                <a:gd name="T31" fmla="*/ 18 h 36"/>
                <a:gd name="T32" fmla="*/ 6 w 25"/>
                <a:gd name="T33" fmla="*/ 25 h 36"/>
                <a:gd name="T34" fmla="*/ 11 w 25"/>
                <a:gd name="T35" fmla="*/ 32 h 36"/>
                <a:gd name="T36" fmla="*/ 19 w 25"/>
                <a:gd name="T37" fmla="*/ 26 h 36"/>
                <a:gd name="T38" fmla="*/ 19 w 25"/>
                <a:gd name="T39" fmla="*/ 24 h 36"/>
                <a:gd name="T40" fmla="*/ 19 w 25"/>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36">
                  <a:moveTo>
                    <a:pt x="20" y="35"/>
                  </a:moveTo>
                  <a:cubicBezTo>
                    <a:pt x="19" y="31"/>
                    <a:pt x="19" y="31"/>
                    <a:pt x="19" y="31"/>
                  </a:cubicBezTo>
                  <a:cubicBezTo>
                    <a:pt x="19" y="31"/>
                    <a:pt x="19" y="31"/>
                    <a:pt x="19" y="31"/>
                  </a:cubicBezTo>
                  <a:cubicBezTo>
                    <a:pt x="18" y="34"/>
                    <a:pt x="14" y="36"/>
                    <a:pt x="10" y="36"/>
                  </a:cubicBezTo>
                  <a:cubicBezTo>
                    <a:pt x="3" y="36"/>
                    <a:pt x="0" y="31"/>
                    <a:pt x="0" y="26"/>
                  </a:cubicBezTo>
                  <a:cubicBezTo>
                    <a:pt x="0" y="18"/>
                    <a:pt x="7" y="13"/>
                    <a:pt x="19" y="13"/>
                  </a:cubicBezTo>
                  <a:cubicBezTo>
                    <a:pt x="19" y="12"/>
                    <a:pt x="19" y="12"/>
                    <a:pt x="19" y="12"/>
                  </a:cubicBezTo>
                  <a:cubicBezTo>
                    <a:pt x="19" y="9"/>
                    <a:pt x="18" y="4"/>
                    <a:pt x="12" y="4"/>
                  </a:cubicBezTo>
                  <a:cubicBezTo>
                    <a:pt x="9" y="4"/>
                    <a:pt x="6" y="5"/>
                    <a:pt x="4" y="7"/>
                  </a:cubicBezTo>
                  <a:cubicBezTo>
                    <a:pt x="2" y="3"/>
                    <a:pt x="2" y="3"/>
                    <a:pt x="2" y="3"/>
                  </a:cubicBezTo>
                  <a:cubicBezTo>
                    <a:pt x="5" y="1"/>
                    <a:pt x="9" y="0"/>
                    <a:pt x="13" y="0"/>
                  </a:cubicBezTo>
                  <a:cubicBezTo>
                    <a:pt x="22" y="0"/>
                    <a:pt x="25" y="6"/>
                    <a:pt x="25" y="14"/>
                  </a:cubicBezTo>
                  <a:cubicBezTo>
                    <a:pt x="25" y="27"/>
                    <a:pt x="25" y="27"/>
                    <a:pt x="25" y="27"/>
                  </a:cubicBezTo>
                  <a:cubicBezTo>
                    <a:pt x="25" y="30"/>
                    <a:pt x="25" y="33"/>
                    <a:pt x="25" y="35"/>
                  </a:cubicBezTo>
                  <a:lnTo>
                    <a:pt x="20" y="35"/>
                  </a:lnTo>
                  <a:close/>
                  <a:moveTo>
                    <a:pt x="19" y="18"/>
                  </a:moveTo>
                  <a:cubicBezTo>
                    <a:pt x="13" y="17"/>
                    <a:pt x="6" y="18"/>
                    <a:pt x="6" y="25"/>
                  </a:cubicBezTo>
                  <a:cubicBezTo>
                    <a:pt x="6" y="30"/>
                    <a:pt x="8" y="32"/>
                    <a:pt x="11" y="32"/>
                  </a:cubicBezTo>
                  <a:cubicBezTo>
                    <a:pt x="15" y="32"/>
                    <a:pt x="18" y="29"/>
                    <a:pt x="19" y="26"/>
                  </a:cubicBezTo>
                  <a:cubicBezTo>
                    <a:pt x="19" y="25"/>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71">
              <a:extLst>
                <a:ext uri="{FF2B5EF4-FFF2-40B4-BE49-F238E27FC236}">
                  <a16:creationId xmlns:a16="http://schemas.microsoft.com/office/drawing/2014/main" id="{0B275C06-D6C9-4C4D-82A8-254F0FB9B624}"/>
                </a:ext>
              </a:extLst>
            </p:cNvPr>
            <p:cNvSpPr>
              <a:spLocks/>
            </p:cNvSpPr>
            <p:nvPr/>
          </p:nvSpPr>
          <p:spPr bwMode="auto">
            <a:xfrm>
              <a:off x="9145588" y="2462213"/>
              <a:ext cx="52388" cy="107950"/>
            </a:xfrm>
            <a:custGeom>
              <a:avLst/>
              <a:gdLst>
                <a:gd name="T0" fmla="*/ 1 w 17"/>
                <a:gd name="T1" fmla="*/ 11 h 35"/>
                <a:gd name="T2" fmla="*/ 0 w 17"/>
                <a:gd name="T3" fmla="*/ 1 h 35"/>
                <a:gd name="T4" fmla="*/ 6 w 17"/>
                <a:gd name="T5" fmla="*/ 1 h 35"/>
                <a:gd name="T6" fmla="*/ 6 w 17"/>
                <a:gd name="T7" fmla="*/ 7 h 35"/>
                <a:gd name="T8" fmla="*/ 6 w 17"/>
                <a:gd name="T9" fmla="*/ 7 h 35"/>
                <a:gd name="T10" fmla="*/ 15 w 17"/>
                <a:gd name="T11" fmla="*/ 0 h 35"/>
                <a:gd name="T12" fmla="*/ 17 w 17"/>
                <a:gd name="T13" fmla="*/ 0 h 35"/>
                <a:gd name="T14" fmla="*/ 17 w 17"/>
                <a:gd name="T15" fmla="*/ 6 h 35"/>
                <a:gd name="T16" fmla="*/ 15 w 17"/>
                <a:gd name="T17" fmla="*/ 6 h 35"/>
                <a:gd name="T18" fmla="*/ 7 w 17"/>
                <a:gd name="T19" fmla="*/ 14 h 35"/>
                <a:gd name="T20" fmla="*/ 7 w 17"/>
                <a:gd name="T21" fmla="*/ 17 h 35"/>
                <a:gd name="T22" fmla="*/ 7 w 17"/>
                <a:gd name="T23" fmla="*/ 35 h 35"/>
                <a:gd name="T24" fmla="*/ 1 w 17"/>
                <a:gd name="T25" fmla="*/ 35 h 35"/>
                <a:gd name="T26" fmla="*/ 1 w 17"/>
                <a:gd name="T2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5">
                  <a:moveTo>
                    <a:pt x="1" y="11"/>
                  </a:moveTo>
                  <a:cubicBezTo>
                    <a:pt x="1" y="7"/>
                    <a:pt x="0" y="4"/>
                    <a:pt x="0" y="1"/>
                  </a:cubicBezTo>
                  <a:cubicBezTo>
                    <a:pt x="6" y="1"/>
                    <a:pt x="6" y="1"/>
                    <a:pt x="6" y="1"/>
                  </a:cubicBezTo>
                  <a:cubicBezTo>
                    <a:pt x="6" y="7"/>
                    <a:pt x="6" y="7"/>
                    <a:pt x="6" y="7"/>
                  </a:cubicBezTo>
                  <a:cubicBezTo>
                    <a:pt x="6" y="7"/>
                    <a:pt x="6" y="7"/>
                    <a:pt x="6" y="7"/>
                  </a:cubicBezTo>
                  <a:cubicBezTo>
                    <a:pt x="8" y="3"/>
                    <a:pt x="11" y="0"/>
                    <a:pt x="15" y="0"/>
                  </a:cubicBezTo>
                  <a:cubicBezTo>
                    <a:pt x="16" y="0"/>
                    <a:pt x="16" y="0"/>
                    <a:pt x="17" y="0"/>
                  </a:cubicBezTo>
                  <a:cubicBezTo>
                    <a:pt x="17" y="6"/>
                    <a:pt x="17" y="6"/>
                    <a:pt x="17" y="6"/>
                  </a:cubicBezTo>
                  <a:cubicBezTo>
                    <a:pt x="16" y="6"/>
                    <a:pt x="16" y="6"/>
                    <a:pt x="15" y="6"/>
                  </a:cubicBezTo>
                  <a:cubicBezTo>
                    <a:pt x="11" y="6"/>
                    <a:pt x="8" y="9"/>
                    <a:pt x="7" y="14"/>
                  </a:cubicBezTo>
                  <a:cubicBezTo>
                    <a:pt x="7" y="14"/>
                    <a:pt x="7" y="16"/>
                    <a:pt x="7" y="17"/>
                  </a:cubicBezTo>
                  <a:cubicBezTo>
                    <a:pt x="7" y="35"/>
                    <a:pt x="7" y="35"/>
                    <a:pt x="7" y="35"/>
                  </a:cubicBezTo>
                  <a:cubicBezTo>
                    <a:pt x="1" y="35"/>
                    <a:pt x="1" y="35"/>
                    <a:pt x="1" y="35"/>
                  </a:cubicBezTo>
                  <a:lnTo>
                    <a:pt x="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72">
              <a:extLst>
                <a:ext uri="{FF2B5EF4-FFF2-40B4-BE49-F238E27FC236}">
                  <a16:creationId xmlns:a16="http://schemas.microsoft.com/office/drawing/2014/main" id="{99DD4FFE-7C17-4E58-B103-7D88D2C61159}"/>
                </a:ext>
              </a:extLst>
            </p:cNvPr>
            <p:cNvSpPr>
              <a:spLocks noEditPoints="1"/>
            </p:cNvSpPr>
            <p:nvPr/>
          </p:nvSpPr>
          <p:spPr bwMode="auto">
            <a:xfrm>
              <a:off x="9204326" y="2462213"/>
              <a:ext cx="85725" cy="109538"/>
            </a:xfrm>
            <a:custGeom>
              <a:avLst/>
              <a:gdLst>
                <a:gd name="T0" fmla="*/ 6 w 28"/>
                <a:gd name="T1" fmla="*/ 19 h 36"/>
                <a:gd name="T2" fmla="*/ 17 w 28"/>
                <a:gd name="T3" fmla="*/ 31 h 36"/>
                <a:gd name="T4" fmla="*/ 26 w 28"/>
                <a:gd name="T5" fmla="*/ 30 h 36"/>
                <a:gd name="T6" fmla="*/ 27 w 28"/>
                <a:gd name="T7" fmla="*/ 34 h 36"/>
                <a:gd name="T8" fmla="*/ 16 w 28"/>
                <a:gd name="T9" fmla="*/ 36 h 36"/>
                <a:gd name="T10" fmla="*/ 0 w 28"/>
                <a:gd name="T11" fmla="*/ 19 h 36"/>
                <a:gd name="T12" fmla="*/ 15 w 28"/>
                <a:gd name="T13" fmla="*/ 0 h 36"/>
                <a:gd name="T14" fmla="*/ 28 w 28"/>
                <a:gd name="T15" fmla="*/ 16 h 36"/>
                <a:gd name="T16" fmla="*/ 28 w 28"/>
                <a:gd name="T17" fmla="*/ 19 h 36"/>
                <a:gd name="T18" fmla="*/ 6 w 28"/>
                <a:gd name="T19" fmla="*/ 19 h 36"/>
                <a:gd name="T20" fmla="*/ 23 w 28"/>
                <a:gd name="T21" fmla="*/ 15 h 36"/>
                <a:gd name="T22" fmla="*/ 15 w 28"/>
                <a:gd name="T23" fmla="*/ 4 h 36"/>
                <a:gd name="T24" fmla="*/ 6 w 28"/>
                <a:gd name="T25" fmla="*/ 15 h 36"/>
                <a:gd name="T26" fmla="*/ 23 w 28"/>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6" y="19"/>
                  </a:moveTo>
                  <a:cubicBezTo>
                    <a:pt x="6" y="28"/>
                    <a:pt x="11" y="31"/>
                    <a:pt x="17" y="31"/>
                  </a:cubicBezTo>
                  <a:cubicBezTo>
                    <a:pt x="21" y="31"/>
                    <a:pt x="24" y="31"/>
                    <a:pt x="26" y="30"/>
                  </a:cubicBezTo>
                  <a:cubicBezTo>
                    <a:pt x="27" y="34"/>
                    <a:pt x="27" y="34"/>
                    <a:pt x="27" y="34"/>
                  </a:cubicBezTo>
                  <a:cubicBezTo>
                    <a:pt x="24" y="35"/>
                    <a:pt x="21" y="36"/>
                    <a:pt x="16" y="36"/>
                  </a:cubicBezTo>
                  <a:cubicBezTo>
                    <a:pt x="6" y="36"/>
                    <a:pt x="0" y="29"/>
                    <a:pt x="0" y="19"/>
                  </a:cubicBezTo>
                  <a:cubicBezTo>
                    <a:pt x="0" y="8"/>
                    <a:pt x="6" y="0"/>
                    <a:pt x="15" y="0"/>
                  </a:cubicBezTo>
                  <a:cubicBezTo>
                    <a:pt x="25" y="0"/>
                    <a:pt x="28" y="9"/>
                    <a:pt x="28" y="16"/>
                  </a:cubicBezTo>
                  <a:cubicBezTo>
                    <a:pt x="28" y="17"/>
                    <a:pt x="28" y="18"/>
                    <a:pt x="28" y="19"/>
                  </a:cubicBezTo>
                  <a:lnTo>
                    <a:pt x="6" y="19"/>
                  </a:lnTo>
                  <a:close/>
                  <a:moveTo>
                    <a:pt x="23" y="15"/>
                  </a:moveTo>
                  <a:cubicBezTo>
                    <a:pt x="23" y="10"/>
                    <a:pt x="21" y="4"/>
                    <a:pt x="15" y="4"/>
                  </a:cubicBezTo>
                  <a:cubicBezTo>
                    <a:pt x="9" y="4"/>
                    <a:pt x="7" y="10"/>
                    <a:pt x="6" y="15"/>
                  </a:cubicBezTo>
                  <a:lnTo>
                    <a:pt x="2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15">
              <a:extLst>
                <a:ext uri="{FF2B5EF4-FFF2-40B4-BE49-F238E27FC236}">
                  <a16:creationId xmlns:a16="http://schemas.microsoft.com/office/drawing/2014/main" id="{279DC8DE-6382-4E0A-9C89-ACA80DBF3A89}"/>
                </a:ext>
              </a:extLst>
            </p:cNvPr>
            <p:cNvSpPr>
              <a:spLocks/>
            </p:cNvSpPr>
            <p:nvPr/>
          </p:nvSpPr>
          <p:spPr bwMode="auto">
            <a:xfrm>
              <a:off x="7126288" y="3271838"/>
              <a:ext cx="20638" cy="46038"/>
            </a:xfrm>
            <a:custGeom>
              <a:avLst/>
              <a:gdLst>
                <a:gd name="T0" fmla="*/ 0 w 7"/>
                <a:gd name="T1" fmla="*/ 0 h 15"/>
                <a:gd name="T2" fmla="*/ 0 w 7"/>
                <a:gd name="T3" fmla="*/ 4 h 15"/>
                <a:gd name="T4" fmla="*/ 2 w 7"/>
                <a:gd name="T5" fmla="*/ 11 h 15"/>
                <a:gd name="T6" fmla="*/ 1 w 7"/>
                <a:gd name="T7" fmla="*/ 15 h 15"/>
                <a:gd name="T8" fmla="*/ 7 w 7"/>
                <a:gd name="T9" fmla="*/ 15 h 15"/>
                <a:gd name="T10" fmla="*/ 0 w 7"/>
                <a:gd name="T11" fmla="*/ 0 h 15"/>
              </a:gdLst>
              <a:ahLst/>
              <a:cxnLst>
                <a:cxn ang="0">
                  <a:pos x="T0" y="T1"/>
                </a:cxn>
                <a:cxn ang="0">
                  <a:pos x="T2" y="T3"/>
                </a:cxn>
                <a:cxn ang="0">
                  <a:pos x="T4" y="T5"/>
                </a:cxn>
                <a:cxn ang="0">
                  <a:pos x="T6" y="T7"/>
                </a:cxn>
                <a:cxn ang="0">
                  <a:pos x="T8" y="T9"/>
                </a:cxn>
                <a:cxn ang="0">
                  <a:pos x="T10" y="T11"/>
                </a:cxn>
              </a:cxnLst>
              <a:rect l="0" t="0" r="r" b="b"/>
              <a:pathLst>
                <a:path w="7" h="15">
                  <a:moveTo>
                    <a:pt x="0" y="0"/>
                  </a:moveTo>
                  <a:cubicBezTo>
                    <a:pt x="0" y="4"/>
                    <a:pt x="0" y="4"/>
                    <a:pt x="0" y="4"/>
                  </a:cubicBezTo>
                  <a:cubicBezTo>
                    <a:pt x="1" y="6"/>
                    <a:pt x="2" y="8"/>
                    <a:pt x="2" y="11"/>
                  </a:cubicBezTo>
                  <a:cubicBezTo>
                    <a:pt x="2" y="12"/>
                    <a:pt x="2" y="13"/>
                    <a:pt x="1" y="15"/>
                  </a:cubicBezTo>
                  <a:cubicBezTo>
                    <a:pt x="7" y="15"/>
                    <a:pt x="7" y="15"/>
                    <a:pt x="7" y="15"/>
                  </a:cubicBezTo>
                  <a:cubicBezTo>
                    <a:pt x="5" y="10"/>
                    <a:pt x="3" y="5"/>
                    <a:pt x="0" y="0"/>
                  </a:cubicBezTo>
                </a:path>
              </a:pathLst>
            </a:custGeom>
            <a:solidFill>
              <a:srgbClr val="B6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16">
              <a:extLst>
                <a:ext uri="{FF2B5EF4-FFF2-40B4-BE49-F238E27FC236}">
                  <a16:creationId xmlns:a16="http://schemas.microsoft.com/office/drawing/2014/main" id="{4BE03D48-0BF7-4740-80D9-6549191F2C79}"/>
                </a:ext>
              </a:extLst>
            </p:cNvPr>
            <p:cNvSpPr>
              <a:spLocks/>
            </p:cNvSpPr>
            <p:nvPr/>
          </p:nvSpPr>
          <p:spPr bwMode="auto">
            <a:xfrm>
              <a:off x="7038976" y="3259138"/>
              <a:ext cx="92075" cy="93663"/>
            </a:xfrm>
            <a:custGeom>
              <a:avLst/>
              <a:gdLst>
                <a:gd name="T0" fmla="*/ 15 w 30"/>
                <a:gd name="T1" fmla="*/ 0 h 30"/>
                <a:gd name="T2" fmla="*/ 0 w 30"/>
                <a:gd name="T3" fmla="*/ 15 h 30"/>
                <a:gd name="T4" fmla="*/ 15 w 30"/>
                <a:gd name="T5" fmla="*/ 30 h 30"/>
                <a:gd name="T6" fmla="*/ 29 w 30"/>
                <a:gd name="T7" fmla="*/ 19 h 30"/>
                <a:gd name="T8" fmla="*/ 30 w 30"/>
                <a:gd name="T9" fmla="*/ 15 h 30"/>
                <a:gd name="T10" fmla="*/ 28 w 30"/>
                <a:gd name="T11" fmla="*/ 8 h 30"/>
                <a:gd name="T12" fmla="*/ 15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15" y="0"/>
                  </a:moveTo>
                  <a:cubicBezTo>
                    <a:pt x="6" y="0"/>
                    <a:pt x="0" y="6"/>
                    <a:pt x="0" y="15"/>
                  </a:cubicBezTo>
                  <a:cubicBezTo>
                    <a:pt x="0" y="23"/>
                    <a:pt x="6" y="30"/>
                    <a:pt x="15" y="30"/>
                  </a:cubicBezTo>
                  <a:cubicBezTo>
                    <a:pt x="22" y="30"/>
                    <a:pt x="27" y="25"/>
                    <a:pt x="29" y="19"/>
                  </a:cubicBezTo>
                  <a:cubicBezTo>
                    <a:pt x="30" y="17"/>
                    <a:pt x="30" y="16"/>
                    <a:pt x="30" y="15"/>
                  </a:cubicBezTo>
                  <a:cubicBezTo>
                    <a:pt x="30" y="12"/>
                    <a:pt x="29" y="10"/>
                    <a:pt x="28" y="8"/>
                  </a:cubicBezTo>
                  <a:cubicBezTo>
                    <a:pt x="26" y="3"/>
                    <a:pt x="21" y="0"/>
                    <a:pt x="15" y="0"/>
                  </a:cubicBezTo>
                </a:path>
              </a:pathLst>
            </a:custGeom>
            <a:solidFill>
              <a:srgbClr val="B6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27">
              <a:extLst>
                <a:ext uri="{FF2B5EF4-FFF2-40B4-BE49-F238E27FC236}">
                  <a16:creationId xmlns:a16="http://schemas.microsoft.com/office/drawing/2014/main" id="{FF12212C-DB7C-4EF9-AA48-472AB60D49AB}"/>
                </a:ext>
              </a:extLst>
            </p:cNvPr>
            <p:cNvSpPr>
              <a:spLocks/>
            </p:cNvSpPr>
            <p:nvPr/>
          </p:nvSpPr>
          <p:spPr bwMode="auto">
            <a:xfrm>
              <a:off x="7631113" y="2252663"/>
              <a:ext cx="531813" cy="461963"/>
            </a:xfrm>
            <a:custGeom>
              <a:avLst/>
              <a:gdLst>
                <a:gd name="T0" fmla="*/ 250 w 335"/>
                <a:gd name="T1" fmla="*/ 0 h 291"/>
                <a:gd name="T2" fmla="*/ 83 w 335"/>
                <a:gd name="T3" fmla="*/ 0 h 291"/>
                <a:gd name="T4" fmla="*/ 0 w 335"/>
                <a:gd name="T5" fmla="*/ 145 h 291"/>
                <a:gd name="T6" fmla="*/ 83 w 335"/>
                <a:gd name="T7" fmla="*/ 291 h 291"/>
                <a:gd name="T8" fmla="*/ 250 w 335"/>
                <a:gd name="T9" fmla="*/ 291 h 291"/>
                <a:gd name="T10" fmla="*/ 335 w 335"/>
                <a:gd name="T11" fmla="*/ 145 h 291"/>
                <a:gd name="T12" fmla="*/ 250 w 335"/>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5" h="291">
                  <a:moveTo>
                    <a:pt x="250" y="0"/>
                  </a:moveTo>
                  <a:lnTo>
                    <a:pt x="83" y="0"/>
                  </a:lnTo>
                  <a:lnTo>
                    <a:pt x="0" y="145"/>
                  </a:lnTo>
                  <a:lnTo>
                    <a:pt x="83" y="291"/>
                  </a:lnTo>
                  <a:lnTo>
                    <a:pt x="250" y="291"/>
                  </a:lnTo>
                  <a:lnTo>
                    <a:pt x="335" y="145"/>
                  </a:lnTo>
                  <a:lnTo>
                    <a:pt x="2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8">
              <a:extLst>
                <a:ext uri="{FF2B5EF4-FFF2-40B4-BE49-F238E27FC236}">
                  <a16:creationId xmlns:a16="http://schemas.microsoft.com/office/drawing/2014/main" id="{093BD065-87F3-4AEA-8129-75D92A9307A6}"/>
                </a:ext>
              </a:extLst>
            </p:cNvPr>
            <p:cNvSpPr>
              <a:spLocks/>
            </p:cNvSpPr>
            <p:nvPr/>
          </p:nvSpPr>
          <p:spPr bwMode="auto">
            <a:xfrm>
              <a:off x="7624763" y="2246313"/>
              <a:ext cx="541338" cy="471488"/>
            </a:xfrm>
            <a:custGeom>
              <a:avLst/>
              <a:gdLst>
                <a:gd name="T0" fmla="*/ 254 w 341"/>
                <a:gd name="T1" fmla="*/ 4 h 297"/>
                <a:gd name="T2" fmla="*/ 254 w 341"/>
                <a:gd name="T3" fmla="*/ 0 h 297"/>
                <a:gd name="T4" fmla="*/ 85 w 341"/>
                <a:gd name="T5" fmla="*/ 0 h 297"/>
                <a:gd name="T6" fmla="*/ 0 w 341"/>
                <a:gd name="T7" fmla="*/ 149 h 297"/>
                <a:gd name="T8" fmla="*/ 85 w 341"/>
                <a:gd name="T9" fmla="*/ 297 h 297"/>
                <a:gd name="T10" fmla="*/ 256 w 341"/>
                <a:gd name="T11" fmla="*/ 297 h 297"/>
                <a:gd name="T12" fmla="*/ 341 w 341"/>
                <a:gd name="T13" fmla="*/ 149 h 297"/>
                <a:gd name="T14" fmla="*/ 256 w 341"/>
                <a:gd name="T15" fmla="*/ 0 h 297"/>
                <a:gd name="T16" fmla="*/ 254 w 341"/>
                <a:gd name="T17" fmla="*/ 0 h 297"/>
                <a:gd name="T18" fmla="*/ 254 w 341"/>
                <a:gd name="T19" fmla="*/ 4 h 297"/>
                <a:gd name="T20" fmla="*/ 252 w 341"/>
                <a:gd name="T21" fmla="*/ 6 h 297"/>
                <a:gd name="T22" fmla="*/ 335 w 341"/>
                <a:gd name="T23" fmla="*/ 149 h 297"/>
                <a:gd name="T24" fmla="*/ 254 w 341"/>
                <a:gd name="T25" fmla="*/ 291 h 297"/>
                <a:gd name="T26" fmla="*/ 89 w 341"/>
                <a:gd name="T27" fmla="*/ 291 h 297"/>
                <a:gd name="T28" fmla="*/ 8 w 341"/>
                <a:gd name="T29" fmla="*/ 149 h 297"/>
                <a:gd name="T30" fmla="*/ 89 w 341"/>
                <a:gd name="T31" fmla="*/ 7 h 297"/>
                <a:gd name="T32" fmla="*/ 254 w 341"/>
                <a:gd name="T33" fmla="*/ 7 h 297"/>
                <a:gd name="T34" fmla="*/ 254 w 341"/>
                <a:gd name="T35" fmla="*/ 4 h 297"/>
                <a:gd name="T36" fmla="*/ 252 w 341"/>
                <a:gd name="T37" fmla="*/ 6 h 297"/>
                <a:gd name="T38" fmla="*/ 254 w 341"/>
                <a:gd name="T39"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297">
                  <a:moveTo>
                    <a:pt x="254" y="4"/>
                  </a:moveTo>
                  <a:lnTo>
                    <a:pt x="254" y="0"/>
                  </a:lnTo>
                  <a:lnTo>
                    <a:pt x="85" y="0"/>
                  </a:lnTo>
                  <a:lnTo>
                    <a:pt x="0" y="149"/>
                  </a:lnTo>
                  <a:lnTo>
                    <a:pt x="85" y="297"/>
                  </a:lnTo>
                  <a:lnTo>
                    <a:pt x="256" y="297"/>
                  </a:lnTo>
                  <a:lnTo>
                    <a:pt x="341" y="149"/>
                  </a:lnTo>
                  <a:lnTo>
                    <a:pt x="256" y="0"/>
                  </a:lnTo>
                  <a:lnTo>
                    <a:pt x="254" y="0"/>
                  </a:lnTo>
                  <a:lnTo>
                    <a:pt x="254" y="4"/>
                  </a:lnTo>
                  <a:lnTo>
                    <a:pt x="252" y="6"/>
                  </a:lnTo>
                  <a:lnTo>
                    <a:pt x="335" y="149"/>
                  </a:lnTo>
                  <a:lnTo>
                    <a:pt x="254" y="291"/>
                  </a:lnTo>
                  <a:lnTo>
                    <a:pt x="89" y="291"/>
                  </a:lnTo>
                  <a:lnTo>
                    <a:pt x="8" y="149"/>
                  </a:lnTo>
                  <a:lnTo>
                    <a:pt x="89" y="7"/>
                  </a:lnTo>
                  <a:lnTo>
                    <a:pt x="254" y="7"/>
                  </a:lnTo>
                  <a:lnTo>
                    <a:pt x="254" y="4"/>
                  </a:lnTo>
                  <a:lnTo>
                    <a:pt x="252" y="6"/>
                  </a:lnTo>
                  <a:lnTo>
                    <a:pt x="25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6">
              <a:extLst>
                <a:ext uri="{FF2B5EF4-FFF2-40B4-BE49-F238E27FC236}">
                  <a16:creationId xmlns:a16="http://schemas.microsoft.com/office/drawing/2014/main" id="{2FDACEB6-4915-4E60-8989-640ED4C31C5B}"/>
                </a:ext>
              </a:extLst>
            </p:cNvPr>
            <p:cNvSpPr>
              <a:spLocks/>
            </p:cNvSpPr>
            <p:nvPr/>
          </p:nvSpPr>
          <p:spPr bwMode="auto">
            <a:xfrm>
              <a:off x="7753351" y="2360613"/>
              <a:ext cx="238125" cy="125413"/>
            </a:xfrm>
            <a:custGeom>
              <a:avLst/>
              <a:gdLst>
                <a:gd name="T0" fmla="*/ 67 w 77"/>
                <a:gd name="T1" fmla="*/ 38 h 41"/>
                <a:gd name="T2" fmla="*/ 74 w 77"/>
                <a:gd name="T3" fmla="*/ 33 h 41"/>
                <a:gd name="T4" fmla="*/ 76 w 77"/>
                <a:gd name="T5" fmla="*/ 24 h 41"/>
                <a:gd name="T6" fmla="*/ 72 w 77"/>
                <a:gd name="T7" fmla="*/ 4 h 41"/>
                <a:gd name="T8" fmla="*/ 49 w 77"/>
                <a:gd name="T9" fmla="*/ 9 h 41"/>
                <a:gd name="T10" fmla="*/ 44 w 77"/>
                <a:gd name="T11" fmla="*/ 14 h 41"/>
                <a:gd name="T12" fmla="*/ 32 w 77"/>
                <a:gd name="T13" fmla="*/ 4 h 41"/>
                <a:gd name="T14" fmla="*/ 2 w 77"/>
                <a:gd name="T15" fmla="*/ 18 h 41"/>
                <a:gd name="T16" fmla="*/ 3 w 77"/>
                <a:gd name="T17" fmla="*/ 37 h 41"/>
                <a:gd name="T18" fmla="*/ 24 w 77"/>
                <a:gd name="T19" fmla="*/ 38 h 41"/>
                <a:gd name="T20" fmla="*/ 35 w 77"/>
                <a:gd name="T21" fmla="*/ 18 h 41"/>
                <a:gd name="T22" fmla="*/ 41 w 77"/>
                <a:gd name="T23" fmla="*/ 28 h 41"/>
                <a:gd name="T24" fmla="*/ 43 w 77"/>
                <a:gd name="T25" fmla="*/ 41 h 41"/>
                <a:gd name="T26" fmla="*/ 53 w 77"/>
                <a:gd name="T27" fmla="*/ 33 h 41"/>
                <a:gd name="T28" fmla="*/ 64 w 77"/>
                <a:gd name="T29" fmla="*/ 39 h 41"/>
                <a:gd name="T30" fmla="*/ 67 w 77"/>
                <a:gd name="T3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41">
                  <a:moveTo>
                    <a:pt x="67" y="38"/>
                  </a:moveTo>
                  <a:cubicBezTo>
                    <a:pt x="71" y="36"/>
                    <a:pt x="71" y="40"/>
                    <a:pt x="74" y="33"/>
                  </a:cubicBezTo>
                  <a:cubicBezTo>
                    <a:pt x="75" y="30"/>
                    <a:pt x="76" y="27"/>
                    <a:pt x="76" y="24"/>
                  </a:cubicBezTo>
                  <a:cubicBezTo>
                    <a:pt x="77" y="15"/>
                    <a:pt x="76" y="11"/>
                    <a:pt x="72" y="4"/>
                  </a:cubicBezTo>
                  <a:cubicBezTo>
                    <a:pt x="67" y="1"/>
                    <a:pt x="56" y="3"/>
                    <a:pt x="49" y="9"/>
                  </a:cubicBezTo>
                  <a:cubicBezTo>
                    <a:pt x="47" y="10"/>
                    <a:pt x="46" y="13"/>
                    <a:pt x="44" y="14"/>
                  </a:cubicBezTo>
                  <a:cubicBezTo>
                    <a:pt x="41" y="13"/>
                    <a:pt x="41" y="8"/>
                    <a:pt x="32" y="4"/>
                  </a:cubicBezTo>
                  <a:cubicBezTo>
                    <a:pt x="20" y="0"/>
                    <a:pt x="6" y="5"/>
                    <a:pt x="2" y="18"/>
                  </a:cubicBezTo>
                  <a:cubicBezTo>
                    <a:pt x="0" y="24"/>
                    <a:pt x="1" y="32"/>
                    <a:pt x="3" y="37"/>
                  </a:cubicBezTo>
                  <a:cubicBezTo>
                    <a:pt x="24" y="38"/>
                    <a:pt x="24" y="38"/>
                    <a:pt x="24" y="38"/>
                  </a:cubicBezTo>
                  <a:cubicBezTo>
                    <a:pt x="29" y="31"/>
                    <a:pt x="30" y="18"/>
                    <a:pt x="35" y="18"/>
                  </a:cubicBezTo>
                  <a:cubicBezTo>
                    <a:pt x="40" y="18"/>
                    <a:pt x="40" y="23"/>
                    <a:pt x="41" y="28"/>
                  </a:cubicBezTo>
                  <a:cubicBezTo>
                    <a:pt x="42" y="32"/>
                    <a:pt x="42" y="36"/>
                    <a:pt x="43" y="41"/>
                  </a:cubicBezTo>
                  <a:cubicBezTo>
                    <a:pt x="46" y="34"/>
                    <a:pt x="43" y="33"/>
                    <a:pt x="53" y="33"/>
                  </a:cubicBezTo>
                  <a:cubicBezTo>
                    <a:pt x="63" y="33"/>
                    <a:pt x="59" y="35"/>
                    <a:pt x="64" y="39"/>
                  </a:cubicBezTo>
                  <a:cubicBezTo>
                    <a:pt x="65" y="39"/>
                    <a:pt x="65" y="38"/>
                    <a:pt x="67" y="38"/>
                  </a:cubicBezTo>
                  <a:close/>
                </a:path>
              </a:pathLst>
            </a:custGeom>
            <a:solidFill>
              <a:srgbClr val="F0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7">
              <a:extLst>
                <a:ext uri="{FF2B5EF4-FFF2-40B4-BE49-F238E27FC236}">
                  <a16:creationId xmlns:a16="http://schemas.microsoft.com/office/drawing/2014/main" id="{58B0188F-4A7A-4F88-A7C7-FB7A4F6154AF}"/>
                </a:ext>
              </a:extLst>
            </p:cNvPr>
            <p:cNvSpPr>
              <a:spLocks/>
            </p:cNvSpPr>
            <p:nvPr/>
          </p:nvSpPr>
          <p:spPr bwMode="auto">
            <a:xfrm>
              <a:off x="7716838" y="2354263"/>
              <a:ext cx="338138" cy="282575"/>
            </a:xfrm>
            <a:custGeom>
              <a:avLst/>
              <a:gdLst>
                <a:gd name="T0" fmla="*/ 33 w 110"/>
                <a:gd name="T1" fmla="*/ 67 h 92"/>
                <a:gd name="T2" fmla="*/ 32 w 110"/>
                <a:gd name="T3" fmla="*/ 48 h 92"/>
                <a:gd name="T4" fmla="*/ 46 w 110"/>
                <a:gd name="T5" fmla="*/ 39 h 92"/>
                <a:gd name="T6" fmla="*/ 54 w 110"/>
                <a:gd name="T7" fmla="*/ 72 h 92"/>
                <a:gd name="T8" fmla="*/ 64 w 110"/>
                <a:gd name="T9" fmla="*/ 44 h 92"/>
                <a:gd name="T10" fmla="*/ 75 w 110"/>
                <a:gd name="T11" fmla="*/ 53 h 92"/>
                <a:gd name="T12" fmla="*/ 93 w 110"/>
                <a:gd name="T13" fmla="*/ 48 h 92"/>
                <a:gd name="T14" fmla="*/ 56 w 110"/>
                <a:gd name="T15" fmla="*/ 87 h 92"/>
                <a:gd name="T16" fmla="*/ 44 w 110"/>
                <a:gd name="T17" fmla="*/ 78 h 92"/>
                <a:gd name="T18" fmla="*/ 35 w 110"/>
                <a:gd name="T19" fmla="*/ 72 h 92"/>
                <a:gd name="T20" fmla="*/ 50 w 110"/>
                <a:gd name="T21" fmla="*/ 87 h 92"/>
                <a:gd name="T22" fmla="*/ 77 w 110"/>
                <a:gd name="T23" fmla="*/ 74 h 92"/>
                <a:gd name="T24" fmla="*/ 91 w 110"/>
                <a:gd name="T25" fmla="*/ 57 h 92"/>
                <a:gd name="T26" fmla="*/ 109 w 110"/>
                <a:gd name="T27" fmla="*/ 45 h 92"/>
                <a:gd name="T28" fmla="*/ 100 w 110"/>
                <a:gd name="T29" fmla="*/ 40 h 92"/>
                <a:gd name="T30" fmla="*/ 94 w 110"/>
                <a:gd name="T31" fmla="*/ 10 h 92"/>
                <a:gd name="T32" fmla="*/ 91 w 110"/>
                <a:gd name="T33" fmla="*/ 40 h 92"/>
                <a:gd name="T34" fmla="*/ 91 w 110"/>
                <a:gd name="T35" fmla="*/ 42 h 92"/>
                <a:gd name="T36" fmla="*/ 89 w 110"/>
                <a:gd name="T37" fmla="*/ 45 h 92"/>
                <a:gd name="T38" fmla="*/ 69 w 110"/>
                <a:gd name="T39" fmla="*/ 41 h 92"/>
                <a:gd name="T40" fmla="*/ 56 w 110"/>
                <a:gd name="T41" fmla="*/ 69 h 92"/>
                <a:gd name="T42" fmla="*/ 48 w 110"/>
                <a:gd name="T43" fmla="*/ 35 h 92"/>
                <a:gd name="T44" fmla="*/ 39 w 110"/>
                <a:gd name="T45" fmla="*/ 46 h 92"/>
                <a:gd name="T46" fmla="*/ 33 w 110"/>
                <a:gd name="T47" fmla="*/ 45 h 92"/>
                <a:gd name="T48" fmla="*/ 12 w 110"/>
                <a:gd name="T49" fmla="*/ 43 h 92"/>
                <a:gd name="T50" fmla="*/ 37 w 110"/>
                <a:gd name="T51" fmla="*/ 44 h 92"/>
                <a:gd name="T52" fmla="*/ 46 w 110"/>
                <a:gd name="T53" fmla="*/ 25 h 92"/>
                <a:gd name="T54" fmla="*/ 51 w 110"/>
                <a:gd name="T55" fmla="*/ 39 h 92"/>
                <a:gd name="T56" fmla="*/ 56 w 110"/>
                <a:gd name="T57" fmla="*/ 54 h 92"/>
                <a:gd name="T58" fmla="*/ 70 w 110"/>
                <a:gd name="T59" fmla="*/ 38 h 92"/>
                <a:gd name="T60" fmla="*/ 79 w 110"/>
                <a:gd name="T61" fmla="*/ 43 h 92"/>
                <a:gd name="T62" fmla="*/ 86 w 110"/>
                <a:gd name="T63" fmla="*/ 41 h 92"/>
                <a:gd name="T64" fmla="*/ 79 w 110"/>
                <a:gd name="T65" fmla="*/ 40 h 92"/>
                <a:gd name="T66" fmla="*/ 65 w 110"/>
                <a:gd name="T67" fmla="*/ 35 h 92"/>
                <a:gd name="T68" fmla="*/ 53 w 110"/>
                <a:gd name="T69" fmla="*/ 30 h 92"/>
                <a:gd name="T70" fmla="*/ 36 w 110"/>
                <a:gd name="T71" fmla="*/ 40 h 92"/>
                <a:gd name="T72" fmla="*/ 14 w 110"/>
                <a:gd name="T73" fmla="*/ 20 h 92"/>
                <a:gd name="T74" fmla="*/ 56 w 110"/>
                <a:gd name="T75" fmla="*/ 16 h 92"/>
                <a:gd name="T76" fmla="*/ 84 w 110"/>
                <a:gd name="T77" fmla="*/ 6 h 92"/>
                <a:gd name="T78" fmla="*/ 91 w 110"/>
                <a:gd name="T79" fmla="*/ 6 h 92"/>
                <a:gd name="T80" fmla="*/ 56 w 110"/>
                <a:gd name="T81" fmla="*/ 12 h 92"/>
                <a:gd name="T82" fmla="*/ 22 w 110"/>
                <a:gd name="T83" fmla="*/ 5 h 92"/>
                <a:gd name="T84" fmla="*/ 12 w 110"/>
                <a:gd name="T85" fmla="*/ 40 h 92"/>
                <a:gd name="T86" fmla="*/ 15 w 110"/>
                <a:gd name="T87" fmla="*/ 48 h 92"/>
                <a:gd name="T88" fmla="*/ 27 w 110"/>
                <a:gd name="T89" fmla="*/ 6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92">
                  <a:moveTo>
                    <a:pt x="32" y="69"/>
                  </a:moveTo>
                  <a:cubicBezTo>
                    <a:pt x="33" y="67"/>
                    <a:pt x="33" y="67"/>
                    <a:pt x="33" y="67"/>
                  </a:cubicBezTo>
                  <a:cubicBezTo>
                    <a:pt x="30" y="65"/>
                    <a:pt x="20" y="52"/>
                    <a:pt x="19" y="48"/>
                  </a:cubicBezTo>
                  <a:cubicBezTo>
                    <a:pt x="32" y="48"/>
                    <a:pt x="32" y="48"/>
                    <a:pt x="32" y="48"/>
                  </a:cubicBezTo>
                  <a:cubicBezTo>
                    <a:pt x="32" y="50"/>
                    <a:pt x="33" y="52"/>
                    <a:pt x="35" y="53"/>
                  </a:cubicBezTo>
                  <a:cubicBezTo>
                    <a:pt x="41" y="55"/>
                    <a:pt x="42" y="47"/>
                    <a:pt x="46" y="39"/>
                  </a:cubicBezTo>
                  <a:cubicBezTo>
                    <a:pt x="47" y="41"/>
                    <a:pt x="48" y="53"/>
                    <a:pt x="49" y="56"/>
                  </a:cubicBezTo>
                  <a:cubicBezTo>
                    <a:pt x="50" y="64"/>
                    <a:pt x="50" y="70"/>
                    <a:pt x="54" y="72"/>
                  </a:cubicBezTo>
                  <a:cubicBezTo>
                    <a:pt x="58" y="73"/>
                    <a:pt x="58" y="71"/>
                    <a:pt x="60" y="69"/>
                  </a:cubicBezTo>
                  <a:cubicBezTo>
                    <a:pt x="60" y="64"/>
                    <a:pt x="63" y="49"/>
                    <a:pt x="64" y="44"/>
                  </a:cubicBezTo>
                  <a:cubicBezTo>
                    <a:pt x="67" y="44"/>
                    <a:pt x="67" y="44"/>
                    <a:pt x="67" y="44"/>
                  </a:cubicBezTo>
                  <a:cubicBezTo>
                    <a:pt x="69" y="47"/>
                    <a:pt x="71" y="52"/>
                    <a:pt x="75" y="53"/>
                  </a:cubicBezTo>
                  <a:cubicBezTo>
                    <a:pt x="79" y="53"/>
                    <a:pt x="79" y="49"/>
                    <a:pt x="82" y="48"/>
                  </a:cubicBezTo>
                  <a:cubicBezTo>
                    <a:pt x="93" y="48"/>
                    <a:pt x="93" y="48"/>
                    <a:pt x="93" y="48"/>
                  </a:cubicBezTo>
                  <a:cubicBezTo>
                    <a:pt x="91" y="55"/>
                    <a:pt x="80" y="66"/>
                    <a:pt x="76" y="70"/>
                  </a:cubicBezTo>
                  <a:cubicBezTo>
                    <a:pt x="65" y="81"/>
                    <a:pt x="66" y="79"/>
                    <a:pt x="56" y="87"/>
                  </a:cubicBezTo>
                  <a:cubicBezTo>
                    <a:pt x="54" y="86"/>
                    <a:pt x="48" y="81"/>
                    <a:pt x="47" y="80"/>
                  </a:cubicBezTo>
                  <a:cubicBezTo>
                    <a:pt x="45" y="79"/>
                    <a:pt x="45" y="79"/>
                    <a:pt x="44" y="78"/>
                  </a:cubicBezTo>
                  <a:cubicBezTo>
                    <a:pt x="43" y="77"/>
                    <a:pt x="42" y="76"/>
                    <a:pt x="41" y="75"/>
                  </a:cubicBezTo>
                  <a:cubicBezTo>
                    <a:pt x="39" y="73"/>
                    <a:pt x="38" y="71"/>
                    <a:pt x="35" y="72"/>
                  </a:cubicBezTo>
                  <a:cubicBezTo>
                    <a:pt x="34" y="74"/>
                    <a:pt x="36" y="75"/>
                    <a:pt x="38" y="76"/>
                  </a:cubicBezTo>
                  <a:cubicBezTo>
                    <a:pt x="42" y="80"/>
                    <a:pt x="45" y="83"/>
                    <a:pt x="50" y="87"/>
                  </a:cubicBezTo>
                  <a:cubicBezTo>
                    <a:pt x="55" y="90"/>
                    <a:pt x="55" y="92"/>
                    <a:pt x="60" y="88"/>
                  </a:cubicBezTo>
                  <a:cubicBezTo>
                    <a:pt x="65" y="85"/>
                    <a:pt x="73" y="78"/>
                    <a:pt x="77" y="74"/>
                  </a:cubicBezTo>
                  <a:cubicBezTo>
                    <a:pt x="78" y="73"/>
                    <a:pt x="79" y="72"/>
                    <a:pt x="81" y="70"/>
                  </a:cubicBezTo>
                  <a:cubicBezTo>
                    <a:pt x="85" y="66"/>
                    <a:pt x="87" y="63"/>
                    <a:pt x="91" y="57"/>
                  </a:cubicBezTo>
                  <a:cubicBezTo>
                    <a:pt x="92" y="55"/>
                    <a:pt x="95" y="50"/>
                    <a:pt x="97" y="48"/>
                  </a:cubicBezTo>
                  <a:cubicBezTo>
                    <a:pt x="102" y="48"/>
                    <a:pt x="108" y="49"/>
                    <a:pt x="109" y="45"/>
                  </a:cubicBezTo>
                  <a:cubicBezTo>
                    <a:pt x="110" y="43"/>
                    <a:pt x="109" y="41"/>
                    <a:pt x="107" y="40"/>
                  </a:cubicBezTo>
                  <a:cubicBezTo>
                    <a:pt x="105" y="39"/>
                    <a:pt x="102" y="40"/>
                    <a:pt x="100" y="40"/>
                  </a:cubicBezTo>
                  <a:cubicBezTo>
                    <a:pt x="101" y="32"/>
                    <a:pt x="105" y="25"/>
                    <a:pt x="99" y="15"/>
                  </a:cubicBezTo>
                  <a:cubicBezTo>
                    <a:pt x="98" y="13"/>
                    <a:pt x="97" y="10"/>
                    <a:pt x="94" y="10"/>
                  </a:cubicBezTo>
                  <a:cubicBezTo>
                    <a:pt x="91" y="14"/>
                    <a:pt x="104" y="16"/>
                    <a:pt x="97" y="39"/>
                  </a:cubicBezTo>
                  <a:cubicBezTo>
                    <a:pt x="91" y="40"/>
                    <a:pt x="91" y="40"/>
                    <a:pt x="91" y="40"/>
                  </a:cubicBezTo>
                  <a:cubicBezTo>
                    <a:pt x="90" y="41"/>
                    <a:pt x="90" y="41"/>
                    <a:pt x="90" y="41"/>
                  </a:cubicBezTo>
                  <a:cubicBezTo>
                    <a:pt x="91" y="42"/>
                    <a:pt x="91" y="42"/>
                    <a:pt x="91" y="42"/>
                  </a:cubicBezTo>
                  <a:cubicBezTo>
                    <a:pt x="98" y="44"/>
                    <a:pt x="106" y="41"/>
                    <a:pt x="106" y="44"/>
                  </a:cubicBezTo>
                  <a:cubicBezTo>
                    <a:pt x="104" y="46"/>
                    <a:pt x="92" y="45"/>
                    <a:pt x="89" y="45"/>
                  </a:cubicBezTo>
                  <a:cubicBezTo>
                    <a:pt x="74" y="45"/>
                    <a:pt x="82" y="45"/>
                    <a:pt x="75" y="50"/>
                  </a:cubicBezTo>
                  <a:cubicBezTo>
                    <a:pt x="73" y="49"/>
                    <a:pt x="70" y="43"/>
                    <a:pt x="69" y="41"/>
                  </a:cubicBezTo>
                  <a:cubicBezTo>
                    <a:pt x="66" y="40"/>
                    <a:pt x="63" y="40"/>
                    <a:pt x="62" y="41"/>
                  </a:cubicBezTo>
                  <a:cubicBezTo>
                    <a:pt x="60" y="42"/>
                    <a:pt x="58" y="65"/>
                    <a:pt x="56" y="69"/>
                  </a:cubicBezTo>
                  <a:cubicBezTo>
                    <a:pt x="54" y="69"/>
                    <a:pt x="54" y="68"/>
                    <a:pt x="54" y="65"/>
                  </a:cubicBezTo>
                  <a:cubicBezTo>
                    <a:pt x="48" y="35"/>
                    <a:pt x="48" y="35"/>
                    <a:pt x="48" y="35"/>
                  </a:cubicBezTo>
                  <a:cubicBezTo>
                    <a:pt x="47" y="26"/>
                    <a:pt x="43" y="39"/>
                    <a:pt x="41" y="41"/>
                  </a:cubicBezTo>
                  <a:cubicBezTo>
                    <a:pt x="41" y="43"/>
                    <a:pt x="40" y="44"/>
                    <a:pt x="39" y="46"/>
                  </a:cubicBezTo>
                  <a:cubicBezTo>
                    <a:pt x="39" y="48"/>
                    <a:pt x="39" y="49"/>
                    <a:pt x="37" y="50"/>
                  </a:cubicBezTo>
                  <a:cubicBezTo>
                    <a:pt x="35" y="49"/>
                    <a:pt x="35" y="47"/>
                    <a:pt x="33" y="45"/>
                  </a:cubicBezTo>
                  <a:cubicBezTo>
                    <a:pt x="28" y="44"/>
                    <a:pt x="9" y="46"/>
                    <a:pt x="5" y="44"/>
                  </a:cubicBezTo>
                  <a:cubicBezTo>
                    <a:pt x="6" y="42"/>
                    <a:pt x="10" y="43"/>
                    <a:pt x="12" y="43"/>
                  </a:cubicBezTo>
                  <a:cubicBezTo>
                    <a:pt x="30" y="43"/>
                    <a:pt x="30" y="43"/>
                    <a:pt x="30" y="43"/>
                  </a:cubicBezTo>
                  <a:cubicBezTo>
                    <a:pt x="38" y="43"/>
                    <a:pt x="34" y="43"/>
                    <a:pt x="37" y="44"/>
                  </a:cubicBezTo>
                  <a:cubicBezTo>
                    <a:pt x="39" y="43"/>
                    <a:pt x="43" y="32"/>
                    <a:pt x="45" y="28"/>
                  </a:cubicBezTo>
                  <a:cubicBezTo>
                    <a:pt x="45" y="27"/>
                    <a:pt x="45" y="26"/>
                    <a:pt x="46" y="25"/>
                  </a:cubicBezTo>
                  <a:cubicBezTo>
                    <a:pt x="47" y="23"/>
                    <a:pt x="46" y="24"/>
                    <a:pt x="47" y="23"/>
                  </a:cubicBezTo>
                  <a:cubicBezTo>
                    <a:pt x="49" y="24"/>
                    <a:pt x="51" y="36"/>
                    <a:pt x="51" y="39"/>
                  </a:cubicBezTo>
                  <a:cubicBezTo>
                    <a:pt x="54" y="52"/>
                    <a:pt x="54" y="52"/>
                    <a:pt x="54" y="52"/>
                  </a:cubicBezTo>
                  <a:cubicBezTo>
                    <a:pt x="54" y="54"/>
                    <a:pt x="54" y="54"/>
                    <a:pt x="56" y="54"/>
                  </a:cubicBezTo>
                  <a:cubicBezTo>
                    <a:pt x="58" y="52"/>
                    <a:pt x="58" y="42"/>
                    <a:pt x="59" y="39"/>
                  </a:cubicBezTo>
                  <a:cubicBezTo>
                    <a:pt x="70" y="38"/>
                    <a:pt x="70" y="38"/>
                    <a:pt x="70" y="38"/>
                  </a:cubicBezTo>
                  <a:cubicBezTo>
                    <a:pt x="70" y="39"/>
                    <a:pt x="72" y="41"/>
                    <a:pt x="72" y="42"/>
                  </a:cubicBezTo>
                  <a:cubicBezTo>
                    <a:pt x="77" y="49"/>
                    <a:pt x="76" y="44"/>
                    <a:pt x="79" y="43"/>
                  </a:cubicBezTo>
                  <a:cubicBezTo>
                    <a:pt x="81" y="42"/>
                    <a:pt x="84" y="43"/>
                    <a:pt x="86" y="43"/>
                  </a:cubicBezTo>
                  <a:cubicBezTo>
                    <a:pt x="86" y="41"/>
                    <a:pt x="86" y="41"/>
                    <a:pt x="86" y="41"/>
                  </a:cubicBezTo>
                  <a:cubicBezTo>
                    <a:pt x="86" y="40"/>
                    <a:pt x="86" y="40"/>
                    <a:pt x="86" y="40"/>
                  </a:cubicBezTo>
                  <a:cubicBezTo>
                    <a:pt x="79" y="40"/>
                    <a:pt x="79" y="40"/>
                    <a:pt x="79" y="40"/>
                  </a:cubicBezTo>
                  <a:cubicBezTo>
                    <a:pt x="77" y="40"/>
                    <a:pt x="77" y="41"/>
                    <a:pt x="76" y="41"/>
                  </a:cubicBezTo>
                  <a:cubicBezTo>
                    <a:pt x="71" y="37"/>
                    <a:pt x="75" y="35"/>
                    <a:pt x="65" y="35"/>
                  </a:cubicBezTo>
                  <a:cubicBezTo>
                    <a:pt x="55" y="35"/>
                    <a:pt x="58" y="36"/>
                    <a:pt x="55" y="43"/>
                  </a:cubicBezTo>
                  <a:cubicBezTo>
                    <a:pt x="54" y="38"/>
                    <a:pt x="54" y="34"/>
                    <a:pt x="53" y="30"/>
                  </a:cubicBezTo>
                  <a:cubicBezTo>
                    <a:pt x="52" y="25"/>
                    <a:pt x="52" y="20"/>
                    <a:pt x="47" y="20"/>
                  </a:cubicBezTo>
                  <a:cubicBezTo>
                    <a:pt x="42" y="20"/>
                    <a:pt x="41" y="33"/>
                    <a:pt x="36" y="40"/>
                  </a:cubicBezTo>
                  <a:cubicBezTo>
                    <a:pt x="15" y="39"/>
                    <a:pt x="15" y="39"/>
                    <a:pt x="15" y="39"/>
                  </a:cubicBezTo>
                  <a:cubicBezTo>
                    <a:pt x="13" y="34"/>
                    <a:pt x="12" y="26"/>
                    <a:pt x="14" y="20"/>
                  </a:cubicBezTo>
                  <a:cubicBezTo>
                    <a:pt x="18" y="7"/>
                    <a:pt x="32" y="2"/>
                    <a:pt x="44" y="6"/>
                  </a:cubicBezTo>
                  <a:cubicBezTo>
                    <a:pt x="53" y="10"/>
                    <a:pt x="53" y="15"/>
                    <a:pt x="56" y="16"/>
                  </a:cubicBezTo>
                  <a:cubicBezTo>
                    <a:pt x="58" y="15"/>
                    <a:pt x="59" y="12"/>
                    <a:pt x="61" y="11"/>
                  </a:cubicBezTo>
                  <a:cubicBezTo>
                    <a:pt x="68" y="5"/>
                    <a:pt x="79" y="3"/>
                    <a:pt x="84" y="6"/>
                  </a:cubicBezTo>
                  <a:cubicBezTo>
                    <a:pt x="87" y="7"/>
                    <a:pt x="89" y="9"/>
                    <a:pt x="91" y="8"/>
                  </a:cubicBezTo>
                  <a:cubicBezTo>
                    <a:pt x="91" y="6"/>
                    <a:pt x="91" y="6"/>
                    <a:pt x="91" y="6"/>
                  </a:cubicBezTo>
                  <a:cubicBezTo>
                    <a:pt x="85" y="3"/>
                    <a:pt x="80" y="0"/>
                    <a:pt x="71" y="2"/>
                  </a:cubicBezTo>
                  <a:cubicBezTo>
                    <a:pt x="65" y="3"/>
                    <a:pt x="59" y="8"/>
                    <a:pt x="56" y="12"/>
                  </a:cubicBezTo>
                  <a:cubicBezTo>
                    <a:pt x="55" y="11"/>
                    <a:pt x="53" y="8"/>
                    <a:pt x="50" y="6"/>
                  </a:cubicBezTo>
                  <a:cubicBezTo>
                    <a:pt x="41" y="0"/>
                    <a:pt x="30" y="0"/>
                    <a:pt x="22" y="5"/>
                  </a:cubicBezTo>
                  <a:cubicBezTo>
                    <a:pt x="18" y="8"/>
                    <a:pt x="13" y="12"/>
                    <a:pt x="11" y="18"/>
                  </a:cubicBezTo>
                  <a:cubicBezTo>
                    <a:pt x="8" y="28"/>
                    <a:pt x="11" y="31"/>
                    <a:pt x="12" y="40"/>
                  </a:cubicBezTo>
                  <a:cubicBezTo>
                    <a:pt x="7" y="40"/>
                    <a:pt x="0" y="39"/>
                    <a:pt x="3" y="46"/>
                  </a:cubicBezTo>
                  <a:cubicBezTo>
                    <a:pt x="4" y="49"/>
                    <a:pt x="11" y="48"/>
                    <a:pt x="15" y="48"/>
                  </a:cubicBezTo>
                  <a:cubicBezTo>
                    <a:pt x="18" y="52"/>
                    <a:pt x="18" y="54"/>
                    <a:pt x="23" y="60"/>
                  </a:cubicBezTo>
                  <a:cubicBezTo>
                    <a:pt x="24" y="62"/>
                    <a:pt x="26" y="64"/>
                    <a:pt x="27" y="66"/>
                  </a:cubicBezTo>
                  <a:cubicBezTo>
                    <a:pt x="30" y="69"/>
                    <a:pt x="31" y="70"/>
                    <a:pt x="32"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8">
              <a:extLst>
                <a:ext uri="{FF2B5EF4-FFF2-40B4-BE49-F238E27FC236}">
                  <a16:creationId xmlns:a16="http://schemas.microsoft.com/office/drawing/2014/main" id="{C9206CC5-C02A-4160-A737-CD55F3B9EB3F}"/>
                </a:ext>
              </a:extLst>
            </p:cNvPr>
            <p:cNvSpPr>
              <a:spLocks/>
            </p:cNvSpPr>
            <p:nvPr/>
          </p:nvSpPr>
          <p:spPr bwMode="auto">
            <a:xfrm>
              <a:off x="7775576" y="2473326"/>
              <a:ext cx="114300" cy="127000"/>
            </a:xfrm>
            <a:custGeom>
              <a:avLst/>
              <a:gdLst>
                <a:gd name="T0" fmla="*/ 13 w 37"/>
                <a:gd name="T1" fmla="*/ 30 h 41"/>
                <a:gd name="T2" fmla="*/ 16 w 37"/>
                <a:gd name="T3" fmla="*/ 33 h 41"/>
                <a:gd name="T4" fmla="*/ 22 w 37"/>
                <a:gd name="T5" fmla="*/ 36 h 41"/>
                <a:gd name="T6" fmla="*/ 25 w 37"/>
                <a:gd name="T7" fmla="*/ 39 h 41"/>
                <a:gd name="T8" fmla="*/ 28 w 37"/>
                <a:gd name="T9" fmla="*/ 41 h 41"/>
                <a:gd name="T10" fmla="*/ 32 w 37"/>
                <a:gd name="T11" fmla="*/ 38 h 41"/>
                <a:gd name="T12" fmla="*/ 37 w 37"/>
                <a:gd name="T13" fmla="*/ 34 h 41"/>
                <a:gd name="T14" fmla="*/ 35 w 37"/>
                <a:gd name="T15" fmla="*/ 33 h 41"/>
                <a:gd name="T16" fmla="*/ 30 w 37"/>
                <a:gd name="T17" fmla="*/ 17 h 41"/>
                <a:gd name="T18" fmla="*/ 27 w 37"/>
                <a:gd name="T19" fmla="*/ 0 h 41"/>
                <a:gd name="T20" fmla="*/ 16 w 37"/>
                <a:gd name="T21" fmla="*/ 14 h 41"/>
                <a:gd name="T22" fmla="*/ 13 w 37"/>
                <a:gd name="T23" fmla="*/ 9 h 41"/>
                <a:gd name="T24" fmla="*/ 0 w 37"/>
                <a:gd name="T25" fmla="*/ 9 h 41"/>
                <a:gd name="T26" fmla="*/ 14 w 37"/>
                <a:gd name="T27" fmla="*/ 28 h 41"/>
                <a:gd name="T28" fmla="*/ 13 w 37"/>
                <a:gd name="T29"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1">
                  <a:moveTo>
                    <a:pt x="13" y="30"/>
                  </a:moveTo>
                  <a:cubicBezTo>
                    <a:pt x="16" y="33"/>
                    <a:pt x="16" y="33"/>
                    <a:pt x="16" y="33"/>
                  </a:cubicBezTo>
                  <a:cubicBezTo>
                    <a:pt x="19" y="32"/>
                    <a:pt x="20" y="34"/>
                    <a:pt x="22" y="36"/>
                  </a:cubicBezTo>
                  <a:cubicBezTo>
                    <a:pt x="23" y="37"/>
                    <a:pt x="24" y="38"/>
                    <a:pt x="25" y="39"/>
                  </a:cubicBezTo>
                  <a:cubicBezTo>
                    <a:pt x="26" y="40"/>
                    <a:pt x="26" y="40"/>
                    <a:pt x="28" y="41"/>
                  </a:cubicBezTo>
                  <a:cubicBezTo>
                    <a:pt x="29" y="40"/>
                    <a:pt x="31" y="39"/>
                    <a:pt x="32" y="38"/>
                  </a:cubicBezTo>
                  <a:cubicBezTo>
                    <a:pt x="34" y="36"/>
                    <a:pt x="36" y="34"/>
                    <a:pt x="37" y="34"/>
                  </a:cubicBezTo>
                  <a:cubicBezTo>
                    <a:pt x="35" y="33"/>
                    <a:pt x="35" y="33"/>
                    <a:pt x="35" y="33"/>
                  </a:cubicBezTo>
                  <a:cubicBezTo>
                    <a:pt x="31" y="31"/>
                    <a:pt x="31" y="25"/>
                    <a:pt x="30" y="17"/>
                  </a:cubicBezTo>
                  <a:cubicBezTo>
                    <a:pt x="29" y="14"/>
                    <a:pt x="28" y="2"/>
                    <a:pt x="27" y="0"/>
                  </a:cubicBezTo>
                  <a:cubicBezTo>
                    <a:pt x="23" y="8"/>
                    <a:pt x="22" y="16"/>
                    <a:pt x="16" y="14"/>
                  </a:cubicBezTo>
                  <a:cubicBezTo>
                    <a:pt x="14" y="13"/>
                    <a:pt x="13" y="11"/>
                    <a:pt x="13" y="9"/>
                  </a:cubicBezTo>
                  <a:cubicBezTo>
                    <a:pt x="0" y="9"/>
                    <a:pt x="0" y="9"/>
                    <a:pt x="0" y="9"/>
                  </a:cubicBezTo>
                  <a:cubicBezTo>
                    <a:pt x="1" y="13"/>
                    <a:pt x="11" y="26"/>
                    <a:pt x="14" y="28"/>
                  </a:cubicBezTo>
                  <a:lnTo>
                    <a:pt x="13" y="30"/>
                  </a:lnTo>
                  <a:close/>
                </a:path>
              </a:pathLst>
            </a:custGeom>
            <a:solidFill>
              <a:srgbClr val="F0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9">
              <a:extLst>
                <a:ext uri="{FF2B5EF4-FFF2-40B4-BE49-F238E27FC236}">
                  <a16:creationId xmlns:a16="http://schemas.microsoft.com/office/drawing/2014/main" id="{7F724C91-DDA3-467D-8132-84787499B1DF}"/>
                </a:ext>
              </a:extLst>
            </p:cNvPr>
            <p:cNvSpPr>
              <a:spLocks/>
            </p:cNvSpPr>
            <p:nvPr/>
          </p:nvSpPr>
          <p:spPr bwMode="auto">
            <a:xfrm>
              <a:off x="7861301" y="2501901"/>
              <a:ext cx="141288" cy="120650"/>
            </a:xfrm>
            <a:custGeom>
              <a:avLst/>
              <a:gdLst>
                <a:gd name="T0" fmla="*/ 28 w 46"/>
                <a:gd name="T1" fmla="*/ 5 h 39"/>
                <a:gd name="T2" fmla="*/ 21 w 46"/>
                <a:gd name="T3" fmla="*/ 14 h 39"/>
                <a:gd name="T4" fmla="*/ 13 w 46"/>
                <a:gd name="T5" fmla="*/ 21 h 39"/>
                <a:gd name="T6" fmla="*/ 7 w 46"/>
                <a:gd name="T7" fmla="*/ 24 h 39"/>
                <a:gd name="T8" fmla="*/ 9 w 46"/>
                <a:gd name="T9" fmla="*/ 25 h 39"/>
                <a:gd name="T10" fmla="*/ 4 w 46"/>
                <a:gd name="T11" fmla="*/ 29 h 39"/>
                <a:gd name="T12" fmla="*/ 0 w 46"/>
                <a:gd name="T13" fmla="*/ 32 h 39"/>
                <a:gd name="T14" fmla="*/ 9 w 46"/>
                <a:gd name="T15" fmla="*/ 39 h 39"/>
                <a:gd name="T16" fmla="*/ 29 w 46"/>
                <a:gd name="T17" fmla="*/ 22 h 39"/>
                <a:gd name="T18" fmla="*/ 46 w 46"/>
                <a:gd name="T19" fmla="*/ 0 h 39"/>
                <a:gd name="T20" fmla="*/ 35 w 46"/>
                <a:gd name="T21" fmla="*/ 0 h 39"/>
                <a:gd name="T22" fmla="*/ 28 w 46"/>
                <a:gd name="T23" fmla="*/ 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39">
                  <a:moveTo>
                    <a:pt x="28" y="5"/>
                  </a:moveTo>
                  <a:cubicBezTo>
                    <a:pt x="27" y="6"/>
                    <a:pt x="22" y="13"/>
                    <a:pt x="21" y="14"/>
                  </a:cubicBezTo>
                  <a:cubicBezTo>
                    <a:pt x="19" y="15"/>
                    <a:pt x="14" y="21"/>
                    <a:pt x="13" y="21"/>
                  </a:cubicBezTo>
                  <a:cubicBezTo>
                    <a:pt x="11" y="23"/>
                    <a:pt x="11" y="25"/>
                    <a:pt x="7" y="24"/>
                  </a:cubicBezTo>
                  <a:cubicBezTo>
                    <a:pt x="9" y="25"/>
                    <a:pt x="9" y="25"/>
                    <a:pt x="9" y="25"/>
                  </a:cubicBezTo>
                  <a:cubicBezTo>
                    <a:pt x="8" y="25"/>
                    <a:pt x="6" y="27"/>
                    <a:pt x="4" y="29"/>
                  </a:cubicBezTo>
                  <a:cubicBezTo>
                    <a:pt x="3" y="30"/>
                    <a:pt x="1" y="31"/>
                    <a:pt x="0" y="32"/>
                  </a:cubicBezTo>
                  <a:cubicBezTo>
                    <a:pt x="1" y="33"/>
                    <a:pt x="7" y="38"/>
                    <a:pt x="9" y="39"/>
                  </a:cubicBezTo>
                  <a:cubicBezTo>
                    <a:pt x="19" y="31"/>
                    <a:pt x="18" y="33"/>
                    <a:pt x="29" y="22"/>
                  </a:cubicBezTo>
                  <a:cubicBezTo>
                    <a:pt x="33" y="18"/>
                    <a:pt x="44" y="7"/>
                    <a:pt x="46" y="0"/>
                  </a:cubicBezTo>
                  <a:cubicBezTo>
                    <a:pt x="35" y="0"/>
                    <a:pt x="35" y="0"/>
                    <a:pt x="35" y="0"/>
                  </a:cubicBezTo>
                  <a:cubicBezTo>
                    <a:pt x="32" y="1"/>
                    <a:pt x="32" y="5"/>
                    <a:pt x="28" y="5"/>
                  </a:cubicBezTo>
                  <a:close/>
                </a:path>
              </a:pathLst>
            </a:custGeom>
            <a:solidFill>
              <a:srgbClr val="EE3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0">
              <a:extLst>
                <a:ext uri="{FF2B5EF4-FFF2-40B4-BE49-F238E27FC236}">
                  <a16:creationId xmlns:a16="http://schemas.microsoft.com/office/drawing/2014/main" id="{FE465788-BE5F-4F91-A675-313EDA36FC55}"/>
                </a:ext>
              </a:extLst>
            </p:cNvPr>
            <p:cNvSpPr>
              <a:spLocks/>
            </p:cNvSpPr>
            <p:nvPr/>
          </p:nvSpPr>
          <p:spPr bwMode="auto">
            <a:xfrm>
              <a:off x="7732713" y="2424113"/>
              <a:ext cx="311150" cy="142875"/>
            </a:xfrm>
            <a:custGeom>
              <a:avLst/>
              <a:gdLst>
                <a:gd name="T0" fmla="*/ 85 w 101"/>
                <a:gd name="T1" fmla="*/ 18 h 46"/>
                <a:gd name="T2" fmla="*/ 81 w 101"/>
                <a:gd name="T3" fmla="*/ 18 h 46"/>
                <a:gd name="T4" fmla="*/ 81 w 101"/>
                <a:gd name="T5" fmla="*/ 20 h 46"/>
                <a:gd name="T6" fmla="*/ 74 w 101"/>
                <a:gd name="T7" fmla="*/ 20 h 46"/>
                <a:gd name="T8" fmla="*/ 67 w 101"/>
                <a:gd name="T9" fmla="*/ 19 h 46"/>
                <a:gd name="T10" fmla="*/ 65 w 101"/>
                <a:gd name="T11" fmla="*/ 15 h 46"/>
                <a:gd name="T12" fmla="*/ 54 w 101"/>
                <a:gd name="T13" fmla="*/ 16 h 46"/>
                <a:gd name="T14" fmla="*/ 51 w 101"/>
                <a:gd name="T15" fmla="*/ 31 h 46"/>
                <a:gd name="T16" fmla="*/ 49 w 101"/>
                <a:gd name="T17" fmla="*/ 29 h 46"/>
                <a:gd name="T18" fmla="*/ 46 w 101"/>
                <a:gd name="T19" fmla="*/ 16 h 46"/>
                <a:gd name="T20" fmla="*/ 42 w 101"/>
                <a:gd name="T21" fmla="*/ 0 h 46"/>
                <a:gd name="T22" fmla="*/ 41 w 101"/>
                <a:gd name="T23" fmla="*/ 2 h 46"/>
                <a:gd name="T24" fmla="*/ 40 w 101"/>
                <a:gd name="T25" fmla="*/ 5 h 46"/>
                <a:gd name="T26" fmla="*/ 32 w 101"/>
                <a:gd name="T27" fmla="*/ 21 h 46"/>
                <a:gd name="T28" fmla="*/ 25 w 101"/>
                <a:gd name="T29" fmla="*/ 20 h 46"/>
                <a:gd name="T30" fmla="*/ 7 w 101"/>
                <a:gd name="T31" fmla="*/ 20 h 46"/>
                <a:gd name="T32" fmla="*/ 0 w 101"/>
                <a:gd name="T33" fmla="*/ 21 h 46"/>
                <a:gd name="T34" fmla="*/ 28 w 101"/>
                <a:gd name="T35" fmla="*/ 22 h 46"/>
                <a:gd name="T36" fmla="*/ 32 w 101"/>
                <a:gd name="T37" fmla="*/ 27 h 46"/>
                <a:gd name="T38" fmla="*/ 34 w 101"/>
                <a:gd name="T39" fmla="*/ 23 h 46"/>
                <a:gd name="T40" fmla="*/ 36 w 101"/>
                <a:gd name="T41" fmla="*/ 18 h 46"/>
                <a:gd name="T42" fmla="*/ 43 w 101"/>
                <a:gd name="T43" fmla="*/ 12 h 46"/>
                <a:gd name="T44" fmla="*/ 49 w 101"/>
                <a:gd name="T45" fmla="*/ 42 h 46"/>
                <a:gd name="T46" fmla="*/ 51 w 101"/>
                <a:gd name="T47" fmla="*/ 46 h 46"/>
                <a:gd name="T48" fmla="*/ 57 w 101"/>
                <a:gd name="T49" fmla="*/ 18 h 46"/>
                <a:gd name="T50" fmla="*/ 64 w 101"/>
                <a:gd name="T51" fmla="*/ 18 h 46"/>
                <a:gd name="T52" fmla="*/ 70 w 101"/>
                <a:gd name="T53" fmla="*/ 27 h 46"/>
                <a:gd name="T54" fmla="*/ 84 w 101"/>
                <a:gd name="T55" fmla="*/ 22 h 46"/>
                <a:gd name="T56" fmla="*/ 101 w 101"/>
                <a:gd name="T57" fmla="*/ 21 h 46"/>
                <a:gd name="T58" fmla="*/ 86 w 101"/>
                <a:gd name="T59" fmla="*/ 19 h 46"/>
                <a:gd name="T60" fmla="*/ 85 w 101"/>
                <a:gd name="T61"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46">
                  <a:moveTo>
                    <a:pt x="85" y="18"/>
                  </a:moveTo>
                  <a:cubicBezTo>
                    <a:pt x="81" y="18"/>
                    <a:pt x="81" y="18"/>
                    <a:pt x="81" y="18"/>
                  </a:cubicBezTo>
                  <a:cubicBezTo>
                    <a:pt x="81" y="20"/>
                    <a:pt x="81" y="20"/>
                    <a:pt x="81" y="20"/>
                  </a:cubicBezTo>
                  <a:cubicBezTo>
                    <a:pt x="79" y="20"/>
                    <a:pt x="76" y="19"/>
                    <a:pt x="74" y="20"/>
                  </a:cubicBezTo>
                  <a:cubicBezTo>
                    <a:pt x="71" y="21"/>
                    <a:pt x="72" y="26"/>
                    <a:pt x="67" y="19"/>
                  </a:cubicBezTo>
                  <a:cubicBezTo>
                    <a:pt x="67" y="18"/>
                    <a:pt x="65" y="16"/>
                    <a:pt x="65" y="15"/>
                  </a:cubicBezTo>
                  <a:cubicBezTo>
                    <a:pt x="54" y="16"/>
                    <a:pt x="54" y="16"/>
                    <a:pt x="54" y="16"/>
                  </a:cubicBezTo>
                  <a:cubicBezTo>
                    <a:pt x="53" y="19"/>
                    <a:pt x="53" y="29"/>
                    <a:pt x="51" y="31"/>
                  </a:cubicBezTo>
                  <a:cubicBezTo>
                    <a:pt x="49" y="31"/>
                    <a:pt x="49" y="31"/>
                    <a:pt x="49" y="29"/>
                  </a:cubicBezTo>
                  <a:cubicBezTo>
                    <a:pt x="46" y="16"/>
                    <a:pt x="46" y="16"/>
                    <a:pt x="46" y="16"/>
                  </a:cubicBezTo>
                  <a:cubicBezTo>
                    <a:pt x="46" y="13"/>
                    <a:pt x="44" y="1"/>
                    <a:pt x="42" y="0"/>
                  </a:cubicBezTo>
                  <a:cubicBezTo>
                    <a:pt x="41" y="1"/>
                    <a:pt x="42" y="0"/>
                    <a:pt x="41" y="2"/>
                  </a:cubicBezTo>
                  <a:cubicBezTo>
                    <a:pt x="40" y="3"/>
                    <a:pt x="40" y="4"/>
                    <a:pt x="40" y="5"/>
                  </a:cubicBezTo>
                  <a:cubicBezTo>
                    <a:pt x="38" y="9"/>
                    <a:pt x="34" y="20"/>
                    <a:pt x="32" y="21"/>
                  </a:cubicBezTo>
                  <a:cubicBezTo>
                    <a:pt x="29" y="20"/>
                    <a:pt x="33" y="20"/>
                    <a:pt x="25" y="20"/>
                  </a:cubicBezTo>
                  <a:cubicBezTo>
                    <a:pt x="7" y="20"/>
                    <a:pt x="7" y="20"/>
                    <a:pt x="7" y="20"/>
                  </a:cubicBezTo>
                  <a:cubicBezTo>
                    <a:pt x="5" y="20"/>
                    <a:pt x="1" y="19"/>
                    <a:pt x="0" y="21"/>
                  </a:cubicBezTo>
                  <a:cubicBezTo>
                    <a:pt x="4" y="23"/>
                    <a:pt x="23" y="21"/>
                    <a:pt x="28" y="22"/>
                  </a:cubicBezTo>
                  <a:cubicBezTo>
                    <a:pt x="30" y="24"/>
                    <a:pt x="30" y="26"/>
                    <a:pt x="32" y="27"/>
                  </a:cubicBezTo>
                  <a:cubicBezTo>
                    <a:pt x="34" y="26"/>
                    <a:pt x="34" y="25"/>
                    <a:pt x="34" y="23"/>
                  </a:cubicBezTo>
                  <a:cubicBezTo>
                    <a:pt x="35" y="21"/>
                    <a:pt x="36" y="20"/>
                    <a:pt x="36" y="18"/>
                  </a:cubicBezTo>
                  <a:cubicBezTo>
                    <a:pt x="38" y="16"/>
                    <a:pt x="42" y="3"/>
                    <a:pt x="43" y="12"/>
                  </a:cubicBezTo>
                  <a:cubicBezTo>
                    <a:pt x="49" y="42"/>
                    <a:pt x="49" y="42"/>
                    <a:pt x="49" y="42"/>
                  </a:cubicBezTo>
                  <a:cubicBezTo>
                    <a:pt x="49" y="45"/>
                    <a:pt x="49" y="46"/>
                    <a:pt x="51" y="46"/>
                  </a:cubicBezTo>
                  <a:cubicBezTo>
                    <a:pt x="53" y="42"/>
                    <a:pt x="55" y="19"/>
                    <a:pt x="57" y="18"/>
                  </a:cubicBezTo>
                  <a:cubicBezTo>
                    <a:pt x="58" y="17"/>
                    <a:pt x="61" y="17"/>
                    <a:pt x="64" y="18"/>
                  </a:cubicBezTo>
                  <a:cubicBezTo>
                    <a:pt x="65" y="20"/>
                    <a:pt x="68" y="26"/>
                    <a:pt x="70" y="27"/>
                  </a:cubicBezTo>
                  <a:cubicBezTo>
                    <a:pt x="77" y="22"/>
                    <a:pt x="69" y="22"/>
                    <a:pt x="84" y="22"/>
                  </a:cubicBezTo>
                  <a:cubicBezTo>
                    <a:pt x="87" y="22"/>
                    <a:pt x="99" y="23"/>
                    <a:pt x="101" y="21"/>
                  </a:cubicBezTo>
                  <a:cubicBezTo>
                    <a:pt x="101" y="18"/>
                    <a:pt x="93" y="21"/>
                    <a:pt x="86" y="19"/>
                  </a:cubicBezTo>
                  <a:lnTo>
                    <a:pt x="85" y="18"/>
                  </a:lnTo>
                  <a:close/>
                </a:path>
              </a:pathLst>
            </a:custGeom>
            <a:solidFill>
              <a:srgbClr val="6ECF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71">
              <a:extLst>
                <a:ext uri="{FF2B5EF4-FFF2-40B4-BE49-F238E27FC236}">
                  <a16:creationId xmlns:a16="http://schemas.microsoft.com/office/drawing/2014/main" id="{40584112-243F-4C1F-9C0F-44F3445A7581}"/>
                </a:ext>
              </a:extLst>
            </p:cNvPr>
            <p:cNvSpPr>
              <a:spLocks/>
            </p:cNvSpPr>
            <p:nvPr/>
          </p:nvSpPr>
          <p:spPr bwMode="auto">
            <a:xfrm>
              <a:off x="7959726" y="2371726"/>
              <a:ext cx="77788" cy="111125"/>
            </a:xfrm>
            <a:custGeom>
              <a:avLst/>
              <a:gdLst>
                <a:gd name="T0" fmla="*/ 0 w 25"/>
                <a:gd name="T1" fmla="*/ 34 h 36"/>
                <a:gd name="T2" fmla="*/ 7 w 25"/>
                <a:gd name="T3" fmla="*/ 34 h 36"/>
                <a:gd name="T4" fmla="*/ 7 w 25"/>
                <a:gd name="T5" fmla="*/ 35 h 36"/>
                <a:gd name="T6" fmla="*/ 11 w 25"/>
                <a:gd name="T7" fmla="*/ 35 h 36"/>
                <a:gd name="T8" fmla="*/ 12 w 25"/>
                <a:gd name="T9" fmla="*/ 34 h 36"/>
                <a:gd name="T10" fmla="*/ 18 w 25"/>
                <a:gd name="T11" fmla="*/ 33 h 36"/>
                <a:gd name="T12" fmla="*/ 15 w 25"/>
                <a:gd name="T13" fmla="*/ 4 h 36"/>
                <a:gd name="T14" fmla="*/ 12 w 25"/>
                <a:gd name="T15" fmla="*/ 2 h 36"/>
                <a:gd name="T16" fmla="*/ 5 w 25"/>
                <a:gd name="T17" fmla="*/ 0 h 36"/>
                <a:gd name="T18" fmla="*/ 9 w 25"/>
                <a:gd name="T19" fmla="*/ 20 h 36"/>
                <a:gd name="T20" fmla="*/ 7 w 25"/>
                <a:gd name="T21" fmla="*/ 29 h 36"/>
                <a:gd name="T22" fmla="*/ 0 w 25"/>
                <a:gd name="T23"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0" y="34"/>
                  </a:moveTo>
                  <a:cubicBezTo>
                    <a:pt x="7" y="34"/>
                    <a:pt x="7" y="34"/>
                    <a:pt x="7" y="34"/>
                  </a:cubicBezTo>
                  <a:cubicBezTo>
                    <a:pt x="7" y="35"/>
                    <a:pt x="7" y="35"/>
                    <a:pt x="7" y="35"/>
                  </a:cubicBezTo>
                  <a:cubicBezTo>
                    <a:pt x="11" y="35"/>
                    <a:pt x="11" y="35"/>
                    <a:pt x="11" y="35"/>
                  </a:cubicBezTo>
                  <a:cubicBezTo>
                    <a:pt x="12" y="34"/>
                    <a:pt x="12" y="34"/>
                    <a:pt x="12" y="34"/>
                  </a:cubicBezTo>
                  <a:cubicBezTo>
                    <a:pt x="18" y="33"/>
                    <a:pt x="18" y="33"/>
                    <a:pt x="18" y="33"/>
                  </a:cubicBezTo>
                  <a:cubicBezTo>
                    <a:pt x="25" y="10"/>
                    <a:pt x="12" y="8"/>
                    <a:pt x="15" y="4"/>
                  </a:cubicBezTo>
                  <a:cubicBezTo>
                    <a:pt x="12" y="2"/>
                    <a:pt x="12" y="2"/>
                    <a:pt x="12" y="2"/>
                  </a:cubicBezTo>
                  <a:cubicBezTo>
                    <a:pt x="10" y="3"/>
                    <a:pt x="8" y="1"/>
                    <a:pt x="5" y="0"/>
                  </a:cubicBezTo>
                  <a:cubicBezTo>
                    <a:pt x="9" y="7"/>
                    <a:pt x="10" y="11"/>
                    <a:pt x="9" y="20"/>
                  </a:cubicBezTo>
                  <a:cubicBezTo>
                    <a:pt x="9" y="23"/>
                    <a:pt x="8" y="26"/>
                    <a:pt x="7" y="29"/>
                  </a:cubicBezTo>
                  <a:cubicBezTo>
                    <a:pt x="4" y="36"/>
                    <a:pt x="4" y="32"/>
                    <a:pt x="0" y="34"/>
                  </a:cubicBezTo>
                  <a:close/>
                </a:path>
              </a:pathLst>
            </a:custGeom>
            <a:solidFill>
              <a:srgbClr val="EE3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72">
              <a:extLst>
                <a:ext uri="{FF2B5EF4-FFF2-40B4-BE49-F238E27FC236}">
                  <a16:creationId xmlns:a16="http://schemas.microsoft.com/office/drawing/2014/main" id="{BC4AB040-414C-4BC7-911C-5480F1DA856B}"/>
                </a:ext>
              </a:extLst>
            </p:cNvPr>
            <p:cNvSpPr>
              <a:spLocks/>
            </p:cNvSpPr>
            <p:nvPr/>
          </p:nvSpPr>
          <p:spPr bwMode="auto">
            <a:xfrm>
              <a:off x="7900988" y="2489201"/>
              <a:ext cx="46038" cy="77788"/>
            </a:xfrm>
            <a:custGeom>
              <a:avLst/>
              <a:gdLst>
                <a:gd name="T0" fmla="*/ 0 w 15"/>
                <a:gd name="T1" fmla="*/ 25 h 25"/>
                <a:gd name="T2" fmla="*/ 8 w 15"/>
                <a:gd name="T3" fmla="*/ 18 h 25"/>
                <a:gd name="T4" fmla="*/ 15 w 15"/>
                <a:gd name="T5" fmla="*/ 9 h 25"/>
                <a:gd name="T6" fmla="*/ 7 w 15"/>
                <a:gd name="T7" fmla="*/ 0 h 25"/>
                <a:gd name="T8" fmla="*/ 4 w 15"/>
                <a:gd name="T9" fmla="*/ 0 h 25"/>
                <a:gd name="T10" fmla="*/ 0 w 15"/>
                <a:gd name="T11" fmla="*/ 25 h 25"/>
              </a:gdLst>
              <a:ahLst/>
              <a:cxnLst>
                <a:cxn ang="0">
                  <a:pos x="T0" y="T1"/>
                </a:cxn>
                <a:cxn ang="0">
                  <a:pos x="T2" y="T3"/>
                </a:cxn>
                <a:cxn ang="0">
                  <a:pos x="T4" y="T5"/>
                </a:cxn>
                <a:cxn ang="0">
                  <a:pos x="T6" y="T7"/>
                </a:cxn>
                <a:cxn ang="0">
                  <a:pos x="T8" y="T9"/>
                </a:cxn>
                <a:cxn ang="0">
                  <a:pos x="T10" y="T11"/>
                </a:cxn>
              </a:cxnLst>
              <a:rect l="0" t="0" r="r" b="b"/>
              <a:pathLst>
                <a:path w="15" h="25">
                  <a:moveTo>
                    <a:pt x="0" y="25"/>
                  </a:moveTo>
                  <a:cubicBezTo>
                    <a:pt x="1" y="25"/>
                    <a:pt x="6" y="19"/>
                    <a:pt x="8" y="18"/>
                  </a:cubicBezTo>
                  <a:cubicBezTo>
                    <a:pt x="9" y="17"/>
                    <a:pt x="14" y="10"/>
                    <a:pt x="15" y="9"/>
                  </a:cubicBezTo>
                  <a:cubicBezTo>
                    <a:pt x="11" y="8"/>
                    <a:pt x="9" y="3"/>
                    <a:pt x="7" y="0"/>
                  </a:cubicBezTo>
                  <a:cubicBezTo>
                    <a:pt x="4" y="0"/>
                    <a:pt x="4" y="0"/>
                    <a:pt x="4" y="0"/>
                  </a:cubicBezTo>
                  <a:cubicBezTo>
                    <a:pt x="3" y="5"/>
                    <a:pt x="0" y="20"/>
                    <a:pt x="0" y="25"/>
                  </a:cubicBezTo>
                  <a:close/>
                </a:path>
              </a:pathLst>
            </a:custGeom>
            <a:solidFill>
              <a:srgbClr val="F0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DB63464F-C1ED-40E4-935D-A9127D26D44C}"/>
              </a:ext>
            </a:extLst>
          </p:cNvPr>
          <p:cNvGrpSpPr/>
          <p:nvPr/>
        </p:nvGrpSpPr>
        <p:grpSpPr>
          <a:xfrm>
            <a:off x="6792747" y="4336854"/>
            <a:ext cx="2756407" cy="798359"/>
            <a:chOff x="7038976" y="4430713"/>
            <a:chExt cx="3063875" cy="887413"/>
          </a:xfrm>
        </p:grpSpPr>
        <p:sp>
          <p:nvSpPr>
            <p:cNvPr id="78" name="Freeform 22">
              <a:extLst>
                <a:ext uri="{FF2B5EF4-FFF2-40B4-BE49-F238E27FC236}">
                  <a16:creationId xmlns:a16="http://schemas.microsoft.com/office/drawing/2014/main" id="{C8A34DB8-752C-4AFC-B235-78827924C204}"/>
                </a:ext>
              </a:extLst>
            </p:cNvPr>
            <p:cNvSpPr>
              <a:spLocks/>
            </p:cNvSpPr>
            <p:nvPr/>
          </p:nvSpPr>
          <p:spPr bwMode="auto">
            <a:xfrm>
              <a:off x="7081838" y="4464051"/>
              <a:ext cx="360363" cy="533400"/>
            </a:xfrm>
            <a:custGeom>
              <a:avLst/>
              <a:gdLst>
                <a:gd name="T0" fmla="*/ 227 w 227"/>
                <a:gd name="T1" fmla="*/ 321 h 336"/>
                <a:gd name="T2" fmla="*/ 163 w 227"/>
                <a:gd name="T3" fmla="*/ 321 h 336"/>
                <a:gd name="T4" fmla="*/ 43 w 227"/>
                <a:gd name="T5" fmla="*/ 198 h 336"/>
                <a:gd name="T6" fmla="*/ 43 w 227"/>
                <a:gd name="T7" fmla="*/ 0 h 336"/>
                <a:gd name="T8" fmla="*/ 0 w 227"/>
                <a:gd name="T9" fmla="*/ 0 h 336"/>
                <a:gd name="T10" fmla="*/ 0 w 227"/>
                <a:gd name="T11" fmla="*/ 16 h 336"/>
                <a:gd name="T12" fmla="*/ 28 w 227"/>
                <a:gd name="T13" fmla="*/ 16 h 336"/>
                <a:gd name="T14" fmla="*/ 28 w 227"/>
                <a:gd name="T15" fmla="*/ 206 h 336"/>
                <a:gd name="T16" fmla="*/ 158 w 227"/>
                <a:gd name="T17" fmla="*/ 336 h 336"/>
                <a:gd name="T18" fmla="*/ 227 w 227"/>
                <a:gd name="T19" fmla="*/ 336 h 336"/>
                <a:gd name="T20" fmla="*/ 227 w 227"/>
                <a:gd name="T21" fmla="*/ 32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336">
                  <a:moveTo>
                    <a:pt x="227" y="321"/>
                  </a:moveTo>
                  <a:lnTo>
                    <a:pt x="163" y="321"/>
                  </a:lnTo>
                  <a:lnTo>
                    <a:pt x="43" y="198"/>
                  </a:lnTo>
                  <a:lnTo>
                    <a:pt x="43" y="0"/>
                  </a:lnTo>
                  <a:lnTo>
                    <a:pt x="0" y="0"/>
                  </a:lnTo>
                  <a:lnTo>
                    <a:pt x="0" y="16"/>
                  </a:lnTo>
                  <a:lnTo>
                    <a:pt x="28" y="16"/>
                  </a:lnTo>
                  <a:lnTo>
                    <a:pt x="28" y="206"/>
                  </a:lnTo>
                  <a:lnTo>
                    <a:pt x="158" y="336"/>
                  </a:lnTo>
                  <a:lnTo>
                    <a:pt x="227" y="336"/>
                  </a:lnTo>
                  <a:lnTo>
                    <a:pt x="227" y="321"/>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3">
              <a:extLst>
                <a:ext uri="{FF2B5EF4-FFF2-40B4-BE49-F238E27FC236}">
                  <a16:creationId xmlns:a16="http://schemas.microsoft.com/office/drawing/2014/main" id="{41D8029B-C358-465E-B577-2E229C6F3C36}"/>
                </a:ext>
              </a:extLst>
            </p:cNvPr>
            <p:cNvSpPr>
              <a:spLocks/>
            </p:cNvSpPr>
            <p:nvPr/>
          </p:nvSpPr>
          <p:spPr bwMode="auto">
            <a:xfrm>
              <a:off x="7081838" y="4464051"/>
              <a:ext cx="360363" cy="533400"/>
            </a:xfrm>
            <a:custGeom>
              <a:avLst/>
              <a:gdLst>
                <a:gd name="T0" fmla="*/ 227 w 227"/>
                <a:gd name="T1" fmla="*/ 321 h 336"/>
                <a:gd name="T2" fmla="*/ 163 w 227"/>
                <a:gd name="T3" fmla="*/ 321 h 336"/>
                <a:gd name="T4" fmla="*/ 43 w 227"/>
                <a:gd name="T5" fmla="*/ 198 h 336"/>
                <a:gd name="T6" fmla="*/ 43 w 227"/>
                <a:gd name="T7" fmla="*/ 0 h 336"/>
                <a:gd name="T8" fmla="*/ 0 w 227"/>
                <a:gd name="T9" fmla="*/ 0 h 336"/>
                <a:gd name="T10" fmla="*/ 0 w 227"/>
                <a:gd name="T11" fmla="*/ 16 h 336"/>
                <a:gd name="T12" fmla="*/ 28 w 227"/>
                <a:gd name="T13" fmla="*/ 16 h 336"/>
                <a:gd name="T14" fmla="*/ 28 w 227"/>
                <a:gd name="T15" fmla="*/ 206 h 336"/>
                <a:gd name="T16" fmla="*/ 158 w 227"/>
                <a:gd name="T17" fmla="*/ 336 h 336"/>
                <a:gd name="T18" fmla="*/ 227 w 227"/>
                <a:gd name="T19" fmla="*/ 336 h 336"/>
                <a:gd name="T20" fmla="*/ 227 w 227"/>
                <a:gd name="T21" fmla="*/ 32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336">
                  <a:moveTo>
                    <a:pt x="227" y="321"/>
                  </a:moveTo>
                  <a:lnTo>
                    <a:pt x="163" y="321"/>
                  </a:lnTo>
                  <a:lnTo>
                    <a:pt x="43" y="198"/>
                  </a:lnTo>
                  <a:lnTo>
                    <a:pt x="43" y="0"/>
                  </a:lnTo>
                  <a:lnTo>
                    <a:pt x="0" y="0"/>
                  </a:lnTo>
                  <a:lnTo>
                    <a:pt x="0" y="16"/>
                  </a:lnTo>
                  <a:lnTo>
                    <a:pt x="28" y="16"/>
                  </a:lnTo>
                  <a:lnTo>
                    <a:pt x="28" y="206"/>
                  </a:lnTo>
                  <a:lnTo>
                    <a:pt x="158" y="336"/>
                  </a:lnTo>
                  <a:lnTo>
                    <a:pt x="227" y="336"/>
                  </a:lnTo>
                  <a:lnTo>
                    <a:pt x="227" y="3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24">
              <a:extLst>
                <a:ext uri="{FF2B5EF4-FFF2-40B4-BE49-F238E27FC236}">
                  <a16:creationId xmlns:a16="http://schemas.microsoft.com/office/drawing/2014/main" id="{EC42BACA-C257-492C-A23E-BAC20F94E548}"/>
                </a:ext>
              </a:extLst>
            </p:cNvPr>
            <p:cNvSpPr>
              <a:spLocks noChangeArrowheads="1"/>
            </p:cNvSpPr>
            <p:nvPr/>
          </p:nvSpPr>
          <p:spPr bwMode="auto">
            <a:xfrm>
              <a:off x="7392988" y="4938713"/>
              <a:ext cx="93663"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25">
              <a:extLst>
                <a:ext uri="{FF2B5EF4-FFF2-40B4-BE49-F238E27FC236}">
                  <a16:creationId xmlns:a16="http://schemas.microsoft.com/office/drawing/2014/main" id="{F09A6812-D671-4554-BD8A-A8A671F155B2}"/>
                </a:ext>
              </a:extLst>
            </p:cNvPr>
            <p:cNvSpPr>
              <a:spLocks noChangeArrowheads="1"/>
            </p:cNvSpPr>
            <p:nvPr/>
          </p:nvSpPr>
          <p:spPr bwMode="auto">
            <a:xfrm>
              <a:off x="7038976" y="4430713"/>
              <a:ext cx="92075"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2" name="Picture 58">
              <a:extLst>
                <a:ext uri="{FF2B5EF4-FFF2-40B4-BE49-F238E27FC236}">
                  <a16:creationId xmlns:a16="http://schemas.microsoft.com/office/drawing/2014/main" id="{81EE2DDF-3725-4E56-82BB-9804FA6358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64426" y="4945063"/>
              <a:ext cx="1905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59">
              <a:extLst>
                <a:ext uri="{FF2B5EF4-FFF2-40B4-BE49-F238E27FC236}">
                  <a16:creationId xmlns:a16="http://schemas.microsoft.com/office/drawing/2014/main" id="{98DE4B33-93C4-4F79-9F63-1742B0088C83}"/>
                </a:ext>
              </a:extLst>
            </p:cNvPr>
            <p:cNvSpPr>
              <a:spLocks/>
            </p:cNvSpPr>
            <p:nvPr/>
          </p:nvSpPr>
          <p:spPr bwMode="auto">
            <a:xfrm>
              <a:off x="7575551" y="4787901"/>
              <a:ext cx="2527300" cy="530225"/>
            </a:xfrm>
            <a:custGeom>
              <a:avLst/>
              <a:gdLst>
                <a:gd name="T0" fmla="*/ 1495 w 1592"/>
                <a:gd name="T1" fmla="*/ 0 h 334"/>
                <a:gd name="T2" fmla="*/ 97 w 1592"/>
                <a:gd name="T3" fmla="*/ 0 h 334"/>
                <a:gd name="T4" fmla="*/ 0 w 1592"/>
                <a:gd name="T5" fmla="*/ 167 h 334"/>
                <a:gd name="T6" fmla="*/ 97 w 1592"/>
                <a:gd name="T7" fmla="*/ 334 h 334"/>
                <a:gd name="T8" fmla="*/ 1495 w 1592"/>
                <a:gd name="T9" fmla="*/ 334 h 334"/>
                <a:gd name="T10" fmla="*/ 1592 w 1592"/>
                <a:gd name="T11" fmla="*/ 167 h 334"/>
                <a:gd name="T12" fmla="*/ 1495 w 1592"/>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1592" h="334">
                  <a:moveTo>
                    <a:pt x="1495" y="0"/>
                  </a:moveTo>
                  <a:lnTo>
                    <a:pt x="97" y="0"/>
                  </a:lnTo>
                  <a:lnTo>
                    <a:pt x="0" y="167"/>
                  </a:lnTo>
                  <a:lnTo>
                    <a:pt x="97" y="334"/>
                  </a:lnTo>
                  <a:lnTo>
                    <a:pt x="1495" y="334"/>
                  </a:lnTo>
                  <a:lnTo>
                    <a:pt x="1592" y="167"/>
                  </a:lnTo>
                  <a:lnTo>
                    <a:pt x="1495" y="0"/>
                  </a:lnTo>
                  <a:close/>
                </a:path>
              </a:pathLst>
            </a:custGeom>
            <a:solidFill>
              <a:srgbClr val="F6A5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91">
              <a:extLst>
                <a:ext uri="{FF2B5EF4-FFF2-40B4-BE49-F238E27FC236}">
                  <a16:creationId xmlns:a16="http://schemas.microsoft.com/office/drawing/2014/main" id="{48DD058D-9B10-49A8-AEF3-2744CCC9EB75}"/>
                </a:ext>
              </a:extLst>
            </p:cNvPr>
            <p:cNvSpPr>
              <a:spLocks noEditPoints="1"/>
            </p:cNvSpPr>
            <p:nvPr/>
          </p:nvSpPr>
          <p:spPr bwMode="auto">
            <a:xfrm>
              <a:off x="8397876" y="5013326"/>
              <a:ext cx="92075" cy="150813"/>
            </a:xfrm>
            <a:custGeom>
              <a:avLst/>
              <a:gdLst>
                <a:gd name="T0" fmla="*/ 0 w 30"/>
                <a:gd name="T1" fmla="*/ 1 h 49"/>
                <a:gd name="T2" fmla="*/ 11 w 30"/>
                <a:gd name="T3" fmla="*/ 0 h 49"/>
                <a:gd name="T4" fmla="*/ 24 w 30"/>
                <a:gd name="T5" fmla="*/ 4 h 49"/>
                <a:gd name="T6" fmla="*/ 28 w 30"/>
                <a:gd name="T7" fmla="*/ 13 h 49"/>
                <a:gd name="T8" fmla="*/ 19 w 30"/>
                <a:gd name="T9" fmla="*/ 26 h 49"/>
                <a:gd name="T10" fmla="*/ 19 w 30"/>
                <a:gd name="T11" fmla="*/ 26 h 49"/>
                <a:gd name="T12" fmla="*/ 26 w 30"/>
                <a:gd name="T13" fmla="*/ 36 h 49"/>
                <a:gd name="T14" fmla="*/ 30 w 30"/>
                <a:gd name="T15" fmla="*/ 49 h 49"/>
                <a:gd name="T16" fmla="*/ 23 w 30"/>
                <a:gd name="T17" fmla="*/ 49 h 49"/>
                <a:gd name="T18" fmla="*/ 20 w 30"/>
                <a:gd name="T19" fmla="*/ 37 h 49"/>
                <a:gd name="T20" fmla="*/ 11 w 30"/>
                <a:gd name="T21" fmla="*/ 28 h 49"/>
                <a:gd name="T22" fmla="*/ 6 w 30"/>
                <a:gd name="T23" fmla="*/ 28 h 49"/>
                <a:gd name="T24" fmla="*/ 6 w 30"/>
                <a:gd name="T25" fmla="*/ 49 h 49"/>
                <a:gd name="T26" fmla="*/ 0 w 30"/>
                <a:gd name="T27" fmla="*/ 49 h 49"/>
                <a:gd name="T28" fmla="*/ 0 w 30"/>
                <a:gd name="T29" fmla="*/ 1 h 49"/>
                <a:gd name="T30" fmla="*/ 6 w 30"/>
                <a:gd name="T31" fmla="*/ 23 h 49"/>
                <a:gd name="T32" fmla="*/ 12 w 30"/>
                <a:gd name="T33" fmla="*/ 23 h 49"/>
                <a:gd name="T34" fmla="*/ 22 w 30"/>
                <a:gd name="T35" fmla="*/ 14 h 49"/>
                <a:gd name="T36" fmla="*/ 12 w 30"/>
                <a:gd name="T37" fmla="*/ 5 h 49"/>
                <a:gd name="T38" fmla="*/ 6 w 30"/>
                <a:gd name="T39" fmla="*/ 5 h 49"/>
                <a:gd name="T40" fmla="*/ 6 w 30"/>
                <a:gd name="T4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9">
                  <a:moveTo>
                    <a:pt x="0" y="1"/>
                  </a:moveTo>
                  <a:cubicBezTo>
                    <a:pt x="3" y="0"/>
                    <a:pt x="7" y="0"/>
                    <a:pt x="11" y="0"/>
                  </a:cubicBezTo>
                  <a:cubicBezTo>
                    <a:pt x="17" y="0"/>
                    <a:pt x="21" y="1"/>
                    <a:pt x="24" y="4"/>
                  </a:cubicBezTo>
                  <a:cubicBezTo>
                    <a:pt x="27" y="6"/>
                    <a:pt x="28" y="9"/>
                    <a:pt x="28" y="13"/>
                  </a:cubicBezTo>
                  <a:cubicBezTo>
                    <a:pt x="28" y="20"/>
                    <a:pt x="24" y="24"/>
                    <a:pt x="19" y="26"/>
                  </a:cubicBezTo>
                  <a:cubicBezTo>
                    <a:pt x="19" y="26"/>
                    <a:pt x="19" y="26"/>
                    <a:pt x="19" y="26"/>
                  </a:cubicBezTo>
                  <a:cubicBezTo>
                    <a:pt x="23" y="27"/>
                    <a:pt x="25" y="31"/>
                    <a:pt x="26" y="36"/>
                  </a:cubicBezTo>
                  <a:cubicBezTo>
                    <a:pt x="28" y="43"/>
                    <a:pt x="29" y="47"/>
                    <a:pt x="30" y="49"/>
                  </a:cubicBezTo>
                  <a:cubicBezTo>
                    <a:pt x="23" y="49"/>
                    <a:pt x="23" y="49"/>
                    <a:pt x="23" y="49"/>
                  </a:cubicBezTo>
                  <a:cubicBezTo>
                    <a:pt x="23" y="48"/>
                    <a:pt x="22" y="43"/>
                    <a:pt x="20" y="37"/>
                  </a:cubicBezTo>
                  <a:cubicBezTo>
                    <a:pt x="19" y="31"/>
                    <a:pt x="17" y="28"/>
                    <a:pt x="11" y="28"/>
                  </a:cubicBezTo>
                  <a:cubicBezTo>
                    <a:pt x="6" y="28"/>
                    <a:pt x="6" y="28"/>
                    <a:pt x="6" y="28"/>
                  </a:cubicBezTo>
                  <a:cubicBezTo>
                    <a:pt x="6" y="49"/>
                    <a:pt x="6" y="49"/>
                    <a:pt x="6" y="49"/>
                  </a:cubicBezTo>
                  <a:cubicBezTo>
                    <a:pt x="0" y="49"/>
                    <a:pt x="0" y="49"/>
                    <a:pt x="0" y="49"/>
                  </a:cubicBezTo>
                  <a:lnTo>
                    <a:pt x="0" y="1"/>
                  </a:lnTo>
                  <a:close/>
                  <a:moveTo>
                    <a:pt x="6" y="23"/>
                  </a:moveTo>
                  <a:cubicBezTo>
                    <a:pt x="12" y="23"/>
                    <a:pt x="12" y="23"/>
                    <a:pt x="12" y="23"/>
                  </a:cubicBezTo>
                  <a:cubicBezTo>
                    <a:pt x="18" y="23"/>
                    <a:pt x="22" y="20"/>
                    <a:pt x="22" y="14"/>
                  </a:cubicBezTo>
                  <a:cubicBezTo>
                    <a:pt x="22" y="8"/>
                    <a:pt x="18" y="5"/>
                    <a:pt x="12" y="5"/>
                  </a:cubicBezTo>
                  <a:cubicBezTo>
                    <a:pt x="9" y="5"/>
                    <a:pt x="7" y="5"/>
                    <a:pt x="6" y="5"/>
                  </a:cubicBezTo>
                  <a:lnTo>
                    <a:pt x="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92">
              <a:extLst>
                <a:ext uri="{FF2B5EF4-FFF2-40B4-BE49-F238E27FC236}">
                  <a16:creationId xmlns:a16="http://schemas.microsoft.com/office/drawing/2014/main" id="{600D65ED-7E49-4E60-B680-DC7A81DD5481}"/>
                </a:ext>
              </a:extLst>
            </p:cNvPr>
            <p:cNvSpPr>
              <a:spLocks noEditPoints="1"/>
            </p:cNvSpPr>
            <p:nvPr/>
          </p:nvSpPr>
          <p:spPr bwMode="auto">
            <a:xfrm>
              <a:off x="8502651" y="5053013"/>
              <a:ext cx="85725" cy="114300"/>
            </a:xfrm>
            <a:custGeom>
              <a:avLst/>
              <a:gdLst>
                <a:gd name="T0" fmla="*/ 6 w 28"/>
                <a:gd name="T1" fmla="*/ 20 h 37"/>
                <a:gd name="T2" fmla="*/ 17 w 28"/>
                <a:gd name="T3" fmla="*/ 32 h 37"/>
                <a:gd name="T4" fmla="*/ 25 w 28"/>
                <a:gd name="T5" fmla="*/ 30 h 37"/>
                <a:gd name="T6" fmla="*/ 26 w 28"/>
                <a:gd name="T7" fmla="*/ 35 h 37"/>
                <a:gd name="T8" fmla="*/ 16 w 28"/>
                <a:gd name="T9" fmla="*/ 37 h 37"/>
                <a:gd name="T10" fmla="*/ 0 w 28"/>
                <a:gd name="T11" fmla="*/ 19 h 37"/>
                <a:gd name="T12" fmla="*/ 15 w 28"/>
                <a:gd name="T13" fmla="*/ 0 h 37"/>
                <a:gd name="T14" fmla="*/ 28 w 28"/>
                <a:gd name="T15" fmla="*/ 17 h 37"/>
                <a:gd name="T16" fmla="*/ 28 w 28"/>
                <a:gd name="T17" fmla="*/ 20 h 37"/>
                <a:gd name="T18" fmla="*/ 6 w 28"/>
                <a:gd name="T19" fmla="*/ 20 h 37"/>
                <a:gd name="T20" fmla="*/ 22 w 28"/>
                <a:gd name="T21" fmla="*/ 15 h 37"/>
                <a:gd name="T22" fmla="*/ 15 w 28"/>
                <a:gd name="T23" fmla="*/ 5 h 37"/>
                <a:gd name="T24" fmla="*/ 6 w 28"/>
                <a:gd name="T25" fmla="*/ 15 h 37"/>
                <a:gd name="T26" fmla="*/ 22 w 28"/>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7">
                  <a:moveTo>
                    <a:pt x="6" y="20"/>
                  </a:moveTo>
                  <a:cubicBezTo>
                    <a:pt x="6" y="29"/>
                    <a:pt x="11" y="32"/>
                    <a:pt x="17" y="32"/>
                  </a:cubicBezTo>
                  <a:cubicBezTo>
                    <a:pt x="21" y="32"/>
                    <a:pt x="23" y="31"/>
                    <a:pt x="25" y="30"/>
                  </a:cubicBezTo>
                  <a:cubicBezTo>
                    <a:pt x="26" y="35"/>
                    <a:pt x="26" y="35"/>
                    <a:pt x="26" y="35"/>
                  </a:cubicBezTo>
                  <a:cubicBezTo>
                    <a:pt x="24" y="36"/>
                    <a:pt x="21" y="37"/>
                    <a:pt x="16" y="37"/>
                  </a:cubicBezTo>
                  <a:cubicBezTo>
                    <a:pt x="6" y="37"/>
                    <a:pt x="0" y="30"/>
                    <a:pt x="0" y="19"/>
                  </a:cubicBezTo>
                  <a:cubicBezTo>
                    <a:pt x="0" y="8"/>
                    <a:pt x="6" y="0"/>
                    <a:pt x="15" y="0"/>
                  </a:cubicBezTo>
                  <a:cubicBezTo>
                    <a:pt x="25" y="0"/>
                    <a:pt x="28" y="10"/>
                    <a:pt x="28" y="17"/>
                  </a:cubicBezTo>
                  <a:cubicBezTo>
                    <a:pt x="28" y="18"/>
                    <a:pt x="28" y="19"/>
                    <a:pt x="28" y="20"/>
                  </a:cubicBezTo>
                  <a:lnTo>
                    <a:pt x="6" y="20"/>
                  </a:lnTo>
                  <a:close/>
                  <a:moveTo>
                    <a:pt x="22" y="15"/>
                  </a:moveTo>
                  <a:cubicBezTo>
                    <a:pt x="22" y="10"/>
                    <a:pt x="20" y="5"/>
                    <a:pt x="15" y="5"/>
                  </a:cubicBezTo>
                  <a:cubicBezTo>
                    <a:pt x="9" y="5"/>
                    <a:pt x="6" y="11"/>
                    <a:pt x="6" y="15"/>
                  </a:cubicBez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93">
              <a:extLst>
                <a:ext uri="{FF2B5EF4-FFF2-40B4-BE49-F238E27FC236}">
                  <a16:creationId xmlns:a16="http://schemas.microsoft.com/office/drawing/2014/main" id="{BC7F35F0-FE42-442D-B007-55F06CA76132}"/>
                </a:ext>
              </a:extLst>
            </p:cNvPr>
            <p:cNvSpPr>
              <a:spLocks/>
            </p:cNvSpPr>
            <p:nvPr/>
          </p:nvSpPr>
          <p:spPr bwMode="auto">
            <a:xfrm>
              <a:off x="8601076" y="5026026"/>
              <a:ext cx="58738" cy="141288"/>
            </a:xfrm>
            <a:custGeom>
              <a:avLst/>
              <a:gdLst>
                <a:gd name="T0" fmla="*/ 11 w 19"/>
                <a:gd name="T1" fmla="*/ 0 h 46"/>
                <a:gd name="T2" fmla="*/ 11 w 19"/>
                <a:gd name="T3" fmla="*/ 10 h 46"/>
                <a:gd name="T4" fmla="*/ 19 w 19"/>
                <a:gd name="T5" fmla="*/ 10 h 46"/>
                <a:gd name="T6" fmla="*/ 19 w 19"/>
                <a:gd name="T7" fmla="*/ 15 h 46"/>
                <a:gd name="T8" fmla="*/ 11 w 19"/>
                <a:gd name="T9" fmla="*/ 15 h 46"/>
                <a:gd name="T10" fmla="*/ 11 w 19"/>
                <a:gd name="T11" fmla="*/ 34 h 46"/>
                <a:gd name="T12" fmla="*/ 15 w 19"/>
                <a:gd name="T13" fmla="*/ 41 h 46"/>
                <a:gd name="T14" fmla="*/ 18 w 19"/>
                <a:gd name="T15" fmla="*/ 40 h 46"/>
                <a:gd name="T16" fmla="*/ 19 w 19"/>
                <a:gd name="T17" fmla="*/ 45 h 46"/>
                <a:gd name="T18" fmla="*/ 14 w 19"/>
                <a:gd name="T19" fmla="*/ 46 h 46"/>
                <a:gd name="T20" fmla="*/ 7 w 19"/>
                <a:gd name="T21" fmla="*/ 43 h 46"/>
                <a:gd name="T22" fmla="*/ 5 w 19"/>
                <a:gd name="T23" fmla="*/ 34 h 46"/>
                <a:gd name="T24" fmla="*/ 5 w 19"/>
                <a:gd name="T25" fmla="*/ 15 h 46"/>
                <a:gd name="T26" fmla="*/ 0 w 19"/>
                <a:gd name="T27" fmla="*/ 15 h 46"/>
                <a:gd name="T28" fmla="*/ 0 w 19"/>
                <a:gd name="T29" fmla="*/ 10 h 46"/>
                <a:gd name="T30" fmla="*/ 5 w 19"/>
                <a:gd name="T31" fmla="*/ 10 h 46"/>
                <a:gd name="T32" fmla="*/ 5 w 19"/>
                <a:gd name="T33" fmla="*/ 2 h 46"/>
                <a:gd name="T34" fmla="*/ 11 w 19"/>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6">
                  <a:moveTo>
                    <a:pt x="11" y="0"/>
                  </a:moveTo>
                  <a:cubicBezTo>
                    <a:pt x="11" y="10"/>
                    <a:pt x="11" y="10"/>
                    <a:pt x="11" y="10"/>
                  </a:cubicBezTo>
                  <a:cubicBezTo>
                    <a:pt x="19" y="10"/>
                    <a:pt x="19" y="10"/>
                    <a:pt x="19" y="10"/>
                  </a:cubicBezTo>
                  <a:cubicBezTo>
                    <a:pt x="19" y="15"/>
                    <a:pt x="19" y="15"/>
                    <a:pt x="19" y="15"/>
                  </a:cubicBezTo>
                  <a:cubicBezTo>
                    <a:pt x="11" y="15"/>
                    <a:pt x="11" y="15"/>
                    <a:pt x="11" y="15"/>
                  </a:cubicBezTo>
                  <a:cubicBezTo>
                    <a:pt x="11" y="34"/>
                    <a:pt x="11" y="34"/>
                    <a:pt x="11" y="34"/>
                  </a:cubicBezTo>
                  <a:cubicBezTo>
                    <a:pt x="11" y="39"/>
                    <a:pt x="12" y="41"/>
                    <a:pt x="15" y="41"/>
                  </a:cubicBezTo>
                  <a:cubicBezTo>
                    <a:pt x="17" y="41"/>
                    <a:pt x="18" y="40"/>
                    <a:pt x="18" y="40"/>
                  </a:cubicBezTo>
                  <a:cubicBezTo>
                    <a:pt x="19" y="45"/>
                    <a:pt x="19" y="45"/>
                    <a:pt x="19" y="45"/>
                  </a:cubicBezTo>
                  <a:cubicBezTo>
                    <a:pt x="18" y="45"/>
                    <a:pt x="16" y="46"/>
                    <a:pt x="14" y="46"/>
                  </a:cubicBezTo>
                  <a:cubicBezTo>
                    <a:pt x="11" y="46"/>
                    <a:pt x="9" y="45"/>
                    <a:pt x="7" y="43"/>
                  </a:cubicBezTo>
                  <a:cubicBezTo>
                    <a:pt x="5" y="41"/>
                    <a:pt x="5" y="38"/>
                    <a:pt x="5" y="34"/>
                  </a:cubicBezTo>
                  <a:cubicBezTo>
                    <a:pt x="5" y="15"/>
                    <a:pt x="5" y="15"/>
                    <a:pt x="5" y="15"/>
                  </a:cubicBezTo>
                  <a:cubicBezTo>
                    <a:pt x="0" y="15"/>
                    <a:pt x="0" y="15"/>
                    <a:pt x="0" y="15"/>
                  </a:cubicBezTo>
                  <a:cubicBezTo>
                    <a:pt x="0" y="10"/>
                    <a:pt x="0" y="10"/>
                    <a:pt x="0" y="10"/>
                  </a:cubicBezTo>
                  <a:cubicBezTo>
                    <a:pt x="5" y="10"/>
                    <a:pt x="5" y="10"/>
                    <a:pt x="5" y="10"/>
                  </a:cubicBezTo>
                  <a:cubicBezTo>
                    <a:pt x="5" y="2"/>
                    <a:pt x="5" y="2"/>
                    <a:pt x="5" y="2"/>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94">
              <a:extLst>
                <a:ext uri="{FF2B5EF4-FFF2-40B4-BE49-F238E27FC236}">
                  <a16:creationId xmlns:a16="http://schemas.microsoft.com/office/drawing/2014/main" id="{05862FEA-FE7A-4F03-AD36-D8DCC5A0C4D3}"/>
                </a:ext>
              </a:extLst>
            </p:cNvPr>
            <p:cNvSpPr>
              <a:spLocks noEditPoints="1"/>
            </p:cNvSpPr>
            <p:nvPr/>
          </p:nvSpPr>
          <p:spPr bwMode="auto">
            <a:xfrm>
              <a:off x="8670926" y="5053013"/>
              <a:ext cx="80963" cy="114300"/>
            </a:xfrm>
            <a:custGeom>
              <a:avLst/>
              <a:gdLst>
                <a:gd name="T0" fmla="*/ 20 w 26"/>
                <a:gd name="T1" fmla="*/ 36 h 37"/>
                <a:gd name="T2" fmla="*/ 20 w 26"/>
                <a:gd name="T3" fmla="*/ 32 h 37"/>
                <a:gd name="T4" fmla="*/ 20 w 26"/>
                <a:gd name="T5" fmla="*/ 32 h 37"/>
                <a:gd name="T6" fmla="*/ 10 w 26"/>
                <a:gd name="T7" fmla="*/ 37 h 37"/>
                <a:gd name="T8" fmla="*/ 0 w 26"/>
                <a:gd name="T9" fmla="*/ 27 h 37"/>
                <a:gd name="T10" fmla="*/ 19 w 26"/>
                <a:gd name="T11" fmla="*/ 14 h 37"/>
                <a:gd name="T12" fmla="*/ 19 w 26"/>
                <a:gd name="T13" fmla="*/ 13 h 37"/>
                <a:gd name="T14" fmla="*/ 12 w 26"/>
                <a:gd name="T15" fmla="*/ 5 h 37"/>
                <a:gd name="T16" fmla="*/ 4 w 26"/>
                <a:gd name="T17" fmla="*/ 7 h 37"/>
                <a:gd name="T18" fmla="*/ 3 w 26"/>
                <a:gd name="T19" fmla="*/ 3 h 37"/>
                <a:gd name="T20" fmla="*/ 13 w 26"/>
                <a:gd name="T21" fmla="*/ 0 h 37"/>
                <a:gd name="T22" fmla="*/ 25 w 26"/>
                <a:gd name="T23" fmla="*/ 14 h 37"/>
                <a:gd name="T24" fmla="*/ 25 w 26"/>
                <a:gd name="T25" fmla="*/ 28 h 37"/>
                <a:gd name="T26" fmla="*/ 26 w 26"/>
                <a:gd name="T27" fmla="*/ 36 h 37"/>
                <a:gd name="T28" fmla="*/ 20 w 26"/>
                <a:gd name="T29" fmla="*/ 36 h 37"/>
                <a:gd name="T30" fmla="*/ 19 w 26"/>
                <a:gd name="T31" fmla="*/ 18 h 37"/>
                <a:gd name="T32" fmla="*/ 6 w 26"/>
                <a:gd name="T33" fmla="*/ 26 h 37"/>
                <a:gd name="T34" fmla="*/ 12 w 26"/>
                <a:gd name="T35" fmla="*/ 32 h 37"/>
                <a:gd name="T36" fmla="*/ 19 w 26"/>
                <a:gd name="T37" fmla="*/ 26 h 37"/>
                <a:gd name="T38" fmla="*/ 19 w 26"/>
                <a:gd name="T39" fmla="*/ 24 h 37"/>
                <a:gd name="T40" fmla="*/ 19 w 26"/>
                <a:gd name="T41"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7">
                  <a:moveTo>
                    <a:pt x="20" y="36"/>
                  </a:moveTo>
                  <a:cubicBezTo>
                    <a:pt x="20" y="32"/>
                    <a:pt x="20" y="32"/>
                    <a:pt x="20" y="32"/>
                  </a:cubicBezTo>
                  <a:cubicBezTo>
                    <a:pt x="20" y="32"/>
                    <a:pt x="20" y="32"/>
                    <a:pt x="20" y="32"/>
                  </a:cubicBezTo>
                  <a:cubicBezTo>
                    <a:pt x="18" y="35"/>
                    <a:pt x="14" y="37"/>
                    <a:pt x="10" y="37"/>
                  </a:cubicBezTo>
                  <a:cubicBezTo>
                    <a:pt x="4" y="37"/>
                    <a:pt x="0" y="32"/>
                    <a:pt x="0" y="27"/>
                  </a:cubicBezTo>
                  <a:cubicBezTo>
                    <a:pt x="0" y="18"/>
                    <a:pt x="7" y="14"/>
                    <a:pt x="19" y="14"/>
                  </a:cubicBezTo>
                  <a:cubicBezTo>
                    <a:pt x="19" y="13"/>
                    <a:pt x="19" y="13"/>
                    <a:pt x="19" y="13"/>
                  </a:cubicBezTo>
                  <a:cubicBezTo>
                    <a:pt x="19" y="10"/>
                    <a:pt x="18" y="5"/>
                    <a:pt x="12" y="5"/>
                  </a:cubicBezTo>
                  <a:cubicBezTo>
                    <a:pt x="9" y="5"/>
                    <a:pt x="6" y="6"/>
                    <a:pt x="4" y="7"/>
                  </a:cubicBezTo>
                  <a:cubicBezTo>
                    <a:pt x="3" y="3"/>
                    <a:pt x="3" y="3"/>
                    <a:pt x="3" y="3"/>
                  </a:cubicBezTo>
                  <a:cubicBezTo>
                    <a:pt x="5" y="2"/>
                    <a:pt x="9" y="0"/>
                    <a:pt x="13" y="0"/>
                  </a:cubicBezTo>
                  <a:cubicBezTo>
                    <a:pt x="23" y="0"/>
                    <a:pt x="25" y="7"/>
                    <a:pt x="25" y="14"/>
                  </a:cubicBezTo>
                  <a:cubicBezTo>
                    <a:pt x="25" y="28"/>
                    <a:pt x="25" y="28"/>
                    <a:pt x="25" y="28"/>
                  </a:cubicBezTo>
                  <a:cubicBezTo>
                    <a:pt x="25" y="31"/>
                    <a:pt x="25" y="34"/>
                    <a:pt x="26" y="36"/>
                  </a:cubicBezTo>
                  <a:lnTo>
                    <a:pt x="20" y="36"/>
                  </a:lnTo>
                  <a:close/>
                  <a:moveTo>
                    <a:pt x="19" y="18"/>
                  </a:moveTo>
                  <a:cubicBezTo>
                    <a:pt x="14" y="18"/>
                    <a:pt x="6" y="19"/>
                    <a:pt x="6" y="26"/>
                  </a:cubicBezTo>
                  <a:cubicBezTo>
                    <a:pt x="6" y="30"/>
                    <a:pt x="9" y="32"/>
                    <a:pt x="12" y="32"/>
                  </a:cubicBezTo>
                  <a:cubicBezTo>
                    <a:pt x="15" y="32"/>
                    <a:pt x="18" y="30"/>
                    <a:pt x="19" y="26"/>
                  </a:cubicBezTo>
                  <a:cubicBezTo>
                    <a:pt x="19" y="26"/>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95">
              <a:extLst>
                <a:ext uri="{FF2B5EF4-FFF2-40B4-BE49-F238E27FC236}">
                  <a16:creationId xmlns:a16="http://schemas.microsoft.com/office/drawing/2014/main" id="{EAB6BEC2-ACBC-4B6A-B082-9BF3D207717B}"/>
                </a:ext>
              </a:extLst>
            </p:cNvPr>
            <p:cNvSpPr>
              <a:spLocks noEditPoints="1"/>
            </p:cNvSpPr>
            <p:nvPr/>
          </p:nvSpPr>
          <p:spPr bwMode="auto">
            <a:xfrm>
              <a:off x="8775701" y="5016501"/>
              <a:ext cx="25400" cy="147638"/>
            </a:xfrm>
            <a:custGeom>
              <a:avLst/>
              <a:gdLst>
                <a:gd name="T0" fmla="*/ 8 w 8"/>
                <a:gd name="T1" fmla="*/ 4 h 48"/>
                <a:gd name="T2" fmla="*/ 4 w 8"/>
                <a:gd name="T3" fmla="*/ 7 h 48"/>
                <a:gd name="T4" fmla="*/ 0 w 8"/>
                <a:gd name="T5" fmla="*/ 4 h 48"/>
                <a:gd name="T6" fmla="*/ 4 w 8"/>
                <a:gd name="T7" fmla="*/ 0 h 48"/>
                <a:gd name="T8" fmla="*/ 8 w 8"/>
                <a:gd name="T9" fmla="*/ 4 h 48"/>
                <a:gd name="T10" fmla="*/ 1 w 8"/>
                <a:gd name="T11" fmla="*/ 48 h 48"/>
                <a:gd name="T12" fmla="*/ 1 w 8"/>
                <a:gd name="T13" fmla="*/ 13 h 48"/>
                <a:gd name="T14" fmla="*/ 7 w 8"/>
                <a:gd name="T15" fmla="*/ 13 h 48"/>
                <a:gd name="T16" fmla="*/ 7 w 8"/>
                <a:gd name="T17" fmla="*/ 48 h 48"/>
                <a:gd name="T18" fmla="*/ 1 w 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8">
                  <a:moveTo>
                    <a:pt x="8" y="4"/>
                  </a:moveTo>
                  <a:cubicBezTo>
                    <a:pt x="8" y="6"/>
                    <a:pt x="6" y="7"/>
                    <a:pt x="4" y="7"/>
                  </a:cubicBezTo>
                  <a:cubicBezTo>
                    <a:pt x="2" y="7"/>
                    <a:pt x="0" y="6"/>
                    <a:pt x="0" y="4"/>
                  </a:cubicBezTo>
                  <a:cubicBezTo>
                    <a:pt x="0" y="1"/>
                    <a:pt x="2" y="0"/>
                    <a:pt x="4" y="0"/>
                  </a:cubicBezTo>
                  <a:cubicBezTo>
                    <a:pt x="6" y="0"/>
                    <a:pt x="8" y="1"/>
                    <a:pt x="8" y="4"/>
                  </a:cubicBezTo>
                  <a:close/>
                  <a:moveTo>
                    <a:pt x="1" y="48"/>
                  </a:moveTo>
                  <a:cubicBezTo>
                    <a:pt x="1" y="13"/>
                    <a:pt x="1" y="13"/>
                    <a:pt x="1" y="13"/>
                  </a:cubicBezTo>
                  <a:cubicBezTo>
                    <a:pt x="7" y="13"/>
                    <a:pt x="7" y="13"/>
                    <a:pt x="7" y="13"/>
                  </a:cubicBezTo>
                  <a:cubicBezTo>
                    <a:pt x="7" y="48"/>
                    <a:pt x="7" y="48"/>
                    <a:pt x="7" y="48"/>
                  </a:cubicBezTo>
                  <a:lnTo>
                    <a:pt x="1"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96">
              <a:extLst>
                <a:ext uri="{FF2B5EF4-FFF2-40B4-BE49-F238E27FC236}">
                  <a16:creationId xmlns:a16="http://schemas.microsoft.com/office/drawing/2014/main" id="{10F8A72C-181E-4D66-8092-E87EA2E457DC}"/>
                </a:ext>
              </a:extLst>
            </p:cNvPr>
            <p:cNvSpPr>
              <a:spLocks noChangeArrowheads="1"/>
            </p:cNvSpPr>
            <p:nvPr/>
          </p:nvSpPr>
          <p:spPr bwMode="auto">
            <a:xfrm>
              <a:off x="8828088" y="5006976"/>
              <a:ext cx="19050"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17">
              <a:extLst>
                <a:ext uri="{FF2B5EF4-FFF2-40B4-BE49-F238E27FC236}">
                  <a16:creationId xmlns:a16="http://schemas.microsoft.com/office/drawing/2014/main" id="{B6589080-992D-4A8C-8CD7-34865828AF15}"/>
                </a:ext>
              </a:extLst>
            </p:cNvPr>
            <p:cNvSpPr>
              <a:spLocks/>
            </p:cNvSpPr>
            <p:nvPr/>
          </p:nvSpPr>
          <p:spPr bwMode="auto">
            <a:xfrm>
              <a:off x="7038976" y="4430713"/>
              <a:ext cx="74613" cy="88900"/>
            </a:xfrm>
            <a:custGeom>
              <a:avLst/>
              <a:gdLst>
                <a:gd name="T0" fmla="*/ 15 w 24"/>
                <a:gd name="T1" fmla="*/ 0 h 29"/>
                <a:gd name="T2" fmla="*/ 0 w 24"/>
                <a:gd name="T3" fmla="*/ 15 h 29"/>
                <a:gd name="T4" fmla="*/ 10 w 24"/>
                <a:gd name="T5" fmla="*/ 29 h 29"/>
                <a:gd name="T6" fmla="*/ 24 w 24"/>
                <a:gd name="T7" fmla="*/ 4 h 29"/>
                <a:gd name="T8" fmla="*/ 15 w 24"/>
                <a:gd name="T9" fmla="*/ 0 h 29"/>
              </a:gdLst>
              <a:ahLst/>
              <a:cxnLst>
                <a:cxn ang="0">
                  <a:pos x="T0" y="T1"/>
                </a:cxn>
                <a:cxn ang="0">
                  <a:pos x="T2" y="T3"/>
                </a:cxn>
                <a:cxn ang="0">
                  <a:pos x="T4" y="T5"/>
                </a:cxn>
                <a:cxn ang="0">
                  <a:pos x="T6" y="T7"/>
                </a:cxn>
                <a:cxn ang="0">
                  <a:pos x="T8" y="T9"/>
                </a:cxn>
              </a:cxnLst>
              <a:rect l="0" t="0" r="r" b="b"/>
              <a:pathLst>
                <a:path w="24" h="29">
                  <a:moveTo>
                    <a:pt x="15" y="0"/>
                  </a:moveTo>
                  <a:cubicBezTo>
                    <a:pt x="6" y="0"/>
                    <a:pt x="0" y="7"/>
                    <a:pt x="0" y="15"/>
                  </a:cubicBezTo>
                  <a:cubicBezTo>
                    <a:pt x="0" y="22"/>
                    <a:pt x="4" y="28"/>
                    <a:pt x="10" y="29"/>
                  </a:cubicBezTo>
                  <a:cubicBezTo>
                    <a:pt x="15" y="21"/>
                    <a:pt x="20" y="12"/>
                    <a:pt x="24" y="4"/>
                  </a:cubicBezTo>
                  <a:cubicBezTo>
                    <a:pt x="22" y="1"/>
                    <a:pt x="18" y="0"/>
                    <a:pt x="15" y="0"/>
                  </a:cubicBezTo>
                </a:path>
              </a:pathLst>
            </a:custGeom>
            <a:solidFill>
              <a:srgbClr val="B6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33">
              <a:extLst>
                <a:ext uri="{FF2B5EF4-FFF2-40B4-BE49-F238E27FC236}">
                  <a16:creationId xmlns:a16="http://schemas.microsoft.com/office/drawing/2014/main" id="{8E6CDF05-A09B-41E8-B3AA-ABEAF6EB21B7}"/>
                </a:ext>
              </a:extLst>
            </p:cNvPr>
            <p:cNvSpPr>
              <a:spLocks/>
            </p:cNvSpPr>
            <p:nvPr/>
          </p:nvSpPr>
          <p:spPr bwMode="auto">
            <a:xfrm>
              <a:off x="7618413" y="4822826"/>
              <a:ext cx="533400" cy="461963"/>
            </a:xfrm>
            <a:custGeom>
              <a:avLst/>
              <a:gdLst>
                <a:gd name="T0" fmla="*/ 252 w 336"/>
                <a:gd name="T1" fmla="*/ 0 h 291"/>
                <a:gd name="T2" fmla="*/ 83 w 336"/>
                <a:gd name="T3" fmla="*/ 0 h 291"/>
                <a:gd name="T4" fmla="*/ 0 w 336"/>
                <a:gd name="T5" fmla="*/ 145 h 291"/>
                <a:gd name="T6" fmla="*/ 83 w 336"/>
                <a:gd name="T7" fmla="*/ 291 h 291"/>
                <a:gd name="T8" fmla="*/ 252 w 336"/>
                <a:gd name="T9" fmla="*/ 291 h 291"/>
                <a:gd name="T10" fmla="*/ 336 w 336"/>
                <a:gd name="T11" fmla="*/ 145 h 291"/>
                <a:gd name="T12" fmla="*/ 252 w 33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6" h="291">
                  <a:moveTo>
                    <a:pt x="252" y="0"/>
                  </a:moveTo>
                  <a:lnTo>
                    <a:pt x="83" y="0"/>
                  </a:lnTo>
                  <a:lnTo>
                    <a:pt x="0" y="145"/>
                  </a:lnTo>
                  <a:lnTo>
                    <a:pt x="83" y="291"/>
                  </a:lnTo>
                  <a:lnTo>
                    <a:pt x="252" y="291"/>
                  </a:lnTo>
                  <a:lnTo>
                    <a:pt x="336" y="145"/>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34">
              <a:extLst>
                <a:ext uri="{FF2B5EF4-FFF2-40B4-BE49-F238E27FC236}">
                  <a16:creationId xmlns:a16="http://schemas.microsoft.com/office/drawing/2014/main" id="{4C17E681-7A7A-4845-AE8C-C131BC7E06ED}"/>
                </a:ext>
              </a:extLst>
            </p:cNvPr>
            <p:cNvSpPr>
              <a:spLocks/>
            </p:cNvSpPr>
            <p:nvPr/>
          </p:nvSpPr>
          <p:spPr bwMode="auto">
            <a:xfrm>
              <a:off x="7612063" y="4819651"/>
              <a:ext cx="544513" cy="468313"/>
            </a:xfrm>
            <a:custGeom>
              <a:avLst/>
              <a:gdLst>
                <a:gd name="T0" fmla="*/ 256 w 343"/>
                <a:gd name="T1" fmla="*/ 2 h 295"/>
                <a:gd name="T2" fmla="*/ 256 w 343"/>
                <a:gd name="T3" fmla="*/ 0 h 295"/>
                <a:gd name="T4" fmla="*/ 85 w 343"/>
                <a:gd name="T5" fmla="*/ 0 h 295"/>
                <a:gd name="T6" fmla="*/ 0 w 343"/>
                <a:gd name="T7" fmla="*/ 147 h 295"/>
                <a:gd name="T8" fmla="*/ 85 w 343"/>
                <a:gd name="T9" fmla="*/ 295 h 295"/>
                <a:gd name="T10" fmla="*/ 258 w 343"/>
                <a:gd name="T11" fmla="*/ 295 h 295"/>
                <a:gd name="T12" fmla="*/ 343 w 343"/>
                <a:gd name="T13" fmla="*/ 147 h 295"/>
                <a:gd name="T14" fmla="*/ 258 w 343"/>
                <a:gd name="T15" fmla="*/ 0 h 295"/>
                <a:gd name="T16" fmla="*/ 256 w 343"/>
                <a:gd name="T17" fmla="*/ 0 h 295"/>
                <a:gd name="T18" fmla="*/ 256 w 343"/>
                <a:gd name="T19" fmla="*/ 2 h 295"/>
                <a:gd name="T20" fmla="*/ 252 w 343"/>
                <a:gd name="T21" fmla="*/ 3 h 295"/>
                <a:gd name="T22" fmla="*/ 336 w 343"/>
                <a:gd name="T23" fmla="*/ 147 h 295"/>
                <a:gd name="T24" fmla="*/ 254 w 343"/>
                <a:gd name="T25" fmla="*/ 289 h 295"/>
                <a:gd name="T26" fmla="*/ 89 w 343"/>
                <a:gd name="T27" fmla="*/ 289 h 295"/>
                <a:gd name="T28" fmla="*/ 8 w 343"/>
                <a:gd name="T29" fmla="*/ 147 h 295"/>
                <a:gd name="T30" fmla="*/ 89 w 343"/>
                <a:gd name="T31" fmla="*/ 5 h 295"/>
                <a:gd name="T32" fmla="*/ 256 w 343"/>
                <a:gd name="T33" fmla="*/ 5 h 295"/>
                <a:gd name="T34" fmla="*/ 256 w 343"/>
                <a:gd name="T35" fmla="*/ 2 h 295"/>
                <a:gd name="T36" fmla="*/ 252 w 343"/>
                <a:gd name="T37" fmla="*/ 3 h 295"/>
                <a:gd name="T38" fmla="*/ 256 w 343"/>
                <a:gd name="T39"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295">
                  <a:moveTo>
                    <a:pt x="256" y="2"/>
                  </a:moveTo>
                  <a:lnTo>
                    <a:pt x="256" y="0"/>
                  </a:lnTo>
                  <a:lnTo>
                    <a:pt x="85" y="0"/>
                  </a:lnTo>
                  <a:lnTo>
                    <a:pt x="0" y="147"/>
                  </a:lnTo>
                  <a:lnTo>
                    <a:pt x="85" y="295"/>
                  </a:lnTo>
                  <a:lnTo>
                    <a:pt x="258" y="295"/>
                  </a:lnTo>
                  <a:lnTo>
                    <a:pt x="343" y="147"/>
                  </a:lnTo>
                  <a:lnTo>
                    <a:pt x="258" y="0"/>
                  </a:lnTo>
                  <a:lnTo>
                    <a:pt x="256" y="0"/>
                  </a:lnTo>
                  <a:lnTo>
                    <a:pt x="256" y="2"/>
                  </a:lnTo>
                  <a:lnTo>
                    <a:pt x="252" y="3"/>
                  </a:lnTo>
                  <a:lnTo>
                    <a:pt x="336" y="147"/>
                  </a:lnTo>
                  <a:lnTo>
                    <a:pt x="254" y="289"/>
                  </a:lnTo>
                  <a:lnTo>
                    <a:pt x="89" y="289"/>
                  </a:lnTo>
                  <a:lnTo>
                    <a:pt x="8" y="147"/>
                  </a:lnTo>
                  <a:lnTo>
                    <a:pt x="89" y="5"/>
                  </a:lnTo>
                  <a:lnTo>
                    <a:pt x="256" y="5"/>
                  </a:lnTo>
                  <a:lnTo>
                    <a:pt x="256" y="2"/>
                  </a:lnTo>
                  <a:lnTo>
                    <a:pt x="252" y="3"/>
                  </a:lnTo>
                  <a:lnTo>
                    <a:pt x="25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73">
              <a:extLst>
                <a:ext uri="{FF2B5EF4-FFF2-40B4-BE49-F238E27FC236}">
                  <a16:creationId xmlns:a16="http://schemas.microsoft.com/office/drawing/2014/main" id="{416A6386-8BC5-4EE8-8DA7-FF35CFA592E7}"/>
                </a:ext>
              </a:extLst>
            </p:cNvPr>
            <p:cNvSpPr>
              <a:spLocks/>
            </p:cNvSpPr>
            <p:nvPr/>
          </p:nvSpPr>
          <p:spPr bwMode="auto">
            <a:xfrm>
              <a:off x="7883526" y="4902201"/>
              <a:ext cx="144463" cy="98425"/>
            </a:xfrm>
            <a:custGeom>
              <a:avLst/>
              <a:gdLst>
                <a:gd name="T0" fmla="*/ 0 w 47"/>
                <a:gd name="T1" fmla="*/ 13 h 32"/>
                <a:gd name="T2" fmla="*/ 15 w 47"/>
                <a:gd name="T3" fmla="*/ 13 h 32"/>
                <a:gd name="T4" fmla="*/ 27 w 47"/>
                <a:gd name="T5" fmla="*/ 16 h 32"/>
                <a:gd name="T6" fmla="*/ 15 w 47"/>
                <a:gd name="T7" fmla="*/ 19 h 32"/>
                <a:gd name="T8" fmla="*/ 0 w 47"/>
                <a:gd name="T9" fmla="*/ 19 h 32"/>
                <a:gd name="T10" fmla="*/ 0 w 47"/>
                <a:gd name="T11" fmla="*/ 32 h 32"/>
                <a:gd name="T12" fmla="*/ 24 w 47"/>
                <a:gd name="T13" fmla="*/ 32 h 32"/>
                <a:gd name="T14" fmla="*/ 47 w 47"/>
                <a:gd name="T15" fmla="*/ 32 h 32"/>
                <a:gd name="T16" fmla="*/ 36 w 47"/>
                <a:gd name="T17" fmla="*/ 13 h 32"/>
                <a:gd name="T18" fmla="*/ 35 w 47"/>
                <a:gd name="T19" fmla="*/ 5 h 32"/>
                <a:gd name="T20" fmla="*/ 20 w 47"/>
                <a:gd name="T21" fmla="*/ 1 h 32"/>
                <a:gd name="T22" fmla="*/ 0 w 47"/>
                <a:gd name="T23" fmla="*/ 1 h 32"/>
                <a:gd name="T24" fmla="*/ 0 w 47"/>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32">
                  <a:moveTo>
                    <a:pt x="0" y="13"/>
                  </a:moveTo>
                  <a:cubicBezTo>
                    <a:pt x="5" y="13"/>
                    <a:pt x="10" y="13"/>
                    <a:pt x="15" y="13"/>
                  </a:cubicBezTo>
                  <a:cubicBezTo>
                    <a:pt x="19" y="13"/>
                    <a:pt x="27" y="12"/>
                    <a:pt x="27" y="16"/>
                  </a:cubicBezTo>
                  <a:cubicBezTo>
                    <a:pt x="27" y="20"/>
                    <a:pt x="19" y="19"/>
                    <a:pt x="15" y="19"/>
                  </a:cubicBezTo>
                  <a:cubicBezTo>
                    <a:pt x="10" y="19"/>
                    <a:pt x="5" y="19"/>
                    <a:pt x="0" y="19"/>
                  </a:cubicBezTo>
                  <a:cubicBezTo>
                    <a:pt x="0" y="32"/>
                    <a:pt x="0" y="32"/>
                    <a:pt x="0" y="32"/>
                  </a:cubicBezTo>
                  <a:cubicBezTo>
                    <a:pt x="8" y="32"/>
                    <a:pt x="16" y="32"/>
                    <a:pt x="24" y="32"/>
                  </a:cubicBezTo>
                  <a:cubicBezTo>
                    <a:pt x="30" y="32"/>
                    <a:pt x="42" y="31"/>
                    <a:pt x="47" y="32"/>
                  </a:cubicBezTo>
                  <a:cubicBezTo>
                    <a:pt x="44" y="26"/>
                    <a:pt x="36" y="17"/>
                    <a:pt x="36" y="13"/>
                  </a:cubicBezTo>
                  <a:cubicBezTo>
                    <a:pt x="36" y="10"/>
                    <a:pt x="37" y="8"/>
                    <a:pt x="35" y="5"/>
                  </a:cubicBezTo>
                  <a:cubicBezTo>
                    <a:pt x="32" y="0"/>
                    <a:pt x="27" y="1"/>
                    <a:pt x="20" y="1"/>
                  </a:cubicBezTo>
                  <a:cubicBezTo>
                    <a:pt x="13" y="1"/>
                    <a:pt x="7" y="1"/>
                    <a:pt x="0" y="1"/>
                  </a:cubicBezTo>
                  <a:lnTo>
                    <a:pt x="0" y="13"/>
                  </a:lnTo>
                  <a:close/>
                </a:path>
              </a:pathLst>
            </a:custGeom>
            <a:solidFill>
              <a:srgbClr val="F9BF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74">
              <a:extLst>
                <a:ext uri="{FF2B5EF4-FFF2-40B4-BE49-F238E27FC236}">
                  <a16:creationId xmlns:a16="http://schemas.microsoft.com/office/drawing/2014/main" id="{67BCB451-75A5-4DB5-B6A3-FCFCC8A36CAC}"/>
                </a:ext>
              </a:extLst>
            </p:cNvPr>
            <p:cNvSpPr>
              <a:spLocks/>
            </p:cNvSpPr>
            <p:nvPr/>
          </p:nvSpPr>
          <p:spPr bwMode="auto">
            <a:xfrm>
              <a:off x="7742238" y="4902201"/>
              <a:ext cx="141288" cy="98425"/>
            </a:xfrm>
            <a:custGeom>
              <a:avLst/>
              <a:gdLst>
                <a:gd name="T0" fmla="*/ 0 w 46"/>
                <a:gd name="T1" fmla="*/ 32 h 32"/>
                <a:gd name="T2" fmla="*/ 23 w 46"/>
                <a:gd name="T3" fmla="*/ 32 h 32"/>
                <a:gd name="T4" fmla="*/ 46 w 46"/>
                <a:gd name="T5" fmla="*/ 32 h 32"/>
                <a:gd name="T6" fmla="*/ 46 w 46"/>
                <a:gd name="T7" fmla="*/ 19 h 32"/>
                <a:gd name="T8" fmla="*/ 31 w 46"/>
                <a:gd name="T9" fmla="*/ 19 h 32"/>
                <a:gd name="T10" fmla="*/ 20 w 46"/>
                <a:gd name="T11" fmla="*/ 16 h 32"/>
                <a:gd name="T12" fmla="*/ 32 w 46"/>
                <a:gd name="T13" fmla="*/ 13 h 32"/>
                <a:gd name="T14" fmla="*/ 46 w 46"/>
                <a:gd name="T15" fmla="*/ 13 h 32"/>
                <a:gd name="T16" fmla="*/ 46 w 46"/>
                <a:gd name="T17" fmla="*/ 1 h 32"/>
                <a:gd name="T18" fmla="*/ 27 w 46"/>
                <a:gd name="T19" fmla="*/ 1 h 32"/>
                <a:gd name="T20" fmla="*/ 12 w 46"/>
                <a:gd name="T21" fmla="*/ 5 h 32"/>
                <a:gd name="T22" fmla="*/ 10 w 46"/>
                <a:gd name="T23" fmla="*/ 14 h 32"/>
                <a:gd name="T24" fmla="*/ 0 w 46"/>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2">
                  <a:moveTo>
                    <a:pt x="0" y="32"/>
                  </a:moveTo>
                  <a:cubicBezTo>
                    <a:pt x="4" y="31"/>
                    <a:pt x="18" y="32"/>
                    <a:pt x="23" y="32"/>
                  </a:cubicBezTo>
                  <a:cubicBezTo>
                    <a:pt x="31" y="32"/>
                    <a:pt x="39" y="32"/>
                    <a:pt x="46" y="32"/>
                  </a:cubicBezTo>
                  <a:cubicBezTo>
                    <a:pt x="46" y="19"/>
                    <a:pt x="46" y="19"/>
                    <a:pt x="46" y="19"/>
                  </a:cubicBezTo>
                  <a:cubicBezTo>
                    <a:pt x="41" y="19"/>
                    <a:pt x="36" y="19"/>
                    <a:pt x="31" y="19"/>
                  </a:cubicBezTo>
                  <a:cubicBezTo>
                    <a:pt x="28" y="19"/>
                    <a:pt x="20" y="20"/>
                    <a:pt x="20" y="16"/>
                  </a:cubicBezTo>
                  <a:cubicBezTo>
                    <a:pt x="20" y="12"/>
                    <a:pt x="28" y="13"/>
                    <a:pt x="32" y="13"/>
                  </a:cubicBezTo>
                  <a:cubicBezTo>
                    <a:pt x="37" y="13"/>
                    <a:pt x="42" y="13"/>
                    <a:pt x="46" y="13"/>
                  </a:cubicBezTo>
                  <a:cubicBezTo>
                    <a:pt x="46" y="1"/>
                    <a:pt x="46" y="1"/>
                    <a:pt x="46" y="1"/>
                  </a:cubicBezTo>
                  <a:cubicBezTo>
                    <a:pt x="40" y="1"/>
                    <a:pt x="33" y="1"/>
                    <a:pt x="27" y="1"/>
                  </a:cubicBezTo>
                  <a:cubicBezTo>
                    <a:pt x="20" y="1"/>
                    <a:pt x="14" y="0"/>
                    <a:pt x="12" y="5"/>
                  </a:cubicBezTo>
                  <a:cubicBezTo>
                    <a:pt x="10" y="8"/>
                    <a:pt x="11" y="11"/>
                    <a:pt x="10" y="14"/>
                  </a:cubicBezTo>
                  <a:cubicBezTo>
                    <a:pt x="10" y="17"/>
                    <a:pt x="2" y="28"/>
                    <a:pt x="0" y="32"/>
                  </a:cubicBezTo>
                  <a:close/>
                </a:path>
              </a:pathLst>
            </a:custGeom>
            <a:solidFill>
              <a:srgbClr val="FCD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75">
              <a:extLst>
                <a:ext uri="{FF2B5EF4-FFF2-40B4-BE49-F238E27FC236}">
                  <a16:creationId xmlns:a16="http://schemas.microsoft.com/office/drawing/2014/main" id="{59355033-3CDC-484F-8BD4-E33A23449767}"/>
                </a:ext>
              </a:extLst>
            </p:cNvPr>
            <p:cNvSpPr>
              <a:spLocks noEditPoints="1"/>
            </p:cNvSpPr>
            <p:nvPr/>
          </p:nvSpPr>
          <p:spPr bwMode="auto">
            <a:xfrm>
              <a:off x="7883526" y="5037138"/>
              <a:ext cx="122238" cy="107950"/>
            </a:xfrm>
            <a:custGeom>
              <a:avLst/>
              <a:gdLst>
                <a:gd name="T0" fmla="*/ 27 w 40"/>
                <a:gd name="T1" fmla="*/ 21 h 35"/>
                <a:gd name="T2" fmla="*/ 12 w 40"/>
                <a:gd name="T3" fmla="*/ 26 h 35"/>
                <a:gd name="T4" fmla="*/ 4 w 40"/>
                <a:gd name="T5" fmla="*/ 15 h 35"/>
                <a:gd name="T6" fmla="*/ 18 w 40"/>
                <a:gd name="T7" fmla="*/ 10 h 35"/>
                <a:gd name="T8" fmla="*/ 27 w 40"/>
                <a:gd name="T9" fmla="*/ 21 h 35"/>
                <a:gd name="T10" fmla="*/ 0 w 40"/>
                <a:gd name="T11" fmla="*/ 35 h 35"/>
                <a:gd name="T12" fmla="*/ 40 w 40"/>
                <a:gd name="T13" fmla="*/ 35 h 35"/>
                <a:gd name="T14" fmla="*/ 40 w 40"/>
                <a:gd name="T15" fmla="*/ 4 h 35"/>
                <a:gd name="T16" fmla="*/ 30 w 40"/>
                <a:gd name="T17" fmla="*/ 4 h 35"/>
                <a:gd name="T18" fmla="*/ 23 w 40"/>
                <a:gd name="T19" fmla="*/ 0 h 35"/>
                <a:gd name="T20" fmla="*/ 18 w 40"/>
                <a:gd name="T21" fmla="*/ 3 h 35"/>
                <a:gd name="T22" fmla="*/ 12 w 40"/>
                <a:gd name="T23" fmla="*/ 5 h 35"/>
                <a:gd name="T24" fmla="*/ 0 w 40"/>
                <a:gd name="T25" fmla="*/ 0 h 35"/>
                <a:gd name="T26" fmla="*/ 0 w 40"/>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35">
                  <a:moveTo>
                    <a:pt x="27" y="21"/>
                  </a:moveTo>
                  <a:cubicBezTo>
                    <a:pt x="24" y="27"/>
                    <a:pt x="19" y="26"/>
                    <a:pt x="12" y="26"/>
                  </a:cubicBezTo>
                  <a:cubicBezTo>
                    <a:pt x="6" y="26"/>
                    <a:pt x="1" y="21"/>
                    <a:pt x="4" y="15"/>
                  </a:cubicBezTo>
                  <a:cubicBezTo>
                    <a:pt x="6" y="9"/>
                    <a:pt x="12" y="9"/>
                    <a:pt x="18" y="10"/>
                  </a:cubicBezTo>
                  <a:cubicBezTo>
                    <a:pt x="24" y="10"/>
                    <a:pt x="29" y="15"/>
                    <a:pt x="27" y="21"/>
                  </a:cubicBezTo>
                  <a:close/>
                  <a:moveTo>
                    <a:pt x="0" y="35"/>
                  </a:moveTo>
                  <a:cubicBezTo>
                    <a:pt x="40" y="35"/>
                    <a:pt x="40" y="35"/>
                    <a:pt x="40" y="35"/>
                  </a:cubicBezTo>
                  <a:cubicBezTo>
                    <a:pt x="40" y="4"/>
                    <a:pt x="40" y="4"/>
                    <a:pt x="40" y="4"/>
                  </a:cubicBezTo>
                  <a:cubicBezTo>
                    <a:pt x="37" y="5"/>
                    <a:pt x="34" y="5"/>
                    <a:pt x="30" y="4"/>
                  </a:cubicBezTo>
                  <a:cubicBezTo>
                    <a:pt x="26" y="3"/>
                    <a:pt x="25" y="2"/>
                    <a:pt x="23" y="0"/>
                  </a:cubicBezTo>
                  <a:cubicBezTo>
                    <a:pt x="18" y="3"/>
                    <a:pt x="18" y="3"/>
                    <a:pt x="18" y="3"/>
                  </a:cubicBezTo>
                  <a:cubicBezTo>
                    <a:pt x="16" y="4"/>
                    <a:pt x="14" y="5"/>
                    <a:pt x="12" y="5"/>
                  </a:cubicBezTo>
                  <a:cubicBezTo>
                    <a:pt x="5" y="5"/>
                    <a:pt x="3" y="2"/>
                    <a:pt x="0" y="0"/>
                  </a:cubicBezTo>
                  <a:lnTo>
                    <a:pt x="0" y="35"/>
                  </a:lnTo>
                  <a:close/>
                </a:path>
              </a:pathLst>
            </a:custGeom>
            <a:solidFill>
              <a:srgbClr val="FCDC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76">
              <a:extLst>
                <a:ext uri="{FF2B5EF4-FFF2-40B4-BE49-F238E27FC236}">
                  <a16:creationId xmlns:a16="http://schemas.microsoft.com/office/drawing/2014/main" id="{D81693DF-C076-4AEC-835E-B593AFFE590D}"/>
                </a:ext>
              </a:extLst>
            </p:cNvPr>
            <p:cNvSpPr>
              <a:spLocks/>
            </p:cNvSpPr>
            <p:nvPr/>
          </p:nvSpPr>
          <p:spPr bwMode="auto">
            <a:xfrm>
              <a:off x="7735888" y="5145088"/>
              <a:ext cx="147638" cy="55563"/>
            </a:xfrm>
            <a:custGeom>
              <a:avLst/>
              <a:gdLst>
                <a:gd name="T0" fmla="*/ 48 w 48"/>
                <a:gd name="T1" fmla="*/ 18 h 18"/>
                <a:gd name="T2" fmla="*/ 48 w 48"/>
                <a:gd name="T3" fmla="*/ 0 h 18"/>
                <a:gd name="T4" fmla="*/ 46 w 48"/>
                <a:gd name="T5" fmla="*/ 0 h 18"/>
                <a:gd name="T6" fmla="*/ 34 w 48"/>
                <a:gd name="T7" fmla="*/ 0 h 18"/>
                <a:gd name="T8" fmla="*/ 22 w 48"/>
                <a:gd name="T9" fmla="*/ 0 h 18"/>
                <a:gd name="T10" fmla="*/ 9 w 48"/>
                <a:gd name="T11" fmla="*/ 0 h 18"/>
                <a:gd name="T12" fmla="*/ 1 w 48"/>
                <a:gd name="T13" fmla="*/ 11 h 18"/>
                <a:gd name="T14" fmla="*/ 12 w 48"/>
                <a:gd name="T15" fmla="*/ 18 h 18"/>
                <a:gd name="T16" fmla="*/ 48 w 48"/>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
                  <a:moveTo>
                    <a:pt x="48" y="18"/>
                  </a:moveTo>
                  <a:cubicBezTo>
                    <a:pt x="48" y="0"/>
                    <a:pt x="48" y="0"/>
                    <a:pt x="48" y="0"/>
                  </a:cubicBezTo>
                  <a:cubicBezTo>
                    <a:pt x="46" y="0"/>
                    <a:pt x="46" y="0"/>
                    <a:pt x="46" y="0"/>
                  </a:cubicBezTo>
                  <a:cubicBezTo>
                    <a:pt x="34" y="0"/>
                    <a:pt x="34" y="0"/>
                    <a:pt x="34" y="0"/>
                  </a:cubicBezTo>
                  <a:cubicBezTo>
                    <a:pt x="22" y="0"/>
                    <a:pt x="22" y="0"/>
                    <a:pt x="22" y="0"/>
                  </a:cubicBezTo>
                  <a:cubicBezTo>
                    <a:pt x="9" y="0"/>
                    <a:pt x="9" y="0"/>
                    <a:pt x="9" y="0"/>
                  </a:cubicBezTo>
                  <a:cubicBezTo>
                    <a:pt x="4" y="1"/>
                    <a:pt x="0" y="5"/>
                    <a:pt x="1" y="11"/>
                  </a:cubicBezTo>
                  <a:cubicBezTo>
                    <a:pt x="1" y="16"/>
                    <a:pt x="6" y="18"/>
                    <a:pt x="12" y="18"/>
                  </a:cubicBezTo>
                  <a:cubicBezTo>
                    <a:pt x="24" y="18"/>
                    <a:pt x="36" y="18"/>
                    <a:pt x="48" y="18"/>
                  </a:cubicBezTo>
                  <a:close/>
                </a:path>
              </a:pathLst>
            </a:custGeom>
            <a:solidFill>
              <a:srgbClr val="5F6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77">
              <a:extLst>
                <a:ext uri="{FF2B5EF4-FFF2-40B4-BE49-F238E27FC236}">
                  <a16:creationId xmlns:a16="http://schemas.microsoft.com/office/drawing/2014/main" id="{DB9B4491-6251-4F6E-ADFE-171EC2111CC3}"/>
                </a:ext>
              </a:extLst>
            </p:cNvPr>
            <p:cNvSpPr>
              <a:spLocks/>
            </p:cNvSpPr>
            <p:nvPr/>
          </p:nvSpPr>
          <p:spPr bwMode="auto">
            <a:xfrm>
              <a:off x="7883526" y="5145088"/>
              <a:ext cx="157163" cy="55563"/>
            </a:xfrm>
            <a:custGeom>
              <a:avLst/>
              <a:gdLst>
                <a:gd name="T0" fmla="*/ 0 w 51"/>
                <a:gd name="T1" fmla="*/ 18 h 18"/>
                <a:gd name="T2" fmla="*/ 37 w 51"/>
                <a:gd name="T3" fmla="*/ 18 h 18"/>
                <a:gd name="T4" fmla="*/ 45 w 51"/>
                <a:gd name="T5" fmla="*/ 16 h 18"/>
                <a:gd name="T6" fmla="*/ 40 w 51"/>
                <a:gd name="T7" fmla="*/ 0 h 18"/>
                <a:gd name="T8" fmla="*/ 0 w 51"/>
                <a:gd name="T9" fmla="*/ 0 h 18"/>
                <a:gd name="T10" fmla="*/ 0 w 51"/>
                <a:gd name="T11" fmla="*/ 18 h 18"/>
              </a:gdLst>
              <a:ahLst/>
              <a:cxnLst>
                <a:cxn ang="0">
                  <a:pos x="T0" y="T1"/>
                </a:cxn>
                <a:cxn ang="0">
                  <a:pos x="T2" y="T3"/>
                </a:cxn>
                <a:cxn ang="0">
                  <a:pos x="T4" y="T5"/>
                </a:cxn>
                <a:cxn ang="0">
                  <a:pos x="T6" y="T7"/>
                </a:cxn>
                <a:cxn ang="0">
                  <a:pos x="T8" y="T9"/>
                </a:cxn>
                <a:cxn ang="0">
                  <a:pos x="T10" y="T11"/>
                </a:cxn>
              </a:cxnLst>
              <a:rect l="0" t="0" r="r" b="b"/>
              <a:pathLst>
                <a:path w="51" h="18">
                  <a:moveTo>
                    <a:pt x="0" y="18"/>
                  </a:moveTo>
                  <a:cubicBezTo>
                    <a:pt x="13" y="18"/>
                    <a:pt x="25" y="18"/>
                    <a:pt x="37" y="18"/>
                  </a:cubicBezTo>
                  <a:cubicBezTo>
                    <a:pt x="40" y="18"/>
                    <a:pt x="43" y="18"/>
                    <a:pt x="45" y="16"/>
                  </a:cubicBezTo>
                  <a:cubicBezTo>
                    <a:pt x="51" y="11"/>
                    <a:pt x="49" y="1"/>
                    <a:pt x="40" y="0"/>
                  </a:cubicBezTo>
                  <a:cubicBezTo>
                    <a:pt x="0" y="0"/>
                    <a:pt x="0" y="0"/>
                    <a:pt x="0" y="0"/>
                  </a:cubicBezTo>
                  <a:lnTo>
                    <a:pt x="0" y="18"/>
                  </a:lnTo>
                  <a:close/>
                </a:path>
              </a:pathLst>
            </a:custGeom>
            <a:solidFill>
              <a:srgbClr val="465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78">
              <a:extLst>
                <a:ext uri="{FF2B5EF4-FFF2-40B4-BE49-F238E27FC236}">
                  <a16:creationId xmlns:a16="http://schemas.microsoft.com/office/drawing/2014/main" id="{26A2C80F-CAC5-432A-ABFC-C8E94E08DFC9}"/>
                </a:ext>
              </a:extLst>
            </p:cNvPr>
            <p:cNvSpPr>
              <a:spLocks/>
            </p:cNvSpPr>
            <p:nvPr/>
          </p:nvSpPr>
          <p:spPr bwMode="auto">
            <a:xfrm>
              <a:off x="7883526" y="4997451"/>
              <a:ext cx="150813" cy="55563"/>
            </a:xfrm>
            <a:custGeom>
              <a:avLst/>
              <a:gdLst>
                <a:gd name="T0" fmla="*/ 0 w 49"/>
                <a:gd name="T1" fmla="*/ 13 h 18"/>
                <a:gd name="T2" fmla="*/ 12 w 49"/>
                <a:gd name="T3" fmla="*/ 18 h 18"/>
                <a:gd name="T4" fmla="*/ 18 w 49"/>
                <a:gd name="T5" fmla="*/ 16 h 18"/>
                <a:gd name="T6" fmla="*/ 23 w 49"/>
                <a:gd name="T7" fmla="*/ 13 h 18"/>
                <a:gd name="T8" fmla="*/ 30 w 49"/>
                <a:gd name="T9" fmla="*/ 17 h 18"/>
                <a:gd name="T10" fmla="*/ 40 w 49"/>
                <a:gd name="T11" fmla="*/ 17 h 18"/>
                <a:gd name="T12" fmla="*/ 47 w 49"/>
                <a:gd name="T13" fmla="*/ 10 h 18"/>
                <a:gd name="T14" fmla="*/ 47 w 49"/>
                <a:gd name="T15" fmla="*/ 1 h 18"/>
                <a:gd name="T16" fmla="*/ 24 w 49"/>
                <a:gd name="T17" fmla="*/ 1 h 18"/>
                <a:gd name="T18" fmla="*/ 0 w 49"/>
                <a:gd name="T19" fmla="*/ 1 h 18"/>
                <a:gd name="T20" fmla="*/ 0 w 49"/>
                <a:gd name="T2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8">
                  <a:moveTo>
                    <a:pt x="0" y="13"/>
                  </a:moveTo>
                  <a:cubicBezTo>
                    <a:pt x="3" y="15"/>
                    <a:pt x="5" y="18"/>
                    <a:pt x="12" y="18"/>
                  </a:cubicBezTo>
                  <a:cubicBezTo>
                    <a:pt x="14" y="18"/>
                    <a:pt x="16" y="17"/>
                    <a:pt x="18" y="16"/>
                  </a:cubicBezTo>
                  <a:cubicBezTo>
                    <a:pt x="23" y="13"/>
                    <a:pt x="23" y="13"/>
                    <a:pt x="23" y="13"/>
                  </a:cubicBezTo>
                  <a:cubicBezTo>
                    <a:pt x="25" y="15"/>
                    <a:pt x="26" y="16"/>
                    <a:pt x="30" y="17"/>
                  </a:cubicBezTo>
                  <a:cubicBezTo>
                    <a:pt x="34" y="18"/>
                    <a:pt x="37" y="18"/>
                    <a:pt x="40" y="17"/>
                  </a:cubicBezTo>
                  <a:cubicBezTo>
                    <a:pt x="43" y="15"/>
                    <a:pt x="45" y="14"/>
                    <a:pt x="47" y="10"/>
                  </a:cubicBezTo>
                  <a:cubicBezTo>
                    <a:pt x="48" y="7"/>
                    <a:pt x="49" y="4"/>
                    <a:pt x="47" y="1"/>
                  </a:cubicBezTo>
                  <a:cubicBezTo>
                    <a:pt x="42" y="0"/>
                    <a:pt x="30" y="1"/>
                    <a:pt x="24" y="1"/>
                  </a:cubicBezTo>
                  <a:cubicBezTo>
                    <a:pt x="16" y="1"/>
                    <a:pt x="8" y="1"/>
                    <a:pt x="0" y="1"/>
                  </a:cubicBezTo>
                  <a:lnTo>
                    <a:pt x="0" y="13"/>
                  </a:lnTo>
                  <a:close/>
                </a:path>
              </a:pathLst>
            </a:custGeom>
            <a:solidFill>
              <a:srgbClr val="D01D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9">
              <a:extLst>
                <a:ext uri="{FF2B5EF4-FFF2-40B4-BE49-F238E27FC236}">
                  <a16:creationId xmlns:a16="http://schemas.microsoft.com/office/drawing/2014/main" id="{98A43008-049B-42C9-95BF-B97586959E6D}"/>
                </a:ext>
              </a:extLst>
            </p:cNvPr>
            <p:cNvSpPr>
              <a:spLocks/>
            </p:cNvSpPr>
            <p:nvPr/>
          </p:nvSpPr>
          <p:spPr bwMode="auto">
            <a:xfrm>
              <a:off x="7735888" y="4997451"/>
              <a:ext cx="147638" cy="55563"/>
            </a:xfrm>
            <a:custGeom>
              <a:avLst/>
              <a:gdLst>
                <a:gd name="T0" fmla="*/ 2 w 48"/>
                <a:gd name="T1" fmla="*/ 1 h 18"/>
                <a:gd name="T2" fmla="*/ 2 w 48"/>
                <a:gd name="T3" fmla="*/ 11 h 18"/>
                <a:gd name="T4" fmla="*/ 9 w 48"/>
                <a:gd name="T5" fmla="*/ 17 h 18"/>
                <a:gd name="T6" fmla="*/ 19 w 48"/>
                <a:gd name="T7" fmla="*/ 17 h 18"/>
                <a:gd name="T8" fmla="*/ 26 w 48"/>
                <a:gd name="T9" fmla="*/ 13 h 18"/>
                <a:gd name="T10" fmla="*/ 26 w 48"/>
                <a:gd name="T11" fmla="*/ 13 h 18"/>
                <a:gd name="T12" fmla="*/ 37 w 48"/>
                <a:gd name="T13" fmla="*/ 18 h 18"/>
                <a:gd name="T14" fmla="*/ 48 w 48"/>
                <a:gd name="T15" fmla="*/ 13 h 18"/>
                <a:gd name="T16" fmla="*/ 48 w 48"/>
                <a:gd name="T17" fmla="*/ 1 h 18"/>
                <a:gd name="T18" fmla="*/ 25 w 48"/>
                <a:gd name="T19" fmla="*/ 1 h 18"/>
                <a:gd name="T20" fmla="*/ 2 w 48"/>
                <a:gd name="T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8">
                  <a:moveTo>
                    <a:pt x="2" y="1"/>
                  </a:moveTo>
                  <a:cubicBezTo>
                    <a:pt x="0" y="4"/>
                    <a:pt x="1" y="8"/>
                    <a:pt x="2" y="11"/>
                  </a:cubicBezTo>
                  <a:cubicBezTo>
                    <a:pt x="4" y="14"/>
                    <a:pt x="6" y="15"/>
                    <a:pt x="9" y="17"/>
                  </a:cubicBezTo>
                  <a:cubicBezTo>
                    <a:pt x="12" y="18"/>
                    <a:pt x="15" y="18"/>
                    <a:pt x="19" y="17"/>
                  </a:cubicBezTo>
                  <a:cubicBezTo>
                    <a:pt x="23" y="16"/>
                    <a:pt x="23" y="15"/>
                    <a:pt x="26" y="13"/>
                  </a:cubicBezTo>
                  <a:cubicBezTo>
                    <a:pt x="26" y="13"/>
                    <a:pt x="26" y="13"/>
                    <a:pt x="26" y="13"/>
                  </a:cubicBezTo>
                  <a:cubicBezTo>
                    <a:pt x="26" y="13"/>
                    <a:pt x="31" y="18"/>
                    <a:pt x="37" y="18"/>
                  </a:cubicBezTo>
                  <a:cubicBezTo>
                    <a:pt x="42" y="18"/>
                    <a:pt x="46" y="15"/>
                    <a:pt x="48" y="13"/>
                  </a:cubicBezTo>
                  <a:cubicBezTo>
                    <a:pt x="48" y="1"/>
                    <a:pt x="48" y="1"/>
                    <a:pt x="48" y="1"/>
                  </a:cubicBezTo>
                  <a:cubicBezTo>
                    <a:pt x="41" y="1"/>
                    <a:pt x="33" y="1"/>
                    <a:pt x="25" y="1"/>
                  </a:cubicBezTo>
                  <a:cubicBezTo>
                    <a:pt x="20" y="1"/>
                    <a:pt x="6" y="0"/>
                    <a:pt x="2" y="1"/>
                  </a:cubicBezTo>
                  <a:close/>
                </a:path>
              </a:pathLst>
            </a:custGeom>
            <a:solidFill>
              <a:srgbClr val="EE4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0">
              <a:extLst>
                <a:ext uri="{FF2B5EF4-FFF2-40B4-BE49-F238E27FC236}">
                  <a16:creationId xmlns:a16="http://schemas.microsoft.com/office/drawing/2014/main" id="{406F1772-A64C-41D7-B676-1B2A00C63A48}"/>
                </a:ext>
              </a:extLst>
            </p:cNvPr>
            <p:cNvSpPr>
              <a:spLocks/>
            </p:cNvSpPr>
            <p:nvPr/>
          </p:nvSpPr>
          <p:spPr bwMode="auto">
            <a:xfrm>
              <a:off x="7762876" y="5037138"/>
              <a:ext cx="120650" cy="107950"/>
            </a:xfrm>
            <a:custGeom>
              <a:avLst/>
              <a:gdLst>
                <a:gd name="T0" fmla="*/ 0 w 39"/>
                <a:gd name="T1" fmla="*/ 4 h 35"/>
                <a:gd name="T2" fmla="*/ 0 w 39"/>
                <a:gd name="T3" fmla="*/ 35 h 35"/>
                <a:gd name="T4" fmla="*/ 13 w 39"/>
                <a:gd name="T5" fmla="*/ 35 h 35"/>
                <a:gd name="T6" fmla="*/ 13 w 39"/>
                <a:gd name="T7" fmla="*/ 17 h 35"/>
                <a:gd name="T8" fmla="*/ 17 w 39"/>
                <a:gd name="T9" fmla="*/ 11 h 35"/>
                <a:gd name="T10" fmla="*/ 25 w 39"/>
                <a:gd name="T11" fmla="*/ 10 h 35"/>
                <a:gd name="T12" fmla="*/ 33 w 39"/>
                <a:gd name="T13" fmla="*/ 11 h 35"/>
                <a:gd name="T14" fmla="*/ 37 w 39"/>
                <a:gd name="T15" fmla="*/ 17 h 35"/>
                <a:gd name="T16" fmla="*/ 37 w 39"/>
                <a:gd name="T17" fmla="*/ 35 h 35"/>
                <a:gd name="T18" fmla="*/ 39 w 39"/>
                <a:gd name="T19" fmla="*/ 35 h 35"/>
                <a:gd name="T20" fmla="*/ 39 w 39"/>
                <a:gd name="T21" fmla="*/ 0 h 35"/>
                <a:gd name="T22" fmla="*/ 28 w 39"/>
                <a:gd name="T23" fmla="*/ 5 h 35"/>
                <a:gd name="T24" fmla="*/ 17 w 39"/>
                <a:gd name="T25" fmla="*/ 0 h 35"/>
                <a:gd name="T26" fmla="*/ 17 w 39"/>
                <a:gd name="T27" fmla="*/ 0 h 35"/>
                <a:gd name="T28" fmla="*/ 10 w 39"/>
                <a:gd name="T29" fmla="*/ 4 h 35"/>
                <a:gd name="T30" fmla="*/ 0 w 39"/>
                <a:gd name="T31"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5">
                  <a:moveTo>
                    <a:pt x="0" y="4"/>
                  </a:moveTo>
                  <a:cubicBezTo>
                    <a:pt x="0" y="35"/>
                    <a:pt x="0" y="35"/>
                    <a:pt x="0" y="35"/>
                  </a:cubicBezTo>
                  <a:cubicBezTo>
                    <a:pt x="13" y="35"/>
                    <a:pt x="13" y="35"/>
                    <a:pt x="13" y="35"/>
                  </a:cubicBezTo>
                  <a:cubicBezTo>
                    <a:pt x="13" y="30"/>
                    <a:pt x="12" y="21"/>
                    <a:pt x="13" y="17"/>
                  </a:cubicBezTo>
                  <a:cubicBezTo>
                    <a:pt x="13" y="14"/>
                    <a:pt x="15" y="12"/>
                    <a:pt x="17" y="11"/>
                  </a:cubicBezTo>
                  <a:cubicBezTo>
                    <a:pt x="19" y="9"/>
                    <a:pt x="22" y="10"/>
                    <a:pt x="25" y="10"/>
                  </a:cubicBezTo>
                  <a:cubicBezTo>
                    <a:pt x="28" y="10"/>
                    <a:pt x="30" y="9"/>
                    <a:pt x="33" y="11"/>
                  </a:cubicBezTo>
                  <a:cubicBezTo>
                    <a:pt x="35" y="12"/>
                    <a:pt x="36" y="14"/>
                    <a:pt x="37" y="17"/>
                  </a:cubicBezTo>
                  <a:cubicBezTo>
                    <a:pt x="37" y="21"/>
                    <a:pt x="37" y="31"/>
                    <a:pt x="37" y="35"/>
                  </a:cubicBezTo>
                  <a:cubicBezTo>
                    <a:pt x="39" y="35"/>
                    <a:pt x="39" y="35"/>
                    <a:pt x="39" y="35"/>
                  </a:cubicBezTo>
                  <a:cubicBezTo>
                    <a:pt x="39" y="0"/>
                    <a:pt x="39" y="0"/>
                    <a:pt x="39" y="0"/>
                  </a:cubicBezTo>
                  <a:cubicBezTo>
                    <a:pt x="37" y="2"/>
                    <a:pt x="33" y="5"/>
                    <a:pt x="28" y="5"/>
                  </a:cubicBezTo>
                  <a:cubicBezTo>
                    <a:pt x="22" y="5"/>
                    <a:pt x="17" y="0"/>
                    <a:pt x="17" y="0"/>
                  </a:cubicBezTo>
                  <a:cubicBezTo>
                    <a:pt x="17" y="0"/>
                    <a:pt x="17" y="0"/>
                    <a:pt x="17" y="0"/>
                  </a:cubicBezTo>
                  <a:cubicBezTo>
                    <a:pt x="14" y="2"/>
                    <a:pt x="14" y="3"/>
                    <a:pt x="10" y="4"/>
                  </a:cubicBezTo>
                  <a:cubicBezTo>
                    <a:pt x="6" y="5"/>
                    <a:pt x="3" y="5"/>
                    <a:pt x="0" y="4"/>
                  </a:cubicBezTo>
                  <a:close/>
                </a:path>
              </a:pathLst>
            </a:custGeom>
            <a:solidFill>
              <a:srgbClr val="FCF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81">
              <a:extLst>
                <a:ext uri="{FF2B5EF4-FFF2-40B4-BE49-F238E27FC236}">
                  <a16:creationId xmlns:a16="http://schemas.microsoft.com/office/drawing/2014/main" id="{FC9DCBE4-52F3-4E4C-846F-2D000AA78680}"/>
                </a:ext>
              </a:extLst>
            </p:cNvPr>
            <p:cNvSpPr>
              <a:spLocks/>
            </p:cNvSpPr>
            <p:nvPr/>
          </p:nvSpPr>
          <p:spPr bwMode="auto">
            <a:xfrm>
              <a:off x="7886701" y="5065713"/>
              <a:ext cx="85725" cy="55563"/>
            </a:xfrm>
            <a:custGeom>
              <a:avLst/>
              <a:gdLst>
                <a:gd name="T0" fmla="*/ 26 w 28"/>
                <a:gd name="T1" fmla="*/ 12 h 18"/>
                <a:gd name="T2" fmla="*/ 17 w 28"/>
                <a:gd name="T3" fmla="*/ 1 h 18"/>
                <a:gd name="T4" fmla="*/ 3 w 28"/>
                <a:gd name="T5" fmla="*/ 6 h 18"/>
                <a:gd name="T6" fmla="*/ 11 w 28"/>
                <a:gd name="T7" fmla="*/ 17 h 18"/>
                <a:gd name="T8" fmla="*/ 26 w 28"/>
                <a:gd name="T9" fmla="*/ 12 h 18"/>
              </a:gdLst>
              <a:ahLst/>
              <a:cxnLst>
                <a:cxn ang="0">
                  <a:pos x="T0" y="T1"/>
                </a:cxn>
                <a:cxn ang="0">
                  <a:pos x="T2" y="T3"/>
                </a:cxn>
                <a:cxn ang="0">
                  <a:pos x="T4" y="T5"/>
                </a:cxn>
                <a:cxn ang="0">
                  <a:pos x="T6" y="T7"/>
                </a:cxn>
                <a:cxn ang="0">
                  <a:pos x="T8" y="T9"/>
                </a:cxn>
              </a:cxnLst>
              <a:rect l="0" t="0" r="r" b="b"/>
              <a:pathLst>
                <a:path w="28" h="18">
                  <a:moveTo>
                    <a:pt x="26" y="12"/>
                  </a:moveTo>
                  <a:cubicBezTo>
                    <a:pt x="28" y="6"/>
                    <a:pt x="23" y="1"/>
                    <a:pt x="17" y="1"/>
                  </a:cubicBezTo>
                  <a:cubicBezTo>
                    <a:pt x="11" y="0"/>
                    <a:pt x="5" y="0"/>
                    <a:pt x="3" y="6"/>
                  </a:cubicBezTo>
                  <a:cubicBezTo>
                    <a:pt x="0" y="12"/>
                    <a:pt x="5" y="17"/>
                    <a:pt x="11" y="17"/>
                  </a:cubicBezTo>
                  <a:cubicBezTo>
                    <a:pt x="18" y="17"/>
                    <a:pt x="23" y="18"/>
                    <a:pt x="26" y="12"/>
                  </a:cubicBezTo>
                  <a:close/>
                </a:path>
              </a:pathLst>
            </a:custGeom>
            <a:solidFill>
              <a:srgbClr val="F9BF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2">
              <a:extLst>
                <a:ext uri="{FF2B5EF4-FFF2-40B4-BE49-F238E27FC236}">
                  <a16:creationId xmlns:a16="http://schemas.microsoft.com/office/drawing/2014/main" id="{845C2F0E-5267-4BD8-928F-59231FB8DB31}"/>
                </a:ext>
              </a:extLst>
            </p:cNvPr>
            <p:cNvSpPr>
              <a:spLocks/>
            </p:cNvSpPr>
            <p:nvPr/>
          </p:nvSpPr>
          <p:spPr bwMode="auto">
            <a:xfrm>
              <a:off x="7840663" y="5065713"/>
              <a:ext cx="36513" cy="79375"/>
            </a:xfrm>
            <a:custGeom>
              <a:avLst/>
              <a:gdLst>
                <a:gd name="T0" fmla="*/ 0 w 12"/>
                <a:gd name="T1" fmla="*/ 26 h 26"/>
                <a:gd name="T2" fmla="*/ 12 w 12"/>
                <a:gd name="T3" fmla="*/ 26 h 26"/>
                <a:gd name="T4" fmla="*/ 12 w 12"/>
                <a:gd name="T5" fmla="*/ 8 h 26"/>
                <a:gd name="T6" fmla="*/ 8 w 12"/>
                <a:gd name="T7" fmla="*/ 2 h 26"/>
                <a:gd name="T8" fmla="*/ 0 w 12"/>
                <a:gd name="T9" fmla="*/ 1 h 26"/>
                <a:gd name="T10" fmla="*/ 0 w 12"/>
                <a:gd name="T11" fmla="*/ 26 h 26"/>
              </a:gdLst>
              <a:ahLst/>
              <a:cxnLst>
                <a:cxn ang="0">
                  <a:pos x="T0" y="T1"/>
                </a:cxn>
                <a:cxn ang="0">
                  <a:pos x="T2" y="T3"/>
                </a:cxn>
                <a:cxn ang="0">
                  <a:pos x="T4" y="T5"/>
                </a:cxn>
                <a:cxn ang="0">
                  <a:pos x="T6" y="T7"/>
                </a:cxn>
                <a:cxn ang="0">
                  <a:pos x="T8" y="T9"/>
                </a:cxn>
                <a:cxn ang="0">
                  <a:pos x="T10" y="T11"/>
                </a:cxn>
              </a:cxnLst>
              <a:rect l="0" t="0" r="r" b="b"/>
              <a:pathLst>
                <a:path w="12" h="26">
                  <a:moveTo>
                    <a:pt x="0" y="26"/>
                  </a:moveTo>
                  <a:cubicBezTo>
                    <a:pt x="12" y="26"/>
                    <a:pt x="12" y="26"/>
                    <a:pt x="12" y="26"/>
                  </a:cubicBezTo>
                  <a:cubicBezTo>
                    <a:pt x="12" y="22"/>
                    <a:pt x="12" y="12"/>
                    <a:pt x="12" y="8"/>
                  </a:cubicBezTo>
                  <a:cubicBezTo>
                    <a:pt x="11" y="5"/>
                    <a:pt x="10" y="3"/>
                    <a:pt x="8" y="2"/>
                  </a:cubicBezTo>
                  <a:cubicBezTo>
                    <a:pt x="5" y="0"/>
                    <a:pt x="3" y="1"/>
                    <a:pt x="0" y="1"/>
                  </a:cubicBezTo>
                  <a:lnTo>
                    <a:pt x="0" y="26"/>
                  </a:lnTo>
                  <a:close/>
                </a:path>
              </a:pathLst>
            </a:custGeom>
            <a:solidFill>
              <a:srgbClr val="EB88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83">
              <a:extLst>
                <a:ext uri="{FF2B5EF4-FFF2-40B4-BE49-F238E27FC236}">
                  <a16:creationId xmlns:a16="http://schemas.microsoft.com/office/drawing/2014/main" id="{38A714CB-02F3-433F-8950-87548CB58FB6}"/>
                </a:ext>
              </a:extLst>
            </p:cNvPr>
            <p:cNvSpPr>
              <a:spLocks/>
            </p:cNvSpPr>
            <p:nvPr/>
          </p:nvSpPr>
          <p:spPr bwMode="auto">
            <a:xfrm>
              <a:off x="7799388" y="5065713"/>
              <a:ext cx="41275" cy="79375"/>
            </a:xfrm>
            <a:custGeom>
              <a:avLst/>
              <a:gdLst>
                <a:gd name="T0" fmla="*/ 1 w 13"/>
                <a:gd name="T1" fmla="*/ 26 h 26"/>
                <a:gd name="T2" fmla="*/ 13 w 13"/>
                <a:gd name="T3" fmla="*/ 26 h 26"/>
                <a:gd name="T4" fmla="*/ 13 w 13"/>
                <a:gd name="T5" fmla="*/ 1 h 26"/>
                <a:gd name="T6" fmla="*/ 5 w 13"/>
                <a:gd name="T7" fmla="*/ 2 h 26"/>
                <a:gd name="T8" fmla="*/ 1 w 13"/>
                <a:gd name="T9" fmla="*/ 8 h 26"/>
                <a:gd name="T10" fmla="*/ 1 w 13"/>
                <a:gd name="T11" fmla="*/ 26 h 26"/>
              </a:gdLst>
              <a:ahLst/>
              <a:cxnLst>
                <a:cxn ang="0">
                  <a:pos x="T0" y="T1"/>
                </a:cxn>
                <a:cxn ang="0">
                  <a:pos x="T2" y="T3"/>
                </a:cxn>
                <a:cxn ang="0">
                  <a:pos x="T4" y="T5"/>
                </a:cxn>
                <a:cxn ang="0">
                  <a:pos x="T6" y="T7"/>
                </a:cxn>
                <a:cxn ang="0">
                  <a:pos x="T8" y="T9"/>
                </a:cxn>
                <a:cxn ang="0">
                  <a:pos x="T10" y="T11"/>
                </a:cxn>
              </a:cxnLst>
              <a:rect l="0" t="0" r="r" b="b"/>
              <a:pathLst>
                <a:path w="13" h="26">
                  <a:moveTo>
                    <a:pt x="1" y="26"/>
                  </a:moveTo>
                  <a:cubicBezTo>
                    <a:pt x="13" y="26"/>
                    <a:pt x="13" y="26"/>
                    <a:pt x="13" y="26"/>
                  </a:cubicBezTo>
                  <a:cubicBezTo>
                    <a:pt x="13" y="1"/>
                    <a:pt x="13" y="1"/>
                    <a:pt x="13" y="1"/>
                  </a:cubicBezTo>
                  <a:cubicBezTo>
                    <a:pt x="10" y="1"/>
                    <a:pt x="7" y="0"/>
                    <a:pt x="5" y="2"/>
                  </a:cubicBezTo>
                  <a:cubicBezTo>
                    <a:pt x="3" y="3"/>
                    <a:pt x="1" y="5"/>
                    <a:pt x="1" y="8"/>
                  </a:cubicBezTo>
                  <a:cubicBezTo>
                    <a:pt x="0" y="12"/>
                    <a:pt x="1" y="21"/>
                    <a:pt x="1" y="26"/>
                  </a:cubicBezTo>
                  <a:close/>
                </a:path>
              </a:pathLst>
            </a:custGeom>
            <a:solidFill>
              <a:srgbClr val="F9A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84">
              <a:extLst>
                <a:ext uri="{FF2B5EF4-FFF2-40B4-BE49-F238E27FC236}">
                  <a16:creationId xmlns:a16="http://schemas.microsoft.com/office/drawing/2014/main" id="{F7A0830A-DC69-461D-B373-14C4ED2CC7DA}"/>
                </a:ext>
              </a:extLst>
            </p:cNvPr>
            <p:cNvSpPr>
              <a:spLocks/>
            </p:cNvSpPr>
            <p:nvPr/>
          </p:nvSpPr>
          <p:spPr bwMode="auto">
            <a:xfrm>
              <a:off x="7802563" y="4938713"/>
              <a:ext cx="80963" cy="25400"/>
            </a:xfrm>
            <a:custGeom>
              <a:avLst/>
              <a:gdLst>
                <a:gd name="T0" fmla="*/ 26 w 26"/>
                <a:gd name="T1" fmla="*/ 7 h 8"/>
                <a:gd name="T2" fmla="*/ 26 w 26"/>
                <a:gd name="T3" fmla="*/ 1 h 8"/>
                <a:gd name="T4" fmla="*/ 12 w 26"/>
                <a:gd name="T5" fmla="*/ 1 h 8"/>
                <a:gd name="T6" fmla="*/ 0 w 26"/>
                <a:gd name="T7" fmla="*/ 4 h 8"/>
                <a:gd name="T8" fmla="*/ 11 w 26"/>
                <a:gd name="T9" fmla="*/ 7 h 8"/>
                <a:gd name="T10" fmla="*/ 26 w 26"/>
                <a:gd name="T11" fmla="*/ 7 h 8"/>
              </a:gdLst>
              <a:ahLst/>
              <a:cxnLst>
                <a:cxn ang="0">
                  <a:pos x="T0" y="T1"/>
                </a:cxn>
                <a:cxn ang="0">
                  <a:pos x="T2" y="T3"/>
                </a:cxn>
                <a:cxn ang="0">
                  <a:pos x="T4" y="T5"/>
                </a:cxn>
                <a:cxn ang="0">
                  <a:pos x="T6" y="T7"/>
                </a:cxn>
                <a:cxn ang="0">
                  <a:pos x="T8" y="T9"/>
                </a:cxn>
                <a:cxn ang="0">
                  <a:pos x="T10" y="T11"/>
                </a:cxn>
              </a:cxnLst>
              <a:rect l="0" t="0" r="r" b="b"/>
              <a:pathLst>
                <a:path w="26" h="8">
                  <a:moveTo>
                    <a:pt x="26" y="7"/>
                  </a:moveTo>
                  <a:cubicBezTo>
                    <a:pt x="26" y="1"/>
                    <a:pt x="26" y="1"/>
                    <a:pt x="26" y="1"/>
                  </a:cubicBezTo>
                  <a:cubicBezTo>
                    <a:pt x="22" y="1"/>
                    <a:pt x="17" y="1"/>
                    <a:pt x="12" y="1"/>
                  </a:cubicBezTo>
                  <a:cubicBezTo>
                    <a:pt x="8" y="1"/>
                    <a:pt x="0" y="0"/>
                    <a:pt x="0" y="4"/>
                  </a:cubicBezTo>
                  <a:cubicBezTo>
                    <a:pt x="0" y="8"/>
                    <a:pt x="8" y="7"/>
                    <a:pt x="11" y="7"/>
                  </a:cubicBezTo>
                  <a:cubicBezTo>
                    <a:pt x="16" y="7"/>
                    <a:pt x="21" y="7"/>
                    <a:pt x="26" y="7"/>
                  </a:cubicBezTo>
                  <a:close/>
                </a:path>
              </a:pathLst>
            </a:custGeom>
            <a:solidFill>
              <a:srgbClr val="F9A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85">
              <a:extLst>
                <a:ext uri="{FF2B5EF4-FFF2-40B4-BE49-F238E27FC236}">
                  <a16:creationId xmlns:a16="http://schemas.microsoft.com/office/drawing/2014/main" id="{0352AFAF-E274-42AF-A26D-67DB78CC6214}"/>
                </a:ext>
              </a:extLst>
            </p:cNvPr>
            <p:cNvSpPr>
              <a:spLocks/>
            </p:cNvSpPr>
            <p:nvPr/>
          </p:nvSpPr>
          <p:spPr bwMode="auto">
            <a:xfrm>
              <a:off x="7883526" y="4938713"/>
              <a:ext cx="82550" cy="25400"/>
            </a:xfrm>
            <a:custGeom>
              <a:avLst/>
              <a:gdLst>
                <a:gd name="T0" fmla="*/ 0 w 27"/>
                <a:gd name="T1" fmla="*/ 7 h 8"/>
                <a:gd name="T2" fmla="*/ 15 w 27"/>
                <a:gd name="T3" fmla="*/ 7 h 8"/>
                <a:gd name="T4" fmla="*/ 27 w 27"/>
                <a:gd name="T5" fmla="*/ 4 h 8"/>
                <a:gd name="T6" fmla="*/ 15 w 27"/>
                <a:gd name="T7" fmla="*/ 1 h 8"/>
                <a:gd name="T8" fmla="*/ 0 w 27"/>
                <a:gd name="T9" fmla="*/ 1 h 8"/>
                <a:gd name="T10" fmla="*/ 0 w 27"/>
                <a:gd name="T11" fmla="*/ 7 h 8"/>
              </a:gdLst>
              <a:ahLst/>
              <a:cxnLst>
                <a:cxn ang="0">
                  <a:pos x="T0" y="T1"/>
                </a:cxn>
                <a:cxn ang="0">
                  <a:pos x="T2" y="T3"/>
                </a:cxn>
                <a:cxn ang="0">
                  <a:pos x="T4" y="T5"/>
                </a:cxn>
                <a:cxn ang="0">
                  <a:pos x="T6" y="T7"/>
                </a:cxn>
                <a:cxn ang="0">
                  <a:pos x="T8" y="T9"/>
                </a:cxn>
                <a:cxn ang="0">
                  <a:pos x="T10" y="T11"/>
                </a:cxn>
              </a:cxnLst>
              <a:rect l="0" t="0" r="r" b="b"/>
              <a:pathLst>
                <a:path w="27" h="8">
                  <a:moveTo>
                    <a:pt x="0" y="7"/>
                  </a:moveTo>
                  <a:cubicBezTo>
                    <a:pt x="5" y="7"/>
                    <a:pt x="10" y="7"/>
                    <a:pt x="15" y="7"/>
                  </a:cubicBezTo>
                  <a:cubicBezTo>
                    <a:pt x="19" y="7"/>
                    <a:pt x="27" y="8"/>
                    <a:pt x="27" y="4"/>
                  </a:cubicBezTo>
                  <a:cubicBezTo>
                    <a:pt x="27" y="0"/>
                    <a:pt x="19" y="1"/>
                    <a:pt x="15" y="1"/>
                  </a:cubicBezTo>
                  <a:cubicBezTo>
                    <a:pt x="10" y="1"/>
                    <a:pt x="5" y="1"/>
                    <a:pt x="0" y="1"/>
                  </a:cubicBezTo>
                  <a:lnTo>
                    <a:pt x="0" y="7"/>
                  </a:lnTo>
                  <a:close/>
                </a:path>
              </a:pathLst>
            </a:custGeom>
            <a:solidFill>
              <a:srgbClr val="EB88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F3042026-2ECF-4746-B99E-41EEC23BB326}"/>
              </a:ext>
            </a:extLst>
          </p:cNvPr>
          <p:cNvGrpSpPr/>
          <p:nvPr/>
        </p:nvGrpSpPr>
        <p:grpSpPr>
          <a:xfrm>
            <a:off x="6986981" y="3888402"/>
            <a:ext cx="2797824" cy="475588"/>
            <a:chOff x="6986981" y="3888402"/>
            <a:chExt cx="2797824" cy="475588"/>
          </a:xfrm>
        </p:grpSpPr>
        <p:sp>
          <p:nvSpPr>
            <p:cNvPr id="107" name="Freeform 56">
              <a:extLst>
                <a:ext uri="{FF2B5EF4-FFF2-40B4-BE49-F238E27FC236}">
                  <a16:creationId xmlns:a16="http://schemas.microsoft.com/office/drawing/2014/main" id="{61819269-92BF-4B3C-9106-4CC90D513EEE}"/>
                </a:ext>
              </a:extLst>
            </p:cNvPr>
            <p:cNvSpPr>
              <a:spLocks/>
            </p:cNvSpPr>
            <p:nvPr/>
          </p:nvSpPr>
          <p:spPr bwMode="auto">
            <a:xfrm>
              <a:off x="7513982" y="3888402"/>
              <a:ext cx="2270823" cy="475588"/>
            </a:xfrm>
            <a:custGeom>
              <a:avLst/>
              <a:gdLst>
                <a:gd name="T0" fmla="*/ 1495 w 1590"/>
                <a:gd name="T1" fmla="*/ 0 h 333"/>
                <a:gd name="T2" fmla="*/ 97 w 1590"/>
                <a:gd name="T3" fmla="*/ 0 h 333"/>
                <a:gd name="T4" fmla="*/ 0 w 1590"/>
                <a:gd name="T5" fmla="*/ 166 h 333"/>
                <a:gd name="T6" fmla="*/ 97 w 1590"/>
                <a:gd name="T7" fmla="*/ 333 h 333"/>
                <a:gd name="T8" fmla="*/ 1495 w 1590"/>
                <a:gd name="T9" fmla="*/ 333 h 333"/>
                <a:gd name="T10" fmla="*/ 1590 w 1590"/>
                <a:gd name="T11" fmla="*/ 166 h 333"/>
                <a:gd name="T12" fmla="*/ 1495 w 1590"/>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1590" h="333">
                  <a:moveTo>
                    <a:pt x="1495" y="0"/>
                  </a:moveTo>
                  <a:lnTo>
                    <a:pt x="97" y="0"/>
                  </a:lnTo>
                  <a:lnTo>
                    <a:pt x="0" y="166"/>
                  </a:lnTo>
                  <a:lnTo>
                    <a:pt x="97" y="333"/>
                  </a:lnTo>
                  <a:lnTo>
                    <a:pt x="1495" y="333"/>
                  </a:lnTo>
                  <a:lnTo>
                    <a:pt x="1590" y="166"/>
                  </a:lnTo>
                  <a:lnTo>
                    <a:pt x="1495" y="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8" name="Group 107">
              <a:extLst>
                <a:ext uri="{FF2B5EF4-FFF2-40B4-BE49-F238E27FC236}">
                  <a16:creationId xmlns:a16="http://schemas.microsoft.com/office/drawing/2014/main" id="{87CBE6A5-A7B2-4544-AB2F-89BFED65668A}"/>
                </a:ext>
              </a:extLst>
            </p:cNvPr>
            <p:cNvGrpSpPr/>
            <p:nvPr/>
          </p:nvGrpSpPr>
          <p:grpSpPr>
            <a:xfrm>
              <a:off x="6986981" y="3915538"/>
              <a:ext cx="2105152" cy="421317"/>
              <a:chOff x="7254876" y="3962401"/>
              <a:chExt cx="2339975" cy="468313"/>
            </a:xfrm>
          </p:grpSpPr>
          <p:sp>
            <p:nvSpPr>
              <p:cNvPr id="109" name="Freeform 16">
                <a:extLst>
                  <a:ext uri="{FF2B5EF4-FFF2-40B4-BE49-F238E27FC236}">
                    <a16:creationId xmlns:a16="http://schemas.microsoft.com/office/drawing/2014/main" id="{8545D234-115F-4532-BC76-3236913ADBF2}"/>
                  </a:ext>
                </a:extLst>
              </p:cNvPr>
              <p:cNvSpPr>
                <a:spLocks/>
              </p:cNvSpPr>
              <p:nvPr/>
            </p:nvSpPr>
            <p:spPr bwMode="auto">
              <a:xfrm>
                <a:off x="7300913" y="4175126"/>
                <a:ext cx="366713" cy="88900"/>
              </a:xfrm>
              <a:custGeom>
                <a:avLst/>
                <a:gdLst>
                  <a:gd name="T0" fmla="*/ 231 w 231"/>
                  <a:gd name="T1" fmla="*/ 41 h 56"/>
                  <a:gd name="T2" fmla="*/ 117 w 231"/>
                  <a:gd name="T3" fmla="*/ 41 h 56"/>
                  <a:gd name="T4" fmla="*/ 76 w 231"/>
                  <a:gd name="T5" fmla="*/ 0 h 56"/>
                  <a:gd name="T6" fmla="*/ 0 w 231"/>
                  <a:gd name="T7" fmla="*/ 0 h 56"/>
                  <a:gd name="T8" fmla="*/ 0 w 231"/>
                  <a:gd name="T9" fmla="*/ 15 h 56"/>
                  <a:gd name="T10" fmla="*/ 70 w 231"/>
                  <a:gd name="T11" fmla="*/ 15 h 56"/>
                  <a:gd name="T12" fmla="*/ 111 w 231"/>
                  <a:gd name="T13" fmla="*/ 56 h 56"/>
                  <a:gd name="T14" fmla="*/ 231 w 231"/>
                  <a:gd name="T15" fmla="*/ 56 h 56"/>
                  <a:gd name="T16" fmla="*/ 231 w 231"/>
                  <a:gd name="T17" fmla="*/ 41 h 56"/>
                  <a:gd name="T18" fmla="*/ 231 w 231"/>
                  <a:gd name="T1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56">
                    <a:moveTo>
                      <a:pt x="231" y="41"/>
                    </a:moveTo>
                    <a:lnTo>
                      <a:pt x="117" y="41"/>
                    </a:lnTo>
                    <a:lnTo>
                      <a:pt x="76" y="0"/>
                    </a:lnTo>
                    <a:lnTo>
                      <a:pt x="0" y="0"/>
                    </a:lnTo>
                    <a:lnTo>
                      <a:pt x="0" y="15"/>
                    </a:lnTo>
                    <a:lnTo>
                      <a:pt x="70" y="15"/>
                    </a:lnTo>
                    <a:lnTo>
                      <a:pt x="111" y="56"/>
                    </a:lnTo>
                    <a:lnTo>
                      <a:pt x="231" y="56"/>
                    </a:lnTo>
                    <a:lnTo>
                      <a:pt x="231" y="41"/>
                    </a:lnTo>
                    <a:lnTo>
                      <a:pt x="231" y="41"/>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7">
                <a:extLst>
                  <a:ext uri="{FF2B5EF4-FFF2-40B4-BE49-F238E27FC236}">
                    <a16:creationId xmlns:a16="http://schemas.microsoft.com/office/drawing/2014/main" id="{9CD9F798-C919-4F1E-A502-8C9C363D244C}"/>
                  </a:ext>
                </a:extLst>
              </p:cNvPr>
              <p:cNvSpPr>
                <a:spLocks noChangeArrowheads="1"/>
              </p:cNvSpPr>
              <p:nvPr/>
            </p:nvSpPr>
            <p:spPr bwMode="auto">
              <a:xfrm>
                <a:off x="7618413" y="4205288"/>
                <a:ext cx="92075"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8">
                <a:extLst>
                  <a:ext uri="{FF2B5EF4-FFF2-40B4-BE49-F238E27FC236}">
                    <a16:creationId xmlns:a16="http://schemas.microsoft.com/office/drawing/2014/main" id="{CA726A26-3A83-4E52-AA17-35B75CF49C1C}"/>
                  </a:ext>
                </a:extLst>
              </p:cNvPr>
              <p:cNvSpPr>
                <a:spLocks noChangeArrowheads="1"/>
              </p:cNvSpPr>
              <p:nvPr/>
            </p:nvSpPr>
            <p:spPr bwMode="auto">
              <a:xfrm>
                <a:off x="7254876" y="4141788"/>
                <a:ext cx="92075"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82">
                <a:extLst>
                  <a:ext uri="{FF2B5EF4-FFF2-40B4-BE49-F238E27FC236}">
                    <a16:creationId xmlns:a16="http://schemas.microsoft.com/office/drawing/2014/main" id="{47BEBD91-5110-4C9A-91AA-6FE899876C9F}"/>
                  </a:ext>
                </a:extLst>
              </p:cNvPr>
              <p:cNvSpPr>
                <a:spLocks/>
              </p:cNvSpPr>
              <p:nvPr/>
            </p:nvSpPr>
            <p:spPr bwMode="auto">
              <a:xfrm>
                <a:off x="8621713" y="4141788"/>
                <a:ext cx="77788" cy="150813"/>
              </a:xfrm>
              <a:custGeom>
                <a:avLst/>
                <a:gdLst>
                  <a:gd name="T0" fmla="*/ 45 w 49"/>
                  <a:gd name="T1" fmla="*/ 50 h 95"/>
                  <a:gd name="T2" fmla="*/ 12 w 49"/>
                  <a:gd name="T3" fmla="*/ 50 h 95"/>
                  <a:gd name="T4" fmla="*/ 12 w 49"/>
                  <a:gd name="T5" fmla="*/ 85 h 95"/>
                  <a:gd name="T6" fmla="*/ 49 w 49"/>
                  <a:gd name="T7" fmla="*/ 85 h 95"/>
                  <a:gd name="T8" fmla="*/ 49 w 49"/>
                  <a:gd name="T9" fmla="*/ 95 h 95"/>
                  <a:gd name="T10" fmla="*/ 0 w 49"/>
                  <a:gd name="T11" fmla="*/ 95 h 95"/>
                  <a:gd name="T12" fmla="*/ 0 w 49"/>
                  <a:gd name="T13" fmla="*/ 0 h 95"/>
                  <a:gd name="T14" fmla="*/ 47 w 49"/>
                  <a:gd name="T15" fmla="*/ 0 h 95"/>
                  <a:gd name="T16" fmla="*/ 47 w 49"/>
                  <a:gd name="T17" fmla="*/ 9 h 95"/>
                  <a:gd name="T18" fmla="*/ 12 w 49"/>
                  <a:gd name="T19" fmla="*/ 9 h 95"/>
                  <a:gd name="T20" fmla="*/ 12 w 49"/>
                  <a:gd name="T21" fmla="*/ 40 h 95"/>
                  <a:gd name="T22" fmla="*/ 45 w 49"/>
                  <a:gd name="T23" fmla="*/ 40 h 95"/>
                  <a:gd name="T24" fmla="*/ 45 w 49"/>
                  <a:gd name="T25" fmla="*/ 5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95">
                    <a:moveTo>
                      <a:pt x="45" y="50"/>
                    </a:moveTo>
                    <a:lnTo>
                      <a:pt x="12" y="50"/>
                    </a:lnTo>
                    <a:lnTo>
                      <a:pt x="12" y="85"/>
                    </a:lnTo>
                    <a:lnTo>
                      <a:pt x="49" y="85"/>
                    </a:lnTo>
                    <a:lnTo>
                      <a:pt x="49" y="95"/>
                    </a:lnTo>
                    <a:lnTo>
                      <a:pt x="0" y="95"/>
                    </a:lnTo>
                    <a:lnTo>
                      <a:pt x="0" y="0"/>
                    </a:lnTo>
                    <a:lnTo>
                      <a:pt x="47" y="0"/>
                    </a:lnTo>
                    <a:lnTo>
                      <a:pt x="47" y="9"/>
                    </a:lnTo>
                    <a:lnTo>
                      <a:pt x="12" y="9"/>
                    </a:lnTo>
                    <a:lnTo>
                      <a:pt x="12" y="40"/>
                    </a:lnTo>
                    <a:lnTo>
                      <a:pt x="45" y="40"/>
                    </a:lnTo>
                    <a:lnTo>
                      <a:pt x="4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83">
                <a:extLst>
                  <a:ext uri="{FF2B5EF4-FFF2-40B4-BE49-F238E27FC236}">
                    <a16:creationId xmlns:a16="http://schemas.microsoft.com/office/drawing/2014/main" id="{210A01D6-073B-40FE-BDA8-D80BD524B24D}"/>
                  </a:ext>
                </a:extLst>
              </p:cNvPr>
              <p:cNvSpPr>
                <a:spLocks/>
              </p:cNvSpPr>
              <p:nvPr/>
            </p:nvSpPr>
            <p:spPr bwMode="auto">
              <a:xfrm>
                <a:off x="8712201" y="4181476"/>
                <a:ext cx="76200" cy="114300"/>
              </a:xfrm>
              <a:custGeom>
                <a:avLst/>
                <a:gdLst>
                  <a:gd name="T0" fmla="*/ 25 w 25"/>
                  <a:gd name="T1" fmla="*/ 35 h 37"/>
                  <a:gd name="T2" fmla="*/ 16 w 25"/>
                  <a:gd name="T3" fmla="*/ 37 h 37"/>
                  <a:gd name="T4" fmla="*/ 0 w 25"/>
                  <a:gd name="T5" fmla="*/ 19 h 37"/>
                  <a:gd name="T6" fmla="*/ 17 w 25"/>
                  <a:gd name="T7" fmla="*/ 0 h 37"/>
                  <a:gd name="T8" fmla="*/ 25 w 25"/>
                  <a:gd name="T9" fmla="*/ 2 h 37"/>
                  <a:gd name="T10" fmla="*/ 24 w 25"/>
                  <a:gd name="T11" fmla="*/ 7 h 37"/>
                  <a:gd name="T12" fmla="*/ 17 w 25"/>
                  <a:gd name="T13" fmla="*/ 5 h 37"/>
                  <a:gd name="T14" fmla="*/ 6 w 25"/>
                  <a:gd name="T15" fmla="*/ 19 h 37"/>
                  <a:gd name="T16" fmla="*/ 17 w 25"/>
                  <a:gd name="T17" fmla="*/ 32 h 37"/>
                  <a:gd name="T18" fmla="*/ 24 w 25"/>
                  <a:gd name="T19" fmla="*/ 30 h 37"/>
                  <a:gd name="T20" fmla="*/ 25 w 25"/>
                  <a:gd name="T21"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7">
                    <a:moveTo>
                      <a:pt x="25" y="35"/>
                    </a:moveTo>
                    <a:cubicBezTo>
                      <a:pt x="23" y="35"/>
                      <a:pt x="20" y="37"/>
                      <a:pt x="16" y="37"/>
                    </a:cubicBezTo>
                    <a:cubicBezTo>
                      <a:pt x="7" y="37"/>
                      <a:pt x="0" y="30"/>
                      <a:pt x="0" y="19"/>
                    </a:cubicBezTo>
                    <a:cubicBezTo>
                      <a:pt x="0" y="8"/>
                      <a:pt x="7" y="0"/>
                      <a:pt x="17" y="0"/>
                    </a:cubicBezTo>
                    <a:cubicBezTo>
                      <a:pt x="21" y="0"/>
                      <a:pt x="24" y="1"/>
                      <a:pt x="25" y="2"/>
                    </a:cubicBezTo>
                    <a:cubicBezTo>
                      <a:pt x="24" y="7"/>
                      <a:pt x="24" y="7"/>
                      <a:pt x="24" y="7"/>
                    </a:cubicBezTo>
                    <a:cubicBezTo>
                      <a:pt x="23" y="6"/>
                      <a:pt x="20" y="5"/>
                      <a:pt x="17" y="5"/>
                    </a:cubicBezTo>
                    <a:cubicBezTo>
                      <a:pt x="10" y="5"/>
                      <a:pt x="6" y="11"/>
                      <a:pt x="6" y="19"/>
                    </a:cubicBezTo>
                    <a:cubicBezTo>
                      <a:pt x="6" y="27"/>
                      <a:pt x="11" y="32"/>
                      <a:pt x="17" y="32"/>
                    </a:cubicBezTo>
                    <a:cubicBezTo>
                      <a:pt x="20" y="32"/>
                      <a:pt x="22" y="31"/>
                      <a:pt x="24" y="30"/>
                    </a:cubicBezTo>
                    <a:lnTo>
                      <a:pt x="2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84">
                <a:extLst>
                  <a:ext uri="{FF2B5EF4-FFF2-40B4-BE49-F238E27FC236}">
                    <a16:creationId xmlns:a16="http://schemas.microsoft.com/office/drawing/2014/main" id="{89744632-1CB0-4DD9-8FC5-CE28AE0C0474}"/>
                  </a:ext>
                </a:extLst>
              </p:cNvPr>
              <p:cNvSpPr>
                <a:spLocks noEditPoints="1"/>
              </p:cNvSpPr>
              <p:nvPr/>
            </p:nvSpPr>
            <p:spPr bwMode="auto">
              <a:xfrm>
                <a:off x="8801101" y="4181476"/>
                <a:ext cx="95250" cy="114300"/>
              </a:xfrm>
              <a:custGeom>
                <a:avLst/>
                <a:gdLst>
                  <a:gd name="T0" fmla="*/ 31 w 31"/>
                  <a:gd name="T1" fmla="*/ 18 h 37"/>
                  <a:gd name="T2" fmla="*/ 15 w 31"/>
                  <a:gd name="T3" fmla="*/ 37 h 37"/>
                  <a:gd name="T4" fmla="*/ 0 w 31"/>
                  <a:gd name="T5" fmla="*/ 19 h 37"/>
                  <a:gd name="T6" fmla="*/ 16 w 31"/>
                  <a:gd name="T7" fmla="*/ 0 h 37"/>
                  <a:gd name="T8" fmla="*/ 31 w 31"/>
                  <a:gd name="T9" fmla="*/ 18 h 37"/>
                  <a:gd name="T10" fmla="*/ 6 w 31"/>
                  <a:gd name="T11" fmla="*/ 18 h 37"/>
                  <a:gd name="T12" fmla="*/ 15 w 31"/>
                  <a:gd name="T13" fmla="*/ 32 h 37"/>
                  <a:gd name="T14" fmla="*/ 24 w 31"/>
                  <a:gd name="T15" fmla="*/ 18 h 37"/>
                  <a:gd name="T16" fmla="*/ 15 w 31"/>
                  <a:gd name="T17" fmla="*/ 5 h 37"/>
                  <a:gd name="T18" fmla="*/ 6 w 31"/>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7">
                    <a:moveTo>
                      <a:pt x="31" y="18"/>
                    </a:moveTo>
                    <a:cubicBezTo>
                      <a:pt x="31" y="31"/>
                      <a:pt x="22" y="37"/>
                      <a:pt x="15" y="37"/>
                    </a:cubicBezTo>
                    <a:cubicBezTo>
                      <a:pt x="7" y="37"/>
                      <a:pt x="0" y="30"/>
                      <a:pt x="0" y="19"/>
                    </a:cubicBezTo>
                    <a:cubicBezTo>
                      <a:pt x="0" y="7"/>
                      <a:pt x="7" y="0"/>
                      <a:pt x="16" y="0"/>
                    </a:cubicBezTo>
                    <a:cubicBezTo>
                      <a:pt x="24" y="0"/>
                      <a:pt x="31" y="7"/>
                      <a:pt x="31" y="18"/>
                    </a:cubicBezTo>
                    <a:close/>
                    <a:moveTo>
                      <a:pt x="6" y="18"/>
                    </a:moveTo>
                    <a:cubicBezTo>
                      <a:pt x="6" y="26"/>
                      <a:pt x="9" y="32"/>
                      <a:pt x="15" y="32"/>
                    </a:cubicBezTo>
                    <a:cubicBezTo>
                      <a:pt x="21" y="32"/>
                      <a:pt x="24" y="26"/>
                      <a:pt x="24" y="18"/>
                    </a:cubicBezTo>
                    <a:cubicBezTo>
                      <a:pt x="24" y="13"/>
                      <a:pt x="22" y="5"/>
                      <a:pt x="15" y="5"/>
                    </a:cubicBezTo>
                    <a:cubicBezTo>
                      <a:pt x="9" y="5"/>
                      <a:pt x="6" y="12"/>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85">
                <a:extLst>
                  <a:ext uri="{FF2B5EF4-FFF2-40B4-BE49-F238E27FC236}">
                    <a16:creationId xmlns:a16="http://schemas.microsoft.com/office/drawing/2014/main" id="{EE536B56-F756-4C88-9F31-2B2576035AF6}"/>
                  </a:ext>
                </a:extLst>
              </p:cNvPr>
              <p:cNvSpPr>
                <a:spLocks/>
              </p:cNvSpPr>
              <p:nvPr/>
            </p:nvSpPr>
            <p:spPr bwMode="auto">
              <a:xfrm>
                <a:off x="8916988" y="4181476"/>
                <a:ext cx="142875" cy="111125"/>
              </a:xfrm>
              <a:custGeom>
                <a:avLst/>
                <a:gdLst>
                  <a:gd name="T0" fmla="*/ 0 w 46"/>
                  <a:gd name="T1" fmla="*/ 10 h 36"/>
                  <a:gd name="T2" fmla="*/ 0 w 46"/>
                  <a:gd name="T3" fmla="*/ 1 h 36"/>
                  <a:gd name="T4" fmla="*/ 5 w 46"/>
                  <a:gd name="T5" fmla="*/ 1 h 36"/>
                  <a:gd name="T6" fmla="*/ 5 w 46"/>
                  <a:gd name="T7" fmla="*/ 6 h 36"/>
                  <a:gd name="T8" fmla="*/ 6 w 46"/>
                  <a:gd name="T9" fmla="*/ 6 h 36"/>
                  <a:gd name="T10" fmla="*/ 16 w 46"/>
                  <a:gd name="T11" fmla="*/ 0 h 36"/>
                  <a:gd name="T12" fmla="*/ 25 w 46"/>
                  <a:gd name="T13" fmla="*/ 7 h 36"/>
                  <a:gd name="T14" fmla="*/ 25 w 46"/>
                  <a:gd name="T15" fmla="*/ 7 h 36"/>
                  <a:gd name="T16" fmla="*/ 29 w 46"/>
                  <a:gd name="T17" fmla="*/ 2 h 36"/>
                  <a:gd name="T18" fmla="*/ 35 w 46"/>
                  <a:gd name="T19" fmla="*/ 0 h 36"/>
                  <a:gd name="T20" fmla="*/ 46 w 46"/>
                  <a:gd name="T21" fmla="*/ 15 h 36"/>
                  <a:gd name="T22" fmla="*/ 46 w 46"/>
                  <a:gd name="T23" fmla="*/ 36 h 36"/>
                  <a:gd name="T24" fmla="*/ 40 w 46"/>
                  <a:gd name="T25" fmla="*/ 36 h 36"/>
                  <a:gd name="T26" fmla="*/ 40 w 46"/>
                  <a:gd name="T27" fmla="*/ 16 h 36"/>
                  <a:gd name="T28" fmla="*/ 33 w 46"/>
                  <a:gd name="T29" fmla="*/ 5 h 36"/>
                  <a:gd name="T30" fmla="*/ 26 w 46"/>
                  <a:gd name="T31" fmla="*/ 11 h 36"/>
                  <a:gd name="T32" fmla="*/ 26 w 46"/>
                  <a:gd name="T33" fmla="*/ 14 h 36"/>
                  <a:gd name="T34" fmla="*/ 26 w 46"/>
                  <a:gd name="T35" fmla="*/ 36 h 36"/>
                  <a:gd name="T36" fmla="*/ 20 w 46"/>
                  <a:gd name="T37" fmla="*/ 36 h 36"/>
                  <a:gd name="T38" fmla="*/ 20 w 46"/>
                  <a:gd name="T39" fmla="*/ 14 h 36"/>
                  <a:gd name="T40" fmla="*/ 14 w 46"/>
                  <a:gd name="T41" fmla="*/ 5 h 36"/>
                  <a:gd name="T42" fmla="*/ 6 w 46"/>
                  <a:gd name="T43" fmla="*/ 11 h 36"/>
                  <a:gd name="T44" fmla="*/ 6 w 46"/>
                  <a:gd name="T45" fmla="*/ 15 h 36"/>
                  <a:gd name="T46" fmla="*/ 6 w 46"/>
                  <a:gd name="T47" fmla="*/ 36 h 36"/>
                  <a:gd name="T48" fmla="*/ 0 w 46"/>
                  <a:gd name="T49" fmla="*/ 36 h 36"/>
                  <a:gd name="T50" fmla="*/ 0 w 46"/>
                  <a:gd name="T5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36">
                    <a:moveTo>
                      <a:pt x="0" y="10"/>
                    </a:moveTo>
                    <a:cubicBezTo>
                      <a:pt x="0" y="7"/>
                      <a:pt x="0" y="4"/>
                      <a:pt x="0" y="1"/>
                    </a:cubicBezTo>
                    <a:cubicBezTo>
                      <a:pt x="5" y="1"/>
                      <a:pt x="5" y="1"/>
                      <a:pt x="5" y="1"/>
                    </a:cubicBezTo>
                    <a:cubicBezTo>
                      <a:pt x="5" y="6"/>
                      <a:pt x="5" y="6"/>
                      <a:pt x="5" y="6"/>
                    </a:cubicBezTo>
                    <a:cubicBezTo>
                      <a:pt x="6" y="6"/>
                      <a:pt x="6" y="6"/>
                      <a:pt x="6" y="6"/>
                    </a:cubicBezTo>
                    <a:cubicBezTo>
                      <a:pt x="7" y="3"/>
                      <a:pt x="10" y="0"/>
                      <a:pt x="16" y="0"/>
                    </a:cubicBezTo>
                    <a:cubicBezTo>
                      <a:pt x="20" y="0"/>
                      <a:pt x="23" y="3"/>
                      <a:pt x="25" y="7"/>
                    </a:cubicBezTo>
                    <a:cubicBezTo>
                      <a:pt x="25" y="7"/>
                      <a:pt x="25" y="7"/>
                      <a:pt x="25" y="7"/>
                    </a:cubicBezTo>
                    <a:cubicBezTo>
                      <a:pt x="26" y="5"/>
                      <a:pt x="27" y="3"/>
                      <a:pt x="29" y="2"/>
                    </a:cubicBezTo>
                    <a:cubicBezTo>
                      <a:pt x="30" y="1"/>
                      <a:pt x="33" y="0"/>
                      <a:pt x="35" y="0"/>
                    </a:cubicBezTo>
                    <a:cubicBezTo>
                      <a:pt x="40" y="0"/>
                      <a:pt x="46" y="3"/>
                      <a:pt x="46" y="15"/>
                    </a:cubicBezTo>
                    <a:cubicBezTo>
                      <a:pt x="46" y="36"/>
                      <a:pt x="46" y="36"/>
                      <a:pt x="46" y="36"/>
                    </a:cubicBezTo>
                    <a:cubicBezTo>
                      <a:pt x="40" y="36"/>
                      <a:pt x="40" y="36"/>
                      <a:pt x="40" y="36"/>
                    </a:cubicBezTo>
                    <a:cubicBezTo>
                      <a:pt x="40" y="16"/>
                      <a:pt x="40" y="16"/>
                      <a:pt x="40" y="16"/>
                    </a:cubicBezTo>
                    <a:cubicBezTo>
                      <a:pt x="40" y="9"/>
                      <a:pt x="38" y="5"/>
                      <a:pt x="33" y="5"/>
                    </a:cubicBezTo>
                    <a:cubicBezTo>
                      <a:pt x="30" y="5"/>
                      <a:pt x="27" y="8"/>
                      <a:pt x="26" y="11"/>
                    </a:cubicBezTo>
                    <a:cubicBezTo>
                      <a:pt x="26" y="12"/>
                      <a:pt x="26" y="13"/>
                      <a:pt x="26" y="14"/>
                    </a:cubicBezTo>
                    <a:cubicBezTo>
                      <a:pt x="26" y="36"/>
                      <a:pt x="26" y="36"/>
                      <a:pt x="26" y="36"/>
                    </a:cubicBezTo>
                    <a:cubicBezTo>
                      <a:pt x="20" y="36"/>
                      <a:pt x="20" y="36"/>
                      <a:pt x="20" y="36"/>
                    </a:cubicBezTo>
                    <a:cubicBezTo>
                      <a:pt x="20" y="14"/>
                      <a:pt x="20" y="14"/>
                      <a:pt x="20" y="14"/>
                    </a:cubicBezTo>
                    <a:cubicBezTo>
                      <a:pt x="20" y="9"/>
                      <a:pt x="18" y="5"/>
                      <a:pt x="14" y="5"/>
                    </a:cubicBezTo>
                    <a:cubicBezTo>
                      <a:pt x="10" y="5"/>
                      <a:pt x="7" y="8"/>
                      <a:pt x="6" y="11"/>
                    </a:cubicBezTo>
                    <a:cubicBezTo>
                      <a:pt x="6" y="12"/>
                      <a:pt x="6" y="13"/>
                      <a:pt x="6" y="15"/>
                    </a:cubicBezTo>
                    <a:cubicBezTo>
                      <a:pt x="6" y="36"/>
                      <a:pt x="6" y="36"/>
                      <a:pt x="6" y="36"/>
                    </a:cubicBezTo>
                    <a:cubicBezTo>
                      <a:pt x="0" y="36"/>
                      <a:pt x="0" y="36"/>
                      <a:pt x="0" y="36"/>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86">
                <a:extLst>
                  <a:ext uri="{FF2B5EF4-FFF2-40B4-BE49-F238E27FC236}">
                    <a16:creationId xmlns:a16="http://schemas.microsoft.com/office/drawing/2014/main" id="{89214C30-EC0D-458D-B84F-3859145FD0CB}"/>
                  </a:ext>
                </a:extLst>
              </p:cNvPr>
              <p:cNvSpPr>
                <a:spLocks/>
              </p:cNvSpPr>
              <p:nvPr/>
            </p:nvSpPr>
            <p:spPr bwMode="auto">
              <a:xfrm>
                <a:off x="9086851" y="4181476"/>
                <a:ext cx="141288" cy="111125"/>
              </a:xfrm>
              <a:custGeom>
                <a:avLst/>
                <a:gdLst>
                  <a:gd name="T0" fmla="*/ 1 w 46"/>
                  <a:gd name="T1" fmla="*/ 10 h 36"/>
                  <a:gd name="T2" fmla="*/ 0 w 46"/>
                  <a:gd name="T3" fmla="*/ 1 h 36"/>
                  <a:gd name="T4" fmla="*/ 6 w 46"/>
                  <a:gd name="T5" fmla="*/ 1 h 36"/>
                  <a:gd name="T6" fmla="*/ 6 w 46"/>
                  <a:gd name="T7" fmla="*/ 6 h 36"/>
                  <a:gd name="T8" fmla="*/ 6 w 46"/>
                  <a:gd name="T9" fmla="*/ 6 h 36"/>
                  <a:gd name="T10" fmla="*/ 16 w 46"/>
                  <a:gd name="T11" fmla="*/ 0 h 36"/>
                  <a:gd name="T12" fmla="*/ 25 w 46"/>
                  <a:gd name="T13" fmla="*/ 7 h 36"/>
                  <a:gd name="T14" fmla="*/ 25 w 46"/>
                  <a:gd name="T15" fmla="*/ 7 h 36"/>
                  <a:gd name="T16" fmla="*/ 29 w 46"/>
                  <a:gd name="T17" fmla="*/ 2 h 36"/>
                  <a:gd name="T18" fmla="*/ 36 w 46"/>
                  <a:gd name="T19" fmla="*/ 0 h 36"/>
                  <a:gd name="T20" fmla="*/ 46 w 46"/>
                  <a:gd name="T21" fmla="*/ 15 h 36"/>
                  <a:gd name="T22" fmla="*/ 46 w 46"/>
                  <a:gd name="T23" fmla="*/ 36 h 36"/>
                  <a:gd name="T24" fmla="*/ 40 w 46"/>
                  <a:gd name="T25" fmla="*/ 36 h 36"/>
                  <a:gd name="T26" fmla="*/ 40 w 46"/>
                  <a:gd name="T27" fmla="*/ 16 h 36"/>
                  <a:gd name="T28" fmla="*/ 34 w 46"/>
                  <a:gd name="T29" fmla="*/ 5 h 36"/>
                  <a:gd name="T30" fmla="*/ 27 w 46"/>
                  <a:gd name="T31" fmla="*/ 11 h 36"/>
                  <a:gd name="T32" fmla="*/ 26 w 46"/>
                  <a:gd name="T33" fmla="*/ 14 h 36"/>
                  <a:gd name="T34" fmla="*/ 26 w 46"/>
                  <a:gd name="T35" fmla="*/ 36 h 36"/>
                  <a:gd name="T36" fmla="*/ 20 w 46"/>
                  <a:gd name="T37" fmla="*/ 36 h 36"/>
                  <a:gd name="T38" fmla="*/ 20 w 46"/>
                  <a:gd name="T39" fmla="*/ 14 h 36"/>
                  <a:gd name="T40" fmla="*/ 14 w 46"/>
                  <a:gd name="T41" fmla="*/ 5 h 36"/>
                  <a:gd name="T42" fmla="*/ 7 w 46"/>
                  <a:gd name="T43" fmla="*/ 11 h 36"/>
                  <a:gd name="T44" fmla="*/ 6 w 46"/>
                  <a:gd name="T45" fmla="*/ 15 h 36"/>
                  <a:gd name="T46" fmla="*/ 6 w 46"/>
                  <a:gd name="T47" fmla="*/ 36 h 36"/>
                  <a:gd name="T48" fmla="*/ 1 w 46"/>
                  <a:gd name="T49" fmla="*/ 36 h 36"/>
                  <a:gd name="T50" fmla="*/ 1 w 46"/>
                  <a:gd name="T5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36">
                    <a:moveTo>
                      <a:pt x="1" y="10"/>
                    </a:moveTo>
                    <a:cubicBezTo>
                      <a:pt x="1" y="7"/>
                      <a:pt x="0" y="4"/>
                      <a:pt x="0" y="1"/>
                    </a:cubicBezTo>
                    <a:cubicBezTo>
                      <a:pt x="6" y="1"/>
                      <a:pt x="6" y="1"/>
                      <a:pt x="6" y="1"/>
                    </a:cubicBezTo>
                    <a:cubicBezTo>
                      <a:pt x="6" y="6"/>
                      <a:pt x="6" y="6"/>
                      <a:pt x="6" y="6"/>
                    </a:cubicBezTo>
                    <a:cubicBezTo>
                      <a:pt x="6" y="6"/>
                      <a:pt x="6" y="6"/>
                      <a:pt x="6" y="6"/>
                    </a:cubicBezTo>
                    <a:cubicBezTo>
                      <a:pt x="8" y="3"/>
                      <a:pt x="11" y="0"/>
                      <a:pt x="16" y="0"/>
                    </a:cubicBezTo>
                    <a:cubicBezTo>
                      <a:pt x="20" y="0"/>
                      <a:pt x="24" y="3"/>
                      <a:pt x="25" y="7"/>
                    </a:cubicBezTo>
                    <a:cubicBezTo>
                      <a:pt x="25" y="7"/>
                      <a:pt x="25" y="7"/>
                      <a:pt x="25" y="7"/>
                    </a:cubicBezTo>
                    <a:cubicBezTo>
                      <a:pt x="26" y="5"/>
                      <a:pt x="28" y="3"/>
                      <a:pt x="29" y="2"/>
                    </a:cubicBezTo>
                    <a:cubicBezTo>
                      <a:pt x="31" y="1"/>
                      <a:pt x="33" y="0"/>
                      <a:pt x="36" y="0"/>
                    </a:cubicBezTo>
                    <a:cubicBezTo>
                      <a:pt x="41" y="0"/>
                      <a:pt x="46" y="3"/>
                      <a:pt x="46" y="15"/>
                    </a:cubicBezTo>
                    <a:cubicBezTo>
                      <a:pt x="46" y="36"/>
                      <a:pt x="46" y="36"/>
                      <a:pt x="46" y="36"/>
                    </a:cubicBezTo>
                    <a:cubicBezTo>
                      <a:pt x="40" y="36"/>
                      <a:pt x="40" y="36"/>
                      <a:pt x="40" y="36"/>
                    </a:cubicBezTo>
                    <a:cubicBezTo>
                      <a:pt x="40" y="16"/>
                      <a:pt x="40" y="16"/>
                      <a:pt x="40" y="16"/>
                    </a:cubicBezTo>
                    <a:cubicBezTo>
                      <a:pt x="40" y="9"/>
                      <a:pt x="39" y="5"/>
                      <a:pt x="34" y="5"/>
                    </a:cubicBezTo>
                    <a:cubicBezTo>
                      <a:pt x="30" y="5"/>
                      <a:pt x="28" y="8"/>
                      <a:pt x="27" y="11"/>
                    </a:cubicBezTo>
                    <a:cubicBezTo>
                      <a:pt x="27" y="12"/>
                      <a:pt x="26" y="13"/>
                      <a:pt x="26" y="14"/>
                    </a:cubicBezTo>
                    <a:cubicBezTo>
                      <a:pt x="26" y="36"/>
                      <a:pt x="26" y="36"/>
                      <a:pt x="26" y="36"/>
                    </a:cubicBezTo>
                    <a:cubicBezTo>
                      <a:pt x="20" y="36"/>
                      <a:pt x="20" y="36"/>
                      <a:pt x="20" y="36"/>
                    </a:cubicBezTo>
                    <a:cubicBezTo>
                      <a:pt x="20" y="14"/>
                      <a:pt x="20" y="14"/>
                      <a:pt x="20" y="14"/>
                    </a:cubicBezTo>
                    <a:cubicBezTo>
                      <a:pt x="20" y="9"/>
                      <a:pt x="19" y="5"/>
                      <a:pt x="14" y="5"/>
                    </a:cubicBezTo>
                    <a:cubicBezTo>
                      <a:pt x="11" y="5"/>
                      <a:pt x="8" y="8"/>
                      <a:pt x="7" y="11"/>
                    </a:cubicBezTo>
                    <a:cubicBezTo>
                      <a:pt x="7" y="12"/>
                      <a:pt x="6" y="13"/>
                      <a:pt x="6" y="15"/>
                    </a:cubicBezTo>
                    <a:cubicBezTo>
                      <a:pt x="6" y="36"/>
                      <a:pt x="6" y="36"/>
                      <a:pt x="6" y="36"/>
                    </a:cubicBezTo>
                    <a:cubicBezTo>
                      <a:pt x="1" y="36"/>
                      <a:pt x="1" y="36"/>
                      <a:pt x="1" y="36"/>
                    </a:cubicBezTo>
                    <a:lnTo>
                      <a:pt x="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87">
                <a:extLst>
                  <a:ext uri="{FF2B5EF4-FFF2-40B4-BE49-F238E27FC236}">
                    <a16:creationId xmlns:a16="http://schemas.microsoft.com/office/drawing/2014/main" id="{75767D30-F4B8-4ACC-82BE-8464DF533D6F}"/>
                  </a:ext>
                </a:extLst>
              </p:cNvPr>
              <p:cNvSpPr>
                <a:spLocks noEditPoints="1"/>
              </p:cNvSpPr>
              <p:nvPr/>
            </p:nvSpPr>
            <p:spPr bwMode="auto">
              <a:xfrm>
                <a:off x="9253538" y="4181476"/>
                <a:ext cx="85725" cy="114300"/>
              </a:xfrm>
              <a:custGeom>
                <a:avLst/>
                <a:gdLst>
                  <a:gd name="T0" fmla="*/ 6 w 28"/>
                  <a:gd name="T1" fmla="*/ 19 h 37"/>
                  <a:gd name="T2" fmla="*/ 16 w 28"/>
                  <a:gd name="T3" fmla="*/ 32 h 37"/>
                  <a:gd name="T4" fmla="*/ 25 w 28"/>
                  <a:gd name="T5" fmla="*/ 30 h 37"/>
                  <a:gd name="T6" fmla="*/ 26 w 28"/>
                  <a:gd name="T7" fmla="*/ 34 h 37"/>
                  <a:gd name="T8" fmla="*/ 16 w 28"/>
                  <a:gd name="T9" fmla="*/ 37 h 37"/>
                  <a:gd name="T10" fmla="*/ 0 w 28"/>
                  <a:gd name="T11" fmla="*/ 19 h 37"/>
                  <a:gd name="T12" fmla="*/ 15 w 28"/>
                  <a:gd name="T13" fmla="*/ 0 h 37"/>
                  <a:gd name="T14" fmla="*/ 28 w 28"/>
                  <a:gd name="T15" fmla="*/ 16 h 37"/>
                  <a:gd name="T16" fmla="*/ 28 w 28"/>
                  <a:gd name="T17" fmla="*/ 19 h 37"/>
                  <a:gd name="T18" fmla="*/ 6 w 28"/>
                  <a:gd name="T19" fmla="*/ 19 h 37"/>
                  <a:gd name="T20" fmla="*/ 22 w 28"/>
                  <a:gd name="T21" fmla="*/ 15 h 37"/>
                  <a:gd name="T22" fmla="*/ 14 w 28"/>
                  <a:gd name="T23" fmla="*/ 5 h 37"/>
                  <a:gd name="T24" fmla="*/ 6 w 28"/>
                  <a:gd name="T25" fmla="*/ 15 h 37"/>
                  <a:gd name="T26" fmla="*/ 22 w 28"/>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7">
                    <a:moveTo>
                      <a:pt x="6" y="19"/>
                    </a:moveTo>
                    <a:cubicBezTo>
                      <a:pt x="6" y="29"/>
                      <a:pt x="11" y="32"/>
                      <a:pt x="16" y="32"/>
                    </a:cubicBezTo>
                    <a:cubicBezTo>
                      <a:pt x="20" y="32"/>
                      <a:pt x="23" y="31"/>
                      <a:pt x="25" y="30"/>
                    </a:cubicBezTo>
                    <a:cubicBezTo>
                      <a:pt x="26" y="34"/>
                      <a:pt x="26" y="34"/>
                      <a:pt x="26" y="34"/>
                    </a:cubicBezTo>
                    <a:cubicBezTo>
                      <a:pt x="24" y="35"/>
                      <a:pt x="20" y="37"/>
                      <a:pt x="16" y="37"/>
                    </a:cubicBezTo>
                    <a:cubicBezTo>
                      <a:pt x="6" y="37"/>
                      <a:pt x="0" y="29"/>
                      <a:pt x="0" y="19"/>
                    </a:cubicBezTo>
                    <a:cubicBezTo>
                      <a:pt x="0" y="8"/>
                      <a:pt x="6" y="0"/>
                      <a:pt x="15" y="0"/>
                    </a:cubicBezTo>
                    <a:cubicBezTo>
                      <a:pt x="25" y="0"/>
                      <a:pt x="28" y="10"/>
                      <a:pt x="28" y="16"/>
                    </a:cubicBezTo>
                    <a:cubicBezTo>
                      <a:pt x="28" y="18"/>
                      <a:pt x="28" y="19"/>
                      <a:pt x="28" y="19"/>
                    </a:cubicBezTo>
                    <a:lnTo>
                      <a:pt x="6" y="19"/>
                    </a:lnTo>
                    <a:close/>
                    <a:moveTo>
                      <a:pt x="22" y="15"/>
                    </a:moveTo>
                    <a:cubicBezTo>
                      <a:pt x="22" y="10"/>
                      <a:pt x="20" y="5"/>
                      <a:pt x="14" y="5"/>
                    </a:cubicBezTo>
                    <a:cubicBezTo>
                      <a:pt x="9" y="5"/>
                      <a:pt x="6" y="10"/>
                      <a:pt x="6" y="15"/>
                    </a:cubicBez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8">
                <a:extLst>
                  <a:ext uri="{FF2B5EF4-FFF2-40B4-BE49-F238E27FC236}">
                    <a16:creationId xmlns:a16="http://schemas.microsoft.com/office/drawing/2014/main" id="{DD74BBCD-0870-4C3F-9244-A1986D3B7FD9}"/>
                  </a:ext>
                </a:extLst>
              </p:cNvPr>
              <p:cNvSpPr>
                <a:spLocks/>
              </p:cNvSpPr>
              <p:nvPr/>
            </p:nvSpPr>
            <p:spPr bwMode="auto">
              <a:xfrm>
                <a:off x="9361488" y="4181476"/>
                <a:ext cx="49213" cy="111125"/>
              </a:xfrm>
              <a:custGeom>
                <a:avLst/>
                <a:gdLst>
                  <a:gd name="T0" fmla="*/ 0 w 16"/>
                  <a:gd name="T1" fmla="*/ 11 h 36"/>
                  <a:gd name="T2" fmla="*/ 0 w 16"/>
                  <a:gd name="T3" fmla="*/ 1 h 36"/>
                  <a:gd name="T4" fmla="*/ 5 w 16"/>
                  <a:gd name="T5" fmla="*/ 1 h 36"/>
                  <a:gd name="T6" fmla="*/ 5 w 16"/>
                  <a:gd name="T7" fmla="*/ 7 h 36"/>
                  <a:gd name="T8" fmla="*/ 6 w 16"/>
                  <a:gd name="T9" fmla="*/ 7 h 36"/>
                  <a:gd name="T10" fmla="*/ 15 w 16"/>
                  <a:gd name="T11" fmla="*/ 0 h 36"/>
                  <a:gd name="T12" fmla="*/ 16 w 16"/>
                  <a:gd name="T13" fmla="*/ 0 h 36"/>
                  <a:gd name="T14" fmla="*/ 16 w 16"/>
                  <a:gd name="T15" fmla="*/ 6 h 36"/>
                  <a:gd name="T16" fmla="*/ 14 w 16"/>
                  <a:gd name="T17" fmla="*/ 6 h 36"/>
                  <a:gd name="T18" fmla="*/ 6 w 16"/>
                  <a:gd name="T19" fmla="*/ 14 h 36"/>
                  <a:gd name="T20" fmla="*/ 6 w 16"/>
                  <a:gd name="T21" fmla="*/ 17 h 36"/>
                  <a:gd name="T22" fmla="*/ 6 w 16"/>
                  <a:gd name="T23" fmla="*/ 36 h 36"/>
                  <a:gd name="T24" fmla="*/ 0 w 16"/>
                  <a:gd name="T25" fmla="*/ 36 h 36"/>
                  <a:gd name="T26" fmla="*/ 0 w 16"/>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0" y="11"/>
                    </a:moveTo>
                    <a:cubicBezTo>
                      <a:pt x="0" y="8"/>
                      <a:pt x="0" y="4"/>
                      <a:pt x="0" y="1"/>
                    </a:cubicBezTo>
                    <a:cubicBezTo>
                      <a:pt x="5" y="1"/>
                      <a:pt x="5" y="1"/>
                      <a:pt x="5" y="1"/>
                    </a:cubicBezTo>
                    <a:cubicBezTo>
                      <a:pt x="5" y="7"/>
                      <a:pt x="5" y="7"/>
                      <a:pt x="5" y="7"/>
                    </a:cubicBezTo>
                    <a:cubicBezTo>
                      <a:pt x="6" y="7"/>
                      <a:pt x="6" y="7"/>
                      <a:pt x="6" y="7"/>
                    </a:cubicBezTo>
                    <a:cubicBezTo>
                      <a:pt x="7" y="3"/>
                      <a:pt x="11" y="0"/>
                      <a:pt x="15" y="0"/>
                    </a:cubicBezTo>
                    <a:cubicBezTo>
                      <a:pt x="15" y="0"/>
                      <a:pt x="16" y="0"/>
                      <a:pt x="16" y="0"/>
                    </a:cubicBezTo>
                    <a:cubicBezTo>
                      <a:pt x="16" y="6"/>
                      <a:pt x="16" y="6"/>
                      <a:pt x="16" y="6"/>
                    </a:cubicBezTo>
                    <a:cubicBezTo>
                      <a:pt x="16" y="6"/>
                      <a:pt x="15" y="6"/>
                      <a:pt x="14" y="6"/>
                    </a:cubicBezTo>
                    <a:cubicBezTo>
                      <a:pt x="10" y="6"/>
                      <a:pt x="7" y="9"/>
                      <a:pt x="6" y="14"/>
                    </a:cubicBezTo>
                    <a:cubicBezTo>
                      <a:pt x="6" y="15"/>
                      <a:pt x="6" y="16"/>
                      <a:pt x="6" y="17"/>
                    </a:cubicBezTo>
                    <a:cubicBezTo>
                      <a:pt x="6" y="36"/>
                      <a:pt x="6" y="36"/>
                      <a:pt x="6" y="36"/>
                    </a:cubicBezTo>
                    <a:cubicBezTo>
                      <a:pt x="0" y="36"/>
                      <a:pt x="0" y="36"/>
                      <a:pt x="0" y="36"/>
                    </a:cubicBez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9">
                <a:extLst>
                  <a:ext uri="{FF2B5EF4-FFF2-40B4-BE49-F238E27FC236}">
                    <a16:creationId xmlns:a16="http://schemas.microsoft.com/office/drawing/2014/main" id="{5E1EE037-017D-41B2-82A5-18F4E165B063}"/>
                  </a:ext>
                </a:extLst>
              </p:cNvPr>
              <p:cNvSpPr>
                <a:spLocks/>
              </p:cNvSpPr>
              <p:nvPr/>
            </p:nvSpPr>
            <p:spPr bwMode="auto">
              <a:xfrm>
                <a:off x="9420226" y="4181476"/>
                <a:ext cx="76200" cy="114300"/>
              </a:xfrm>
              <a:custGeom>
                <a:avLst/>
                <a:gdLst>
                  <a:gd name="T0" fmla="*/ 25 w 25"/>
                  <a:gd name="T1" fmla="*/ 35 h 37"/>
                  <a:gd name="T2" fmla="*/ 16 w 25"/>
                  <a:gd name="T3" fmla="*/ 37 h 37"/>
                  <a:gd name="T4" fmla="*/ 0 w 25"/>
                  <a:gd name="T5" fmla="*/ 19 h 37"/>
                  <a:gd name="T6" fmla="*/ 17 w 25"/>
                  <a:gd name="T7" fmla="*/ 0 h 37"/>
                  <a:gd name="T8" fmla="*/ 25 w 25"/>
                  <a:gd name="T9" fmla="*/ 2 h 37"/>
                  <a:gd name="T10" fmla="*/ 23 w 25"/>
                  <a:gd name="T11" fmla="*/ 7 h 37"/>
                  <a:gd name="T12" fmla="*/ 17 w 25"/>
                  <a:gd name="T13" fmla="*/ 5 h 37"/>
                  <a:gd name="T14" fmla="*/ 6 w 25"/>
                  <a:gd name="T15" fmla="*/ 19 h 37"/>
                  <a:gd name="T16" fmla="*/ 17 w 25"/>
                  <a:gd name="T17" fmla="*/ 32 h 37"/>
                  <a:gd name="T18" fmla="*/ 24 w 25"/>
                  <a:gd name="T19" fmla="*/ 30 h 37"/>
                  <a:gd name="T20" fmla="*/ 25 w 25"/>
                  <a:gd name="T21"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7">
                    <a:moveTo>
                      <a:pt x="25" y="35"/>
                    </a:moveTo>
                    <a:cubicBezTo>
                      <a:pt x="23" y="35"/>
                      <a:pt x="20" y="37"/>
                      <a:pt x="16" y="37"/>
                    </a:cubicBezTo>
                    <a:cubicBezTo>
                      <a:pt x="6" y="37"/>
                      <a:pt x="0" y="30"/>
                      <a:pt x="0" y="19"/>
                    </a:cubicBezTo>
                    <a:cubicBezTo>
                      <a:pt x="0" y="8"/>
                      <a:pt x="7" y="0"/>
                      <a:pt x="17" y="0"/>
                    </a:cubicBezTo>
                    <a:cubicBezTo>
                      <a:pt x="20" y="0"/>
                      <a:pt x="23" y="1"/>
                      <a:pt x="25" y="2"/>
                    </a:cubicBezTo>
                    <a:cubicBezTo>
                      <a:pt x="23" y="7"/>
                      <a:pt x="23" y="7"/>
                      <a:pt x="23" y="7"/>
                    </a:cubicBezTo>
                    <a:cubicBezTo>
                      <a:pt x="22" y="6"/>
                      <a:pt x="20" y="5"/>
                      <a:pt x="17" y="5"/>
                    </a:cubicBezTo>
                    <a:cubicBezTo>
                      <a:pt x="10" y="5"/>
                      <a:pt x="6" y="11"/>
                      <a:pt x="6" y="19"/>
                    </a:cubicBezTo>
                    <a:cubicBezTo>
                      <a:pt x="6" y="27"/>
                      <a:pt x="11" y="32"/>
                      <a:pt x="17" y="32"/>
                    </a:cubicBezTo>
                    <a:cubicBezTo>
                      <a:pt x="20" y="32"/>
                      <a:pt x="22" y="31"/>
                      <a:pt x="24" y="30"/>
                    </a:cubicBezTo>
                    <a:lnTo>
                      <a:pt x="2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0">
                <a:extLst>
                  <a:ext uri="{FF2B5EF4-FFF2-40B4-BE49-F238E27FC236}">
                    <a16:creationId xmlns:a16="http://schemas.microsoft.com/office/drawing/2014/main" id="{B4A9C003-8365-4BA0-8AB9-8FB932CC3DFF}"/>
                  </a:ext>
                </a:extLst>
              </p:cNvPr>
              <p:cNvSpPr>
                <a:spLocks noEditPoints="1"/>
              </p:cNvSpPr>
              <p:nvPr/>
            </p:nvSpPr>
            <p:spPr bwMode="auto">
              <a:xfrm>
                <a:off x="9509126" y="4181476"/>
                <a:ext cx="85725" cy="114300"/>
              </a:xfrm>
              <a:custGeom>
                <a:avLst/>
                <a:gdLst>
                  <a:gd name="T0" fmla="*/ 5 w 28"/>
                  <a:gd name="T1" fmla="*/ 19 h 37"/>
                  <a:gd name="T2" fmla="*/ 16 w 28"/>
                  <a:gd name="T3" fmla="*/ 32 h 37"/>
                  <a:gd name="T4" fmla="*/ 25 w 28"/>
                  <a:gd name="T5" fmla="*/ 30 h 37"/>
                  <a:gd name="T6" fmla="*/ 26 w 28"/>
                  <a:gd name="T7" fmla="*/ 34 h 37"/>
                  <a:gd name="T8" fmla="*/ 15 w 28"/>
                  <a:gd name="T9" fmla="*/ 37 h 37"/>
                  <a:gd name="T10" fmla="*/ 0 w 28"/>
                  <a:gd name="T11" fmla="*/ 19 h 37"/>
                  <a:gd name="T12" fmla="*/ 15 w 28"/>
                  <a:gd name="T13" fmla="*/ 0 h 37"/>
                  <a:gd name="T14" fmla="*/ 28 w 28"/>
                  <a:gd name="T15" fmla="*/ 16 h 37"/>
                  <a:gd name="T16" fmla="*/ 27 w 28"/>
                  <a:gd name="T17" fmla="*/ 19 h 37"/>
                  <a:gd name="T18" fmla="*/ 5 w 28"/>
                  <a:gd name="T19" fmla="*/ 19 h 37"/>
                  <a:gd name="T20" fmla="*/ 22 w 28"/>
                  <a:gd name="T21" fmla="*/ 15 h 37"/>
                  <a:gd name="T22" fmla="*/ 14 w 28"/>
                  <a:gd name="T23" fmla="*/ 5 h 37"/>
                  <a:gd name="T24" fmla="*/ 6 w 28"/>
                  <a:gd name="T25" fmla="*/ 15 h 37"/>
                  <a:gd name="T26" fmla="*/ 22 w 28"/>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7">
                    <a:moveTo>
                      <a:pt x="5" y="19"/>
                    </a:moveTo>
                    <a:cubicBezTo>
                      <a:pt x="6" y="29"/>
                      <a:pt x="11" y="32"/>
                      <a:pt x="16" y="32"/>
                    </a:cubicBezTo>
                    <a:cubicBezTo>
                      <a:pt x="20" y="32"/>
                      <a:pt x="23" y="31"/>
                      <a:pt x="25" y="30"/>
                    </a:cubicBezTo>
                    <a:cubicBezTo>
                      <a:pt x="26" y="34"/>
                      <a:pt x="26" y="34"/>
                      <a:pt x="26" y="34"/>
                    </a:cubicBezTo>
                    <a:cubicBezTo>
                      <a:pt x="24" y="35"/>
                      <a:pt x="20" y="37"/>
                      <a:pt x="15" y="37"/>
                    </a:cubicBezTo>
                    <a:cubicBezTo>
                      <a:pt x="5" y="37"/>
                      <a:pt x="0" y="29"/>
                      <a:pt x="0" y="19"/>
                    </a:cubicBezTo>
                    <a:cubicBezTo>
                      <a:pt x="0" y="8"/>
                      <a:pt x="5" y="0"/>
                      <a:pt x="15" y="0"/>
                    </a:cubicBezTo>
                    <a:cubicBezTo>
                      <a:pt x="25" y="0"/>
                      <a:pt x="28" y="10"/>
                      <a:pt x="28" y="16"/>
                    </a:cubicBezTo>
                    <a:cubicBezTo>
                      <a:pt x="28" y="18"/>
                      <a:pt x="28" y="19"/>
                      <a:pt x="27" y="19"/>
                    </a:cubicBezTo>
                    <a:lnTo>
                      <a:pt x="5" y="19"/>
                    </a:lnTo>
                    <a:close/>
                    <a:moveTo>
                      <a:pt x="22" y="15"/>
                    </a:moveTo>
                    <a:cubicBezTo>
                      <a:pt x="22" y="10"/>
                      <a:pt x="20" y="5"/>
                      <a:pt x="14" y="5"/>
                    </a:cubicBezTo>
                    <a:cubicBezTo>
                      <a:pt x="8" y="5"/>
                      <a:pt x="6" y="10"/>
                      <a:pt x="6" y="15"/>
                    </a:cubicBez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31">
                <a:extLst>
                  <a:ext uri="{FF2B5EF4-FFF2-40B4-BE49-F238E27FC236}">
                    <a16:creationId xmlns:a16="http://schemas.microsoft.com/office/drawing/2014/main" id="{DB66E345-F23D-438E-8BE2-F71CA6466F4E}"/>
                  </a:ext>
                </a:extLst>
              </p:cNvPr>
              <p:cNvSpPr>
                <a:spLocks/>
              </p:cNvSpPr>
              <p:nvPr/>
            </p:nvSpPr>
            <p:spPr bwMode="auto">
              <a:xfrm>
                <a:off x="7889876" y="3965576"/>
                <a:ext cx="528638" cy="461963"/>
              </a:xfrm>
              <a:custGeom>
                <a:avLst/>
                <a:gdLst>
                  <a:gd name="T0" fmla="*/ 250 w 333"/>
                  <a:gd name="T1" fmla="*/ 0 h 291"/>
                  <a:gd name="T2" fmla="*/ 83 w 333"/>
                  <a:gd name="T3" fmla="*/ 0 h 291"/>
                  <a:gd name="T4" fmla="*/ 0 w 333"/>
                  <a:gd name="T5" fmla="*/ 145 h 291"/>
                  <a:gd name="T6" fmla="*/ 83 w 333"/>
                  <a:gd name="T7" fmla="*/ 291 h 291"/>
                  <a:gd name="T8" fmla="*/ 250 w 333"/>
                  <a:gd name="T9" fmla="*/ 291 h 291"/>
                  <a:gd name="T10" fmla="*/ 333 w 333"/>
                  <a:gd name="T11" fmla="*/ 145 h 291"/>
                  <a:gd name="T12" fmla="*/ 250 w 333"/>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3" h="291">
                    <a:moveTo>
                      <a:pt x="250" y="0"/>
                    </a:moveTo>
                    <a:lnTo>
                      <a:pt x="83" y="0"/>
                    </a:lnTo>
                    <a:lnTo>
                      <a:pt x="0" y="145"/>
                    </a:lnTo>
                    <a:lnTo>
                      <a:pt x="83" y="291"/>
                    </a:lnTo>
                    <a:lnTo>
                      <a:pt x="250" y="291"/>
                    </a:lnTo>
                    <a:lnTo>
                      <a:pt x="333" y="145"/>
                    </a:lnTo>
                    <a:lnTo>
                      <a:pt x="2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32">
                <a:extLst>
                  <a:ext uri="{FF2B5EF4-FFF2-40B4-BE49-F238E27FC236}">
                    <a16:creationId xmlns:a16="http://schemas.microsoft.com/office/drawing/2014/main" id="{E94BEC51-50EC-4545-80B9-111A6F0C8305}"/>
                  </a:ext>
                </a:extLst>
              </p:cNvPr>
              <p:cNvSpPr>
                <a:spLocks/>
              </p:cNvSpPr>
              <p:nvPr/>
            </p:nvSpPr>
            <p:spPr bwMode="auto">
              <a:xfrm>
                <a:off x="7883526" y="3962401"/>
                <a:ext cx="541338" cy="468313"/>
              </a:xfrm>
              <a:custGeom>
                <a:avLst/>
                <a:gdLst>
                  <a:gd name="T0" fmla="*/ 254 w 341"/>
                  <a:gd name="T1" fmla="*/ 2 h 295"/>
                  <a:gd name="T2" fmla="*/ 254 w 341"/>
                  <a:gd name="T3" fmla="*/ 0 h 295"/>
                  <a:gd name="T4" fmla="*/ 85 w 341"/>
                  <a:gd name="T5" fmla="*/ 0 h 295"/>
                  <a:gd name="T6" fmla="*/ 0 w 341"/>
                  <a:gd name="T7" fmla="*/ 147 h 295"/>
                  <a:gd name="T8" fmla="*/ 85 w 341"/>
                  <a:gd name="T9" fmla="*/ 295 h 295"/>
                  <a:gd name="T10" fmla="*/ 256 w 341"/>
                  <a:gd name="T11" fmla="*/ 295 h 295"/>
                  <a:gd name="T12" fmla="*/ 341 w 341"/>
                  <a:gd name="T13" fmla="*/ 147 h 295"/>
                  <a:gd name="T14" fmla="*/ 256 w 341"/>
                  <a:gd name="T15" fmla="*/ 0 h 295"/>
                  <a:gd name="T16" fmla="*/ 254 w 341"/>
                  <a:gd name="T17" fmla="*/ 0 h 295"/>
                  <a:gd name="T18" fmla="*/ 254 w 341"/>
                  <a:gd name="T19" fmla="*/ 2 h 295"/>
                  <a:gd name="T20" fmla="*/ 252 w 341"/>
                  <a:gd name="T21" fmla="*/ 4 h 295"/>
                  <a:gd name="T22" fmla="*/ 335 w 341"/>
                  <a:gd name="T23" fmla="*/ 147 h 295"/>
                  <a:gd name="T24" fmla="*/ 252 w 341"/>
                  <a:gd name="T25" fmla="*/ 289 h 295"/>
                  <a:gd name="T26" fmla="*/ 89 w 341"/>
                  <a:gd name="T27" fmla="*/ 289 h 295"/>
                  <a:gd name="T28" fmla="*/ 8 w 341"/>
                  <a:gd name="T29" fmla="*/ 147 h 295"/>
                  <a:gd name="T30" fmla="*/ 89 w 341"/>
                  <a:gd name="T31" fmla="*/ 6 h 295"/>
                  <a:gd name="T32" fmla="*/ 254 w 341"/>
                  <a:gd name="T33" fmla="*/ 6 h 295"/>
                  <a:gd name="T34" fmla="*/ 254 w 341"/>
                  <a:gd name="T35" fmla="*/ 2 h 295"/>
                  <a:gd name="T36" fmla="*/ 252 w 341"/>
                  <a:gd name="T37" fmla="*/ 4 h 295"/>
                  <a:gd name="T38" fmla="*/ 254 w 341"/>
                  <a:gd name="T39"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295">
                    <a:moveTo>
                      <a:pt x="254" y="2"/>
                    </a:moveTo>
                    <a:lnTo>
                      <a:pt x="254" y="0"/>
                    </a:lnTo>
                    <a:lnTo>
                      <a:pt x="85" y="0"/>
                    </a:lnTo>
                    <a:lnTo>
                      <a:pt x="0" y="147"/>
                    </a:lnTo>
                    <a:lnTo>
                      <a:pt x="85" y="295"/>
                    </a:lnTo>
                    <a:lnTo>
                      <a:pt x="256" y="295"/>
                    </a:lnTo>
                    <a:lnTo>
                      <a:pt x="341" y="147"/>
                    </a:lnTo>
                    <a:lnTo>
                      <a:pt x="256" y="0"/>
                    </a:lnTo>
                    <a:lnTo>
                      <a:pt x="254" y="0"/>
                    </a:lnTo>
                    <a:lnTo>
                      <a:pt x="254" y="2"/>
                    </a:lnTo>
                    <a:lnTo>
                      <a:pt x="252" y="4"/>
                    </a:lnTo>
                    <a:lnTo>
                      <a:pt x="335" y="147"/>
                    </a:lnTo>
                    <a:lnTo>
                      <a:pt x="252" y="289"/>
                    </a:lnTo>
                    <a:lnTo>
                      <a:pt x="89" y="289"/>
                    </a:lnTo>
                    <a:lnTo>
                      <a:pt x="8" y="147"/>
                    </a:lnTo>
                    <a:lnTo>
                      <a:pt x="89" y="6"/>
                    </a:lnTo>
                    <a:lnTo>
                      <a:pt x="254" y="6"/>
                    </a:lnTo>
                    <a:lnTo>
                      <a:pt x="254" y="2"/>
                    </a:lnTo>
                    <a:lnTo>
                      <a:pt x="252" y="4"/>
                    </a:lnTo>
                    <a:lnTo>
                      <a:pt x="25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86">
                <a:extLst>
                  <a:ext uri="{FF2B5EF4-FFF2-40B4-BE49-F238E27FC236}">
                    <a16:creationId xmlns:a16="http://schemas.microsoft.com/office/drawing/2014/main" id="{1BF1E4C1-9121-42FC-903D-7F35022DFABE}"/>
                  </a:ext>
                </a:extLst>
              </p:cNvPr>
              <p:cNvSpPr>
                <a:spLocks noEditPoints="1"/>
              </p:cNvSpPr>
              <p:nvPr/>
            </p:nvSpPr>
            <p:spPr bwMode="auto">
              <a:xfrm>
                <a:off x="8012113" y="4064001"/>
                <a:ext cx="277813" cy="236538"/>
              </a:xfrm>
              <a:custGeom>
                <a:avLst/>
                <a:gdLst>
                  <a:gd name="T0" fmla="*/ 56 w 90"/>
                  <a:gd name="T1" fmla="*/ 70 h 77"/>
                  <a:gd name="T2" fmla="*/ 59 w 90"/>
                  <a:gd name="T3" fmla="*/ 70 h 77"/>
                  <a:gd name="T4" fmla="*/ 59 w 90"/>
                  <a:gd name="T5" fmla="*/ 73 h 77"/>
                  <a:gd name="T6" fmla="*/ 56 w 90"/>
                  <a:gd name="T7" fmla="*/ 73 h 77"/>
                  <a:gd name="T8" fmla="*/ 56 w 90"/>
                  <a:gd name="T9" fmla="*/ 70 h 77"/>
                  <a:gd name="T10" fmla="*/ 31 w 90"/>
                  <a:gd name="T11" fmla="*/ 70 h 77"/>
                  <a:gd name="T12" fmla="*/ 34 w 90"/>
                  <a:gd name="T13" fmla="*/ 70 h 77"/>
                  <a:gd name="T14" fmla="*/ 34 w 90"/>
                  <a:gd name="T15" fmla="*/ 73 h 77"/>
                  <a:gd name="T16" fmla="*/ 31 w 90"/>
                  <a:gd name="T17" fmla="*/ 73 h 77"/>
                  <a:gd name="T18" fmla="*/ 31 w 90"/>
                  <a:gd name="T19" fmla="*/ 70 h 77"/>
                  <a:gd name="T20" fmla="*/ 43 w 90"/>
                  <a:gd name="T21" fmla="*/ 69 h 77"/>
                  <a:gd name="T22" fmla="*/ 46 w 90"/>
                  <a:gd name="T23" fmla="*/ 74 h 77"/>
                  <a:gd name="T24" fmla="*/ 42 w 90"/>
                  <a:gd name="T25" fmla="*/ 73 h 77"/>
                  <a:gd name="T26" fmla="*/ 43 w 90"/>
                  <a:gd name="T27" fmla="*/ 69 h 77"/>
                  <a:gd name="T28" fmla="*/ 4 w 90"/>
                  <a:gd name="T29" fmla="*/ 11 h 77"/>
                  <a:gd name="T30" fmla="*/ 5 w 90"/>
                  <a:gd name="T31" fmla="*/ 5 h 77"/>
                  <a:gd name="T32" fmla="*/ 84 w 90"/>
                  <a:gd name="T33" fmla="*/ 5 h 77"/>
                  <a:gd name="T34" fmla="*/ 85 w 90"/>
                  <a:gd name="T35" fmla="*/ 11 h 77"/>
                  <a:gd name="T36" fmla="*/ 85 w 90"/>
                  <a:gd name="T37" fmla="*/ 64 h 77"/>
                  <a:gd name="T38" fmla="*/ 4 w 90"/>
                  <a:gd name="T39" fmla="*/ 64 h 77"/>
                  <a:gd name="T40" fmla="*/ 4 w 90"/>
                  <a:gd name="T41" fmla="*/ 11 h 77"/>
                  <a:gd name="T42" fmla="*/ 0 w 90"/>
                  <a:gd name="T43" fmla="*/ 77 h 77"/>
                  <a:gd name="T44" fmla="*/ 90 w 90"/>
                  <a:gd name="T45" fmla="*/ 77 h 77"/>
                  <a:gd name="T46" fmla="*/ 90 w 90"/>
                  <a:gd name="T47" fmla="*/ 0 h 77"/>
                  <a:gd name="T48" fmla="*/ 0 w 90"/>
                  <a:gd name="T49" fmla="*/ 0 h 77"/>
                  <a:gd name="T50" fmla="*/ 0 w 90"/>
                  <a:gd name="T5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 h="77">
                    <a:moveTo>
                      <a:pt x="56" y="70"/>
                    </a:moveTo>
                    <a:cubicBezTo>
                      <a:pt x="59" y="70"/>
                      <a:pt x="59" y="70"/>
                      <a:pt x="59" y="70"/>
                    </a:cubicBezTo>
                    <a:cubicBezTo>
                      <a:pt x="59" y="73"/>
                      <a:pt x="59" y="73"/>
                      <a:pt x="59" y="73"/>
                    </a:cubicBezTo>
                    <a:cubicBezTo>
                      <a:pt x="56" y="73"/>
                      <a:pt x="56" y="73"/>
                      <a:pt x="56" y="73"/>
                    </a:cubicBezTo>
                    <a:lnTo>
                      <a:pt x="56" y="70"/>
                    </a:lnTo>
                    <a:close/>
                    <a:moveTo>
                      <a:pt x="31" y="70"/>
                    </a:moveTo>
                    <a:cubicBezTo>
                      <a:pt x="34" y="70"/>
                      <a:pt x="34" y="70"/>
                      <a:pt x="34" y="70"/>
                    </a:cubicBezTo>
                    <a:cubicBezTo>
                      <a:pt x="34" y="73"/>
                      <a:pt x="34" y="73"/>
                      <a:pt x="34" y="73"/>
                    </a:cubicBezTo>
                    <a:cubicBezTo>
                      <a:pt x="31" y="73"/>
                      <a:pt x="31" y="73"/>
                      <a:pt x="31" y="73"/>
                    </a:cubicBezTo>
                    <a:lnTo>
                      <a:pt x="31" y="70"/>
                    </a:lnTo>
                    <a:close/>
                    <a:moveTo>
                      <a:pt x="43" y="69"/>
                    </a:moveTo>
                    <a:cubicBezTo>
                      <a:pt x="47" y="66"/>
                      <a:pt x="49" y="72"/>
                      <a:pt x="46" y="74"/>
                    </a:cubicBezTo>
                    <a:cubicBezTo>
                      <a:pt x="45" y="75"/>
                      <a:pt x="43" y="74"/>
                      <a:pt x="42" y="73"/>
                    </a:cubicBezTo>
                    <a:cubicBezTo>
                      <a:pt x="41" y="70"/>
                      <a:pt x="43" y="69"/>
                      <a:pt x="43" y="69"/>
                    </a:cubicBezTo>
                    <a:close/>
                    <a:moveTo>
                      <a:pt x="4" y="11"/>
                    </a:moveTo>
                    <a:cubicBezTo>
                      <a:pt x="4" y="9"/>
                      <a:pt x="4" y="5"/>
                      <a:pt x="5" y="5"/>
                    </a:cubicBezTo>
                    <a:cubicBezTo>
                      <a:pt x="84" y="5"/>
                      <a:pt x="84" y="5"/>
                      <a:pt x="84" y="5"/>
                    </a:cubicBezTo>
                    <a:cubicBezTo>
                      <a:pt x="86" y="5"/>
                      <a:pt x="85" y="9"/>
                      <a:pt x="85" y="11"/>
                    </a:cubicBezTo>
                    <a:cubicBezTo>
                      <a:pt x="85" y="64"/>
                      <a:pt x="85" y="64"/>
                      <a:pt x="85" y="64"/>
                    </a:cubicBezTo>
                    <a:cubicBezTo>
                      <a:pt x="4" y="64"/>
                      <a:pt x="4" y="64"/>
                      <a:pt x="4" y="64"/>
                    </a:cubicBezTo>
                    <a:lnTo>
                      <a:pt x="4" y="11"/>
                    </a:lnTo>
                    <a:close/>
                    <a:moveTo>
                      <a:pt x="0" y="77"/>
                    </a:moveTo>
                    <a:cubicBezTo>
                      <a:pt x="90" y="77"/>
                      <a:pt x="90" y="77"/>
                      <a:pt x="90" y="77"/>
                    </a:cubicBezTo>
                    <a:cubicBezTo>
                      <a:pt x="90" y="0"/>
                      <a:pt x="90" y="0"/>
                      <a:pt x="90" y="0"/>
                    </a:cubicBezTo>
                    <a:cubicBezTo>
                      <a:pt x="0" y="0"/>
                      <a:pt x="0" y="0"/>
                      <a:pt x="0" y="0"/>
                    </a:cubicBezTo>
                    <a:lnTo>
                      <a:pt x="0" y="77"/>
                    </a:lnTo>
                    <a:close/>
                  </a:path>
                </a:pathLst>
              </a:custGeom>
              <a:solidFill>
                <a:srgbClr val="51B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87">
                <a:extLst>
                  <a:ext uri="{FF2B5EF4-FFF2-40B4-BE49-F238E27FC236}">
                    <a16:creationId xmlns:a16="http://schemas.microsoft.com/office/drawing/2014/main" id="{74495FF0-AB6F-4FDC-B829-0FD11CCF20AC}"/>
                  </a:ext>
                </a:extLst>
              </p:cNvPr>
              <p:cNvSpPr>
                <a:spLocks noEditPoints="1"/>
              </p:cNvSpPr>
              <p:nvPr/>
            </p:nvSpPr>
            <p:spPr bwMode="auto">
              <a:xfrm>
                <a:off x="8024813" y="4079876"/>
                <a:ext cx="252413" cy="180975"/>
              </a:xfrm>
              <a:custGeom>
                <a:avLst/>
                <a:gdLst>
                  <a:gd name="T0" fmla="*/ 5 w 82"/>
                  <a:gd name="T1" fmla="*/ 3 h 59"/>
                  <a:gd name="T2" fmla="*/ 76 w 82"/>
                  <a:gd name="T3" fmla="*/ 3 h 59"/>
                  <a:gd name="T4" fmla="*/ 72 w 82"/>
                  <a:gd name="T5" fmla="*/ 26 h 59"/>
                  <a:gd name="T6" fmla="*/ 72 w 82"/>
                  <a:gd name="T7" fmla="*/ 56 h 59"/>
                  <a:gd name="T8" fmla="*/ 9 w 82"/>
                  <a:gd name="T9" fmla="*/ 56 h 59"/>
                  <a:gd name="T10" fmla="*/ 9 w 82"/>
                  <a:gd name="T11" fmla="*/ 26 h 59"/>
                  <a:gd name="T12" fmla="*/ 6 w 82"/>
                  <a:gd name="T13" fmla="*/ 23 h 59"/>
                  <a:gd name="T14" fmla="*/ 5 w 82"/>
                  <a:gd name="T15" fmla="*/ 3 h 59"/>
                  <a:gd name="T16" fmla="*/ 0 w 82"/>
                  <a:gd name="T17" fmla="*/ 59 h 59"/>
                  <a:gd name="T18" fmla="*/ 81 w 82"/>
                  <a:gd name="T19" fmla="*/ 59 h 59"/>
                  <a:gd name="T20" fmla="*/ 81 w 82"/>
                  <a:gd name="T21" fmla="*/ 6 h 59"/>
                  <a:gd name="T22" fmla="*/ 80 w 82"/>
                  <a:gd name="T23" fmla="*/ 0 h 59"/>
                  <a:gd name="T24" fmla="*/ 1 w 82"/>
                  <a:gd name="T25" fmla="*/ 0 h 59"/>
                  <a:gd name="T26" fmla="*/ 0 w 82"/>
                  <a:gd name="T27" fmla="*/ 6 h 59"/>
                  <a:gd name="T28" fmla="*/ 0 w 8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59">
                    <a:moveTo>
                      <a:pt x="5" y="3"/>
                    </a:moveTo>
                    <a:cubicBezTo>
                      <a:pt x="76" y="3"/>
                      <a:pt x="76" y="3"/>
                      <a:pt x="76" y="3"/>
                    </a:cubicBezTo>
                    <a:cubicBezTo>
                      <a:pt x="76" y="10"/>
                      <a:pt x="78" y="23"/>
                      <a:pt x="72" y="26"/>
                    </a:cubicBezTo>
                    <a:cubicBezTo>
                      <a:pt x="72" y="56"/>
                      <a:pt x="72" y="56"/>
                      <a:pt x="72" y="56"/>
                    </a:cubicBezTo>
                    <a:cubicBezTo>
                      <a:pt x="9" y="56"/>
                      <a:pt x="9" y="56"/>
                      <a:pt x="9" y="56"/>
                    </a:cubicBezTo>
                    <a:cubicBezTo>
                      <a:pt x="9" y="26"/>
                      <a:pt x="9" y="26"/>
                      <a:pt x="9" y="26"/>
                    </a:cubicBezTo>
                    <a:cubicBezTo>
                      <a:pt x="8" y="24"/>
                      <a:pt x="7" y="25"/>
                      <a:pt x="6" y="23"/>
                    </a:cubicBezTo>
                    <a:cubicBezTo>
                      <a:pt x="4" y="20"/>
                      <a:pt x="5" y="7"/>
                      <a:pt x="5" y="3"/>
                    </a:cubicBezTo>
                    <a:close/>
                    <a:moveTo>
                      <a:pt x="0" y="59"/>
                    </a:moveTo>
                    <a:cubicBezTo>
                      <a:pt x="81" y="59"/>
                      <a:pt x="81" y="59"/>
                      <a:pt x="81" y="59"/>
                    </a:cubicBezTo>
                    <a:cubicBezTo>
                      <a:pt x="81" y="6"/>
                      <a:pt x="81" y="6"/>
                      <a:pt x="81" y="6"/>
                    </a:cubicBezTo>
                    <a:cubicBezTo>
                      <a:pt x="81" y="4"/>
                      <a:pt x="82" y="0"/>
                      <a:pt x="80" y="0"/>
                    </a:cubicBezTo>
                    <a:cubicBezTo>
                      <a:pt x="1" y="0"/>
                      <a:pt x="1" y="0"/>
                      <a:pt x="1" y="0"/>
                    </a:cubicBezTo>
                    <a:cubicBezTo>
                      <a:pt x="0" y="0"/>
                      <a:pt x="0" y="4"/>
                      <a:pt x="0" y="6"/>
                    </a:cubicBezTo>
                    <a:lnTo>
                      <a:pt x="0" y="59"/>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8">
                <a:extLst>
                  <a:ext uri="{FF2B5EF4-FFF2-40B4-BE49-F238E27FC236}">
                    <a16:creationId xmlns:a16="http://schemas.microsoft.com/office/drawing/2014/main" id="{5732EB26-8C34-4449-929D-0B60EBAAC296}"/>
                  </a:ext>
                </a:extLst>
              </p:cNvPr>
              <p:cNvSpPr>
                <a:spLocks noEditPoints="1"/>
              </p:cNvSpPr>
              <p:nvPr/>
            </p:nvSpPr>
            <p:spPr bwMode="auto">
              <a:xfrm>
                <a:off x="8002588" y="4054476"/>
                <a:ext cx="296863" cy="296863"/>
              </a:xfrm>
              <a:custGeom>
                <a:avLst/>
                <a:gdLst>
                  <a:gd name="T0" fmla="*/ 39 w 96"/>
                  <a:gd name="T1" fmla="*/ 83 h 96"/>
                  <a:gd name="T2" fmla="*/ 40 w 96"/>
                  <a:gd name="T3" fmla="*/ 83 h 96"/>
                  <a:gd name="T4" fmla="*/ 56 w 96"/>
                  <a:gd name="T5" fmla="*/ 83 h 96"/>
                  <a:gd name="T6" fmla="*/ 58 w 96"/>
                  <a:gd name="T7" fmla="*/ 93 h 96"/>
                  <a:gd name="T8" fmla="*/ 37 w 96"/>
                  <a:gd name="T9" fmla="*/ 93 h 96"/>
                  <a:gd name="T10" fmla="*/ 39 w 96"/>
                  <a:gd name="T11" fmla="*/ 83 h 96"/>
                  <a:gd name="T12" fmla="*/ 3 w 96"/>
                  <a:gd name="T13" fmla="*/ 3 h 96"/>
                  <a:gd name="T14" fmla="*/ 93 w 96"/>
                  <a:gd name="T15" fmla="*/ 3 h 96"/>
                  <a:gd name="T16" fmla="*/ 93 w 96"/>
                  <a:gd name="T17" fmla="*/ 80 h 96"/>
                  <a:gd name="T18" fmla="*/ 3 w 96"/>
                  <a:gd name="T19" fmla="*/ 80 h 96"/>
                  <a:gd name="T20" fmla="*/ 3 w 96"/>
                  <a:gd name="T21" fmla="*/ 3 h 96"/>
                  <a:gd name="T22" fmla="*/ 0 w 96"/>
                  <a:gd name="T23" fmla="*/ 83 h 96"/>
                  <a:gd name="T24" fmla="*/ 36 w 96"/>
                  <a:gd name="T25" fmla="*/ 83 h 96"/>
                  <a:gd name="T26" fmla="*/ 31 w 96"/>
                  <a:gd name="T27" fmla="*/ 93 h 96"/>
                  <a:gd name="T28" fmla="*/ 31 w 96"/>
                  <a:gd name="T29" fmla="*/ 96 h 96"/>
                  <a:gd name="T30" fmla="*/ 64 w 96"/>
                  <a:gd name="T31" fmla="*/ 96 h 96"/>
                  <a:gd name="T32" fmla="*/ 64 w 96"/>
                  <a:gd name="T33" fmla="*/ 93 h 96"/>
                  <a:gd name="T34" fmla="*/ 61 w 96"/>
                  <a:gd name="T35" fmla="*/ 93 h 96"/>
                  <a:gd name="T36" fmla="*/ 60 w 96"/>
                  <a:gd name="T37" fmla="*/ 83 h 96"/>
                  <a:gd name="T38" fmla="*/ 96 w 96"/>
                  <a:gd name="T39" fmla="*/ 83 h 96"/>
                  <a:gd name="T40" fmla="*/ 96 w 96"/>
                  <a:gd name="T41" fmla="*/ 0 h 96"/>
                  <a:gd name="T42" fmla="*/ 0 w 96"/>
                  <a:gd name="T43" fmla="*/ 0 h 96"/>
                  <a:gd name="T44" fmla="*/ 0 w 96"/>
                  <a:gd name="T45" fmla="*/ 8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39" y="83"/>
                    </a:moveTo>
                    <a:cubicBezTo>
                      <a:pt x="40" y="83"/>
                      <a:pt x="40" y="83"/>
                      <a:pt x="40" y="83"/>
                    </a:cubicBezTo>
                    <a:cubicBezTo>
                      <a:pt x="56" y="83"/>
                      <a:pt x="56" y="83"/>
                      <a:pt x="56" y="83"/>
                    </a:cubicBezTo>
                    <a:cubicBezTo>
                      <a:pt x="58" y="93"/>
                      <a:pt x="58" y="93"/>
                      <a:pt x="58" y="93"/>
                    </a:cubicBezTo>
                    <a:cubicBezTo>
                      <a:pt x="37" y="93"/>
                      <a:pt x="37" y="93"/>
                      <a:pt x="37" y="93"/>
                    </a:cubicBezTo>
                    <a:lnTo>
                      <a:pt x="39" y="83"/>
                    </a:lnTo>
                    <a:close/>
                    <a:moveTo>
                      <a:pt x="3" y="3"/>
                    </a:moveTo>
                    <a:cubicBezTo>
                      <a:pt x="93" y="3"/>
                      <a:pt x="93" y="3"/>
                      <a:pt x="93" y="3"/>
                    </a:cubicBezTo>
                    <a:cubicBezTo>
                      <a:pt x="93" y="80"/>
                      <a:pt x="93" y="80"/>
                      <a:pt x="93" y="80"/>
                    </a:cubicBezTo>
                    <a:cubicBezTo>
                      <a:pt x="3" y="80"/>
                      <a:pt x="3" y="80"/>
                      <a:pt x="3" y="80"/>
                    </a:cubicBezTo>
                    <a:lnTo>
                      <a:pt x="3" y="3"/>
                    </a:lnTo>
                    <a:close/>
                    <a:moveTo>
                      <a:pt x="0" y="83"/>
                    </a:moveTo>
                    <a:cubicBezTo>
                      <a:pt x="6" y="83"/>
                      <a:pt x="31" y="83"/>
                      <a:pt x="36" y="83"/>
                    </a:cubicBezTo>
                    <a:cubicBezTo>
                      <a:pt x="34" y="95"/>
                      <a:pt x="36" y="92"/>
                      <a:pt x="31" y="93"/>
                    </a:cubicBezTo>
                    <a:cubicBezTo>
                      <a:pt x="31" y="96"/>
                      <a:pt x="31" y="96"/>
                      <a:pt x="31" y="96"/>
                    </a:cubicBezTo>
                    <a:cubicBezTo>
                      <a:pt x="34" y="96"/>
                      <a:pt x="61" y="96"/>
                      <a:pt x="64" y="96"/>
                    </a:cubicBezTo>
                    <a:cubicBezTo>
                      <a:pt x="64" y="93"/>
                      <a:pt x="64" y="93"/>
                      <a:pt x="64" y="93"/>
                    </a:cubicBezTo>
                    <a:cubicBezTo>
                      <a:pt x="61" y="93"/>
                      <a:pt x="61" y="93"/>
                      <a:pt x="61" y="93"/>
                    </a:cubicBezTo>
                    <a:cubicBezTo>
                      <a:pt x="60" y="83"/>
                      <a:pt x="60" y="83"/>
                      <a:pt x="60" y="83"/>
                    </a:cubicBezTo>
                    <a:cubicBezTo>
                      <a:pt x="96" y="83"/>
                      <a:pt x="96" y="83"/>
                      <a:pt x="96" y="83"/>
                    </a:cubicBezTo>
                    <a:cubicBezTo>
                      <a:pt x="96" y="0"/>
                      <a:pt x="96" y="0"/>
                      <a:pt x="96" y="0"/>
                    </a:cubicBezTo>
                    <a:cubicBezTo>
                      <a:pt x="0" y="0"/>
                      <a:pt x="0" y="0"/>
                      <a:pt x="0" y="0"/>
                    </a:cubicBezTo>
                    <a:lnTo>
                      <a:pt x="0" y="83"/>
                    </a:lnTo>
                    <a:close/>
                  </a:path>
                </a:pathLst>
              </a:custGeom>
              <a:solidFill>
                <a:srgbClr val="183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89">
                <a:extLst>
                  <a:ext uri="{FF2B5EF4-FFF2-40B4-BE49-F238E27FC236}">
                    <a16:creationId xmlns:a16="http://schemas.microsoft.com/office/drawing/2014/main" id="{938352A5-151E-4D1A-A2FB-DEC75E7F570F}"/>
                  </a:ext>
                </a:extLst>
              </p:cNvPr>
              <p:cNvSpPr>
                <a:spLocks noEditPoints="1"/>
              </p:cNvSpPr>
              <p:nvPr/>
            </p:nvSpPr>
            <p:spPr bwMode="auto">
              <a:xfrm>
                <a:off x="8061326" y="4149726"/>
                <a:ext cx="179388" cy="93663"/>
              </a:xfrm>
              <a:custGeom>
                <a:avLst/>
                <a:gdLst>
                  <a:gd name="T0" fmla="*/ 33 w 58"/>
                  <a:gd name="T1" fmla="*/ 12 h 30"/>
                  <a:gd name="T2" fmla="*/ 51 w 58"/>
                  <a:gd name="T3" fmla="*/ 12 h 30"/>
                  <a:gd name="T4" fmla="*/ 51 w 58"/>
                  <a:gd name="T5" fmla="*/ 23 h 30"/>
                  <a:gd name="T6" fmla="*/ 33 w 58"/>
                  <a:gd name="T7" fmla="*/ 23 h 30"/>
                  <a:gd name="T8" fmla="*/ 33 w 58"/>
                  <a:gd name="T9" fmla="*/ 12 h 30"/>
                  <a:gd name="T10" fmla="*/ 10 w 58"/>
                  <a:gd name="T11" fmla="*/ 30 h 30"/>
                  <a:gd name="T12" fmla="*/ 10 w 58"/>
                  <a:gd name="T13" fmla="*/ 17 h 30"/>
                  <a:gd name="T14" fmla="*/ 10 w 58"/>
                  <a:gd name="T15" fmla="*/ 15 h 30"/>
                  <a:gd name="T16" fmla="*/ 10 w 58"/>
                  <a:gd name="T17" fmla="*/ 12 h 30"/>
                  <a:gd name="T18" fmla="*/ 24 w 58"/>
                  <a:gd name="T19" fmla="*/ 11 h 30"/>
                  <a:gd name="T20" fmla="*/ 25 w 58"/>
                  <a:gd name="T21" fmla="*/ 25 h 30"/>
                  <a:gd name="T22" fmla="*/ 25 w 58"/>
                  <a:gd name="T23" fmla="*/ 30 h 30"/>
                  <a:gd name="T24" fmla="*/ 58 w 58"/>
                  <a:gd name="T25" fmla="*/ 30 h 30"/>
                  <a:gd name="T26" fmla="*/ 58 w 58"/>
                  <a:gd name="T27" fmla="*/ 4 h 30"/>
                  <a:gd name="T28" fmla="*/ 50 w 58"/>
                  <a:gd name="T29" fmla="*/ 0 h 30"/>
                  <a:gd name="T30" fmla="*/ 36 w 58"/>
                  <a:gd name="T31" fmla="*/ 0 h 30"/>
                  <a:gd name="T32" fmla="*/ 35 w 58"/>
                  <a:gd name="T33" fmla="*/ 1 h 30"/>
                  <a:gd name="T34" fmla="*/ 22 w 58"/>
                  <a:gd name="T35" fmla="*/ 0 h 30"/>
                  <a:gd name="T36" fmla="*/ 9 w 58"/>
                  <a:gd name="T37" fmla="*/ 0 h 30"/>
                  <a:gd name="T38" fmla="*/ 1 w 58"/>
                  <a:gd name="T39" fmla="*/ 4 h 30"/>
                  <a:gd name="T40" fmla="*/ 0 w 58"/>
                  <a:gd name="T41" fmla="*/ 30 h 30"/>
                  <a:gd name="T42" fmla="*/ 10 w 58"/>
                  <a:gd name="T4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30">
                    <a:moveTo>
                      <a:pt x="33" y="12"/>
                    </a:moveTo>
                    <a:cubicBezTo>
                      <a:pt x="51" y="12"/>
                      <a:pt x="51" y="12"/>
                      <a:pt x="51" y="12"/>
                    </a:cubicBezTo>
                    <a:cubicBezTo>
                      <a:pt x="51" y="23"/>
                      <a:pt x="51" y="23"/>
                      <a:pt x="51" y="23"/>
                    </a:cubicBezTo>
                    <a:cubicBezTo>
                      <a:pt x="33" y="23"/>
                      <a:pt x="33" y="23"/>
                      <a:pt x="33" y="23"/>
                    </a:cubicBezTo>
                    <a:lnTo>
                      <a:pt x="33" y="12"/>
                    </a:lnTo>
                    <a:close/>
                    <a:moveTo>
                      <a:pt x="10" y="30"/>
                    </a:moveTo>
                    <a:cubicBezTo>
                      <a:pt x="10" y="17"/>
                      <a:pt x="10" y="17"/>
                      <a:pt x="10" y="17"/>
                    </a:cubicBezTo>
                    <a:cubicBezTo>
                      <a:pt x="10" y="15"/>
                      <a:pt x="10" y="15"/>
                      <a:pt x="10" y="15"/>
                    </a:cubicBezTo>
                    <a:cubicBezTo>
                      <a:pt x="10" y="12"/>
                      <a:pt x="10" y="12"/>
                      <a:pt x="10" y="12"/>
                    </a:cubicBezTo>
                    <a:cubicBezTo>
                      <a:pt x="24" y="11"/>
                      <a:pt x="24" y="11"/>
                      <a:pt x="24" y="11"/>
                    </a:cubicBezTo>
                    <a:cubicBezTo>
                      <a:pt x="25" y="25"/>
                      <a:pt x="25" y="25"/>
                      <a:pt x="25" y="25"/>
                    </a:cubicBezTo>
                    <a:cubicBezTo>
                      <a:pt x="24" y="29"/>
                      <a:pt x="24" y="26"/>
                      <a:pt x="25" y="30"/>
                    </a:cubicBezTo>
                    <a:cubicBezTo>
                      <a:pt x="58" y="30"/>
                      <a:pt x="58" y="30"/>
                      <a:pt x="58" y="30"/>
                    </a:cubicBezTo>
                    <a:cubicBezTo>
                      <a:pt x="58" y="4"/>
                      <a:pt x="58" y="4"/>
                      <a:pt x="58" y="4"/>
                    </a:cubicBezTo>
                    <a:cubicBezTo>
                      <a:pt x="53" y="4"/>
                      <a:pt x="52" y="2"/>
                      <a:pt x="50" y="0"/>
                    </a:cubicBezTo>
                    <a:cubicBezTo>
                      <a:pt x="45" y="5"/>
                      <a:pt x="41" y="5"/>
                      <a:pt x="36" y="0"/>
                    </a:cubicBezTo>
                    <a:cubicBezTo>
                      <a:pt x="35" y="1"/>
                      <a:pt x="36" y="1"/>
                      <a:pt x="35" y="1"/>
                    </a:cubicBezTo>
                    <a:cubicBezTo>
                      <a:pt x="28" y="6"/>
                      <a:pt x="26" y="3"/>
                      <a:pt x="22" y="0"/>
                    </a:cubicBezTo>
                    <a:cubicBezTo>
                      <a:pt x="19" y="5"/>
                      <a:pt x="12" y="5"/>
                      <a:pt x="9" y="0"/>
                    </a:cubicBezTo>
                    <a:cubicBezTo>
                      <a:pt x="6" y="2"/>
                      <a:pt x="6" y="4"/>
                      <a:pt x="1" y="4"/>
                    </a:cubicBezTo>
                    <a:cubicBezTo>
                      <a:pt x="0" y="5"/>
                      <a:pt x="0" y="26"/>
                      <a:pt x="0" y="30"/>
                    </a:cubicBezTo>
                    <a:lnTo>
                      <a:pt x="10" y="30"/>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90">
                <a:extLst>
                  <a:ext uri="{FF2B5EF4-FFF2-40B4-BE49-F238E27FC236}">
                    <a16:creationId xmlns:a16="http://schemas.microsoft.com/office/drawing/2014/main" id="{F8833888-DC09-46E6-BC0E-F78053BF3DD0}"/>
                  </a:ext>
                </a:extLst>
              </p:cNvPr>
              <p:cNvSpPr>
                <a:spLocks noEditPoints="1"/>
              </p:cNvSpPr>
              <p:nvPr/>
            </p:nvSpPr>
            <p:spPr bwMode="auto">
              <a:xfrm>
                <a:off x="8037513" y="4089401"/>
                <a:ext cx="227013" cy="161925"/>
              </a:xfrm>
              <a:custGeom>
                <a:avLst/>
                <a:gdLst>
                  <a:gd name="T0" fmla="*/ 33 w 74"/>
                  <a:gd name="T1" fmla="*/ 50 h 53"/>
                  <a:gd name="T2" fmla="*/ 32 w 74"/>
                  <a:gd name="T3" fmla="*/ 50 h 53"/>
                  <a:gd name="T4" fmla="*/ 18 w 74"/>
                  <a:gd name="T5" fmla="*/ 50 h 53"/>
                  <a:gd name="T6" fmla="*/ 8 w 74"/>
                  <a:gd name="T7" fmla="*/ 50 h 53"/>
                  <a:gd name="T8" fmla="*/ 9 w 74"/>
                  <a:gd name="T9" fmla="*/ 24 h 53"/>
                  <a:gd name="T10" fmla="*/ 17 w 74"/>
                  <a:gd name="T11" fmla="*/ 20 h 53"/>
                  <a:gd name="T12" fmla="*/ 30 w 74"/>
                  <a:gd name="T13" fmla="*/ 20 h 53"/>
                  <a:gd name="T14" fmla="*/ 43 w 74"/>
                  <a:gd name="T15" fmla="*/ 21 h 53"/>
                  <a:gd name="T16" fmla="*/ 44 w 74"/>
                  <a:gd name="T17" fmla="*/ 20 h 53"/>
                  <a:gd name="T18" fmla="*/ 58 w 74"/>
                  <a:gd name="T19" fmla="*/ 20 h 53"/>
                  <a:gd name="T20" fmla="*/ 66 w 74"/>
                  <a:gd name="T21" fmla="*/ 24 h 53"/>
                  <a:gd name="T22" fmla="*/ 66 w 74"/>
                  <a:gd name="T23" fmla="*/ 50 h 53"/>
                  <a:gd name="T24" fmla="*/ 33 w 74"/>
                  <a:gd name="T25" fmla="*/ 50 h 53"/>
                  <a:gd name="T26" fmla="*/ 59 w 74"/>
                  <a:gd name="T27" fmla="*/ 3 h 53"/>
                  <a:gd name="T28" fmla="*/ 69 w 74"/>
                  <a:gd name="T29" fmla="*/ 3 h 53"/>
                  <a:gd name="T30" fmla="*/ 69 w 74"/>
                  <a:gd name="T31" fmla="*/ 15 h 53"/>
                  <a:gd name="T32" fmla="*/ 59 w 74"/>
                  <a:gd name="T33" fmla="*/ 14 h 53"/>
                  <a:gd name="T34" fmla="*/ 59 w 74"/>
                  <a:gd name="T35" fmla="*/ 3 h 53"/>
                  <a:gd name="T36" fmla="*/ 31 w 74"/>
                  <a:gd name="T37" fmla="*/ 3 h 53"/>
                  <a:gd name="T38" fmla="*/ 42 w 74"/>
                  <a:gd name="T39" fmla="*/ 3 h 53"/>
                  <a:gd name="T40" fmla="*/ 42 w 74"/>
                  <a:gd name="T41" fmla="*/ 15 h 53"/>
                  <a:gd name="T42" fmla="*/ 31 w 74"/>
                  <a:gd name="T43" fmla="*/ 15 h 53"/>
                  <a:gd name="T44" fmla="*/ 31 w 74"/>
                  <a:gd name="T45" fmla="*/ 3 h 53"/>
                  <a:gd name="T46" fmla="*/ 56 w 74"/>
                  <a:gd name="T47" fmla="*/ 15 h 53"/>
                  <a:gd name="T48" fmla="*/ 46 w 74"/>
                  <a:gd name="T49" fmla="*/ 19 h 53"/>
                  <a:gd name="T50" fmla="*/ 45 w 74"/>
                  <a:gd name="T51" fmla="*/ 3 h 53"/>
                  <a:gd name="T52" fmla="*/ 56 w 74"/>
                  <a:gd name="T53" fmla="*/ 3 h 53"/>
                  <a:gd name="T54" fmla="*/ 56 w 74"/>
                  <a:gd name="T55" fmla="*/ 15 h 53"/>
                  <a:gd name="T56" fmla="*/ 28 w 74"/>
                  <a:gd name="T57" fmla="*/ 14 h 53"/>
                  <a:gd name="T58" fmla="*/ 19 w 74"/>
                  <a:gd name="T59" fmla="*/ 19 h 53"/>
                  <a:gd name="T60" fmla="*/ 18 w 74"/>
                  <a:gd name="T61" fmla="*/ 3 h 53"/>
                  <a:gd name="T62" fmla="*/ 28 w 74"/>
                  <a:gd name="T63" fmla="*/ 3 h 53"/>
                  <a:gd name="T64" fmla="*/ 28 w 74"/>
                  <a:gd name="T65" fmla="*/ 14 h 53"/>
                  <a:gd name="T66" fmla="*/ 15 w 74"/>
                  <a:gd name="T67" fmla="*/ 15 h 53"/>
                  <a:gd name="T68" fmla="*/ 5 w 74"/>
                  <a:gd name="T69" fmla="*/ 19 h 53"/>
                  <a:gd name="T70" fmla="*/ 4 w 74"/>
                  <a:gd name="T71" fmla="*/ 3 h 53"/>
                  <a:gd name="T72" fmla="*/ 15 w 74"/>
                  <a:gd name="T73" fmla="*/ 3 h 53"/>
                  <a:gd name="T74" fmla="*/ 15 w 74"/>
                  <a:gd name="T75" fmla="*/ 15 h 53"/>
                  <a:gd name="T76" fmla="*/ 1 w 74"/>
                  <a:gd name="T77" fmla="*/ 0 h 53"/>
                  <a:gd name="T78" fmla="*/ 2 w 74"/>
                  <a:gd name="T79" fmla="*/ 20 h 53"/>
                  <a:gd name="T80" fmla="*/ 5 w 74"/>
                  <a:gd name="T81" fmla="*/ 23 h 53"/>
                  <a:gd name="T82" fmla="*/ 5 w 74"/>
                  <a:gd name="T83" fmla="*/ 53 h 53"/>
                  <a:gd name="T84" fmla="*/ 68 w 74"/>
                  <a:gd name="T85" fmla="*/ 53 h 53"/>
                  <a:gd name="T86" fmla="*/ 68 w 74"/>
                  <a:gd name="T87" fmla="*/ 23 h 53"/>
                  <a:gd name="T88" fmla="*/ 72 w 74"/>
                  <a:gd name="T89" fmla="*/ 0 h 53"/>
                  <a:gd name="T90" fmla="*/ 1 w 74"/>
                  <a:gd name="T9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53">
                    <a:moveTo>
                      <a:pt x="33" y="50"/>
                    </a:moveTo>
                    <a:cubicBezTo>
                      <a:pt x="32" y="50"/>
                      <a:pt x="32" y="50"/>
                      <a:pt x="32" y="50"/>
                    </a:cubicBezTo>
                    <a:cubicBezTo>
                      <a:pt x="18" y="50"/>
                      <a:pt x="18" y="50"/>
                      <a:pt x="18" y="50"/>
                    </a:cubicBezTo>
                    <a:cubicBezTo>
                      <a:pt x="8" y="50"/>
                      <a:pt x="8" y="50"/>
                      <a:pt x="8" y="50"/>
                    </a:cubicBezTo>
                    <a:cubicBezTo>
                      <a:pt x="8" y="46"/>
                      <a:pt x="8" y="25"/>
                      <a:pt x="9" y="24"/>
                    </a:cubicBezTo>
                    <a:cubicBezTo>
                      <a:pt x="14" y="24"/>
                      <a:pt x="14" y="22"/>
                      <a:pt x="17" y="20"/>
                    </a:cubicBezTo>
                    <a:cubicBezTo>
                      <a:pt x="20" y="25"/>
                      <a:pt x="27" y="25"/>
                      <a:pt x="30" y="20"/>
                    </a:cubicBezTo>
                    <a:cubicBezTo>
                      <a:pt x="34" y="23"/>
                      <a:pt x="36" y="26"/>
                      <a:pt x="43" y="21"/>
                    </a:cubicBezTo>
                    <a:cubicBezTo>
                      <a:pt x="44" y="21"/>
                      <a:pt x="43" y="21"/>
                      <a:pt x="44" y="20"/>
                    </a:cubicBezTo>
                    <a:cubicBezTo>
                      <a:pt x="49" y="25"/>
                      <a:pt x="53" y="25"/>
                      <a:pt x="58" y="20"/>
                    </a:cubicBezTo>
                    <a:cubicBezTo>
                      <a:pt x="60" y="22"/>
                      <a:pt x="61" y="24"/>
                      <a:pt x="66" y="24"/>
                    </a:cubicBezTo>
                    <a:cubicBezTo>
                      <a:pt x="66" y="50"/>
                      <a:pt x="66" y="50"/>
                      <a:pt x="66" y="50"/>
                    </a:cubicBezTo>
                    <a:lnTo>
                      <a:pt x="33" y="50"/>
                    </a:lnTo>
                    <a:close/>
                    <a:moveTo>
                      <a:pt x="59" y="3"/>
                    </a:moveTo>
                    <a:cubicBezTo>
                      <a:pt x="69" y="3"/>
                      <a:pt x="69" y="3"/>
                      <a:pt x="69" y="3"/>
                    </a:cubicBezTo>
                    <a:cubicBezTo>
                      <a:pt x="69" y="15"/>
                      <a:pt x="69" y="15"/>
                      <a:pt x="69" y="15"/>
                    </a:cubicBezTo>
                    <a:cubicBezTo>
                      <a:pt x="69" y="23"/>
                      <a:pt x="59" y="23"/>
                      <a:pt x="59" y="14"/>
                    </a:cubicBezTo>
                    <a:lnTo>
                      <a:pt x="59" y="3"/>
                    </a:lnTo>
                    <a:close/>
                    <a:moveTo>
                      <a:pt x="31" y="3"/>
                    </a:moveTo>
                    <a:cubicBezTo>
                      <a:pt x="42" y="3"/>
                      <a:pt x="42" y="3"/>
                      <a:pt x="42" y="3"/>
                    </a:cubicBezTo>
                    <a:cubicBezTo>
                      <a:pt x="42" y="15"/>
                      <a:pt x="42" y="15"/>
                      <a:pt x="42" y="15"/>
                    </a:cubicBezTo>
                    <a:cubicBezTo>
                      <a:pt x="42" y="23"/>
                      <a:pt x="31" y="23"/>
                      <a:pt x="31" y="15"/>
                    </a:cubicBezTo>
                    <a:lnTo>
                      <a:pt x="31" y="3"/>
                    </a:lnTo>
                    <a:close/>
                    <a:moveTo>
                      <a:pt x="56" y="15"/>
                    </a:moveTo>
                    <a:cubicBezTo>
                      <a:pt x="56" y="21"/>
                      <a:pt x="50" y="23"/>
                      <a:pt x="46" y="19"/>
                    </a:cubicBezTo>
                    <a:cubicBezTo>
                      <a:pt x="44" y="16"/>
                      <a:pt x="45" y="7"/>
                      <a:pt x="45" y="3"/>
                    </a:cubicBezTo>
                    <a:cubicBezTo>
                      <a:pt x="56" y="3"/>
                      <a:pt x="56" y="3"/>
                      <a:pt x="56" y="3"/>
                    </a:cubicBezTo>
                    <a:lnTo>
                      <a:pt x="56" y="15"/>
                    </a:lnTo>
                    <a:close/>
                    <a:moveTo>
                      <a:pt x="28" y="14"/>
                    </a:moveTo>
                    <a:cubicBezTo>
                      <a:pt x="28" y="22"/>
                      <a:pt x="21" y="22"/>
                      <a:pt x="19" y="19"/>
                    </a:cubicBezTo>
                    <a:cubicBezTo>
                      <a:pt x="17" y="16"/>
                      <a:pt x="18" y="7"/>
                      <a:pt x="18" y="3"/>
                    </a:cubicBezTo>
                    <a:cubicBezTo>
                      <a:pt x="28" y="3"/>
                      <a:pt x="28" y="3"/>
                      <a:pt x="28" y="3"/>
                    </a:cubicBezTo>
                    <a:lnTo>
                      <a:pt x="28" y="14"/>
                    </a:lnTo>
                    <a:close/>
                    <a:moveTo>
                      <a:pt x="15" y="15"/>
                    </a:moveTo>
                    <a:cubicBezTo>
                      <a:pt x="15" y="21"/>
                      <a:pt x="8" y="23"/>
                      <a:pt x="5" y="19"/>
                    </a:cubicBezTo>
                    <a:cubicBezTo>
                      <a:pt x="3" y="16"/>
                      <a:pt x="4" y="7"/>
                      <a:pt x="4" y="3"/>
                    </a:cubicBezTo>
                    <a:cubicBezTo>
                      <a:pt x="15" y="3"/>
                      <a:pt x="15" y="3"/>
                      <a:pt x="15" y="3"/>
                    </a:cubicBezTo>
                    <a:lnTo>
                      <a:pt x="15" y="15"/>
                    </a:lnTo>
                    <a:close/>
                    <a:moveTo>
                      <a:pt x="1" y="0"/>
                    </a:moveTo>
                    <a:cubicBezTo>
                      <a:pt x="1" y="4"/>
                      <a:pt x="0" y="17"/>
                      <a:pt x="2" y="20"/>
                    </a:cubicBezTo>
                    <a:cubicBezTo>
                      <a:pt x="3" y="22"/>
                      <a:pt x="4" y="21"/>
                      <a:pt x="5" y="23"/>
                    </a:cubicBezTo>
                    <a:cubicBezTo>
                      <a:pt x="5" y="53"/>
                      <a:pt x="5" y="53"/>
                      <a:pt x="5" y="53"/>
                    </a:cubicBezTo>
                    <a:cubicBezTo>
                      <a:pt x="68" y="53"/>
                      <a:pt x="68" y="53"/>
                      <a:pt x="68" y="53"/>
                    </a:cubicBezTo>
                    <a:cubicBezTo>
                      <a:pt x="68" y="23"/>
                      <a:pt x="68" y="23"/>
                      <a:pt x="68" y="23"/>
                    </a:cubicBezTo>
                    <a:cubicBezTo>
                      <a:pt x="74" y="20"/>
                      <a:pt x="72" y="7"/>
                      <a:pt x="72" y="0"/>
                    </a:cubicBezTo>
                    <a:lnTo>
                      <a:pt x="1" y="0"/>
                    </a:lnTo>
                    <a:close/>
                  </a:path>
                </a:pathLst>
              </a:custGeom>
              <a:solidFill>
                <a:srgbClr val="183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291">
                <a:extLst>
                  <a:ext uri="{FF2B5EF4-FFF2-40B4-BE49-F238E27FC236}">
                    <a16:creationId xmlns:a16="http://schemas.microsoft.com/office/drawing/2014/main" id="{47FE4578-9071-431C-A882-3237C79D6693}"/>
                  </a:ext>
                </a:extLst>
              </p:cNvPr>
              <p:cNvSpPr>
                <a:spLocks noChangeArrowheads="1"/>
              </p:cNvSpPr>
              <p:nvPr/>
            </p:nvSpPr>
            <p:spPr bwMode="auto">
              <a:xfrm>
                <a:off x="8162926" y="4187826"/>
                <a:ext cx="55563" cy="33338"/>
              </a:xfrm>
              <a:prstGeom prst="rect">
                <a:avLst/>
              </a:prstGeom>
              <a:solidFill>
                <a:srgbClr val="2EA2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2">
                <a:extLst>
                  <a:ext uri="{FF2B5EF4-FFF2-40B4-BE49-F238E27FC236}">
                    <a16:creationId xmlns:a16="http://schemas.microsoft.com/office/drawing/2014/main" id="{3BDC3ED3-792C-4DFF-B647-08C96B2EBF44}"/>
                  </a:ext>
                </a:extLst>
              </p:cNvPr>
              <p:cNvSpPr>
                <a:spLocks/>
              </p:cNvSpPr>
              <p:nvPr/>
            </p:nvSpPr>
            <p:spPr bwMode="auto">
              <a:xfrm>
                <a:off x="8116888" y="4310063"/>
                <a:ext cx="65088" cy="31750"/>
              </a:xfrm>
              <a:custGeom>
                <a:avLst/>
                <a:gdLst>
                  <a:gd name="T0" fmla="*/ 0 w 41"/>
                  <a:gd name="T1" fmla="*/ 20 h 20"/>
                  <a:gd name="T2" fmla="*/ 41 w 41"/>
                  <a:gd name="T3" fmla="*/ 20 h 20"/>
                  <a:gd name="T4" fmla="*/ 37 w 41"/>
                  <a:gd name="T5" fmla="*/ 0 h 20"/>
                  <a:gd name="T6" fmla="*/ 6 w 41"/>
                  <a:gd name="T7" fmla="*/ 0 h 20"/>
                  <a:gd name="T8" fmla="*/ 4 w 41"/>
                  <a:gd name="T9" fmla="*/ 0 h 20"/>
                  <a:gd name="T10" fmla="*/ 0 w 41"/>
                  <a:gd name="T11" fmla="*/ 20 h 20"/>
                </a:gdLst>
                <a:ahLst/>
                <a:cxnLst>
                  <a:cxn ang="0">
                    <a:pos x="T0" y="T1"/>
                  </a:cxn>
                  <a:cxn ang="0">
                    <a:pos x="T2" y="T3"/>
                  </a:cxn>
                  <a:cxn ang="0">
                    <a:pos x="T4" y="T5"/>
                  </a:cxn>
                  <a:cxn ang="0">
                    <a:pos x="T6" y="T7"/>
                  </a:cxn>
                  <a:cxn ang="0">
                    <a:pos x="T8" y="T9"/>
                  </a:cxn>
                  <a:cxn ang="0">
                    <a:pos x="T10" y="T11"/>
                  </a:cxn>
                </a:cxnLst>
                <a:rect l="0" t="0" r="r" b="b"/>
                <a:pathLst>
                  <a:path w="41" h="20">
                    <a:moveTo>
                      <a:pt x="0" y="20"/>
                    </a:moveTo>
                    <a:lnTo>
                      <a:pt x="41" y="20"/>
                    </a:lnTo>
                    <a:lnTo>
                      <a:pt x="37" y="0"/>
                    </a:lnTo>
                    <a:lnTo>
                      <a:pt x="6" y="0"/>
                    </a:lnTo>
                    <a:lnTo>
                      <a:pt x="4" y="0"/>
                    </a:lnTo>
                    <a:lnTo>
                      <a:pt x="0" y="20"/>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93">
                <a:extLst>
                  <a:ext uri="{FF2B5EF4-FFF2-40B4-BE49-F238E27FC236}">
                    <a16:creationId xmlns:a16="http://schemas.microsoft.com/office/drawing/2014/main" id="{41F92B87-2F53-4B41-B63A-6CD21D1E8591}"/>
                  </a:ext>
                </a:extLst>
              </p:cNvPr>
              <p:cNvSpPr>
                <a:spLocks/>
              </p:cNvSpPr>
              <p:nvPr/>
            </p:nvSpPr>
            <p:spPr bwMode="auto">
              <a:xfrm>
                <a:off x="8172451" y="4097338"/>
                <a:ext cx="36513" cy="61913"/>
              </a:xfrm>
              <a:custGeom>
                <a:avLst/>
                <a:gdLst>
                  <a:gd name="T0" fmla="*/ 12 w 12"/>
                  <a:gd name="T1" fmla="*/ 12 h 20"/>
                  <a:gd name="T2" fmla="*/ 12 w 12"/>
                  <a:gd name="T3" fmla="*/ 0 h 20"/>
                  <a:gd name="T4" fmla="*/ 1 w 12"/>
                  <a:gd name="T5" fmla="*/ 0 h 20"/>
                  <a:gd name="T6" fmla="*/ 2 w 12"/>
                  <a:gd name="T7" fmla="*/ 16 h 20"/>
                  <a:gd name="T8" fmla="*/ 12 w 12"/>
                  <a:gd name="T9" fmla="*/ 12 h 20"/>
                </a:gdLst>
                <a:ahLst/>
                <a:cxnLst>
                  <a:cxn ang="0">
                    <a:pos x="T0" y="T1"/>
                  </a:cxn>
                  <a:cxn ang="0">
                    <a:pos x="T2" y="T3"/>
                  </a:cxn>
                  <a:cxn ang="0">
                    <a:pos x="T4" y="T5"/>
                  </a:cxn>
                  <a:cxn ang="0">
                    <a:pos x="T6" y="T7"/>
                  </a:cxn>
                  <a:cxn ang="0">
                    <a:pos x="T8" y="T9"/>
                  </a:cxn>
                </a:cxnLst>
                <a:rect l="0" t="0" r="r" b="b"/>
                <a:pathLst>
                  <a:path w="12" h="20">
                    <a:moveTo>
                      <a:pt x="12" y="12"/>
                    </a:moveTo>
                    <a:cubicBezTo>
                      <a:pt x="12" y="0"/>
                      <a:pt x="12" y="0"/>
                      <a:pt x="12" y="0"/>
                    </a:cubicBezTo>
                    <a:cubicBezTo>
                      <a:pt x="1" y="0"/>
                      <a:pt x="1" y="0"/>
                      <a:pt x="1" y="0"/>
                    </a:cubicBezTo>
                    <a:cubicBezTo>
                      <a:pt x="1" y="4"/>
                      <a:pt x="0" y="13"/>
                      <a:pt x="2" y="16"/>
                    </a:cubicBezTo>
                    <a:cubicBezTo>
                      <a:pt x="6" y="20"/>
                      <a:pt x="12" y="18"/>
                      <a:pt x="12" y="12"/>
                    </a:cubicBezTo>
                    <a:close/>
                  </a:path>
                </a:pathLst>
              </a:custGeom>
              <a:solidFill>
                <a:srgbClr val="F1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94">
                <a:extLst>
                  <a:ext uri="{FF2B5EF4-FFF2-40B4-BE49-F238E27FC236}">
                    <a16:creationId xmlns:a16="http://schemas.microsoft.com/office/drawing/2014/main" id="{45B635CE-BDC0-4730-BABE-0373A4D38288}"/>
                  </a:ext>
                </a:extLst>
              </p:cNvPr>
              <p:cNvSpPr>
                <a:spLocks/>
              </p:cNvSpPr>
              <p:nvPr/>
            </p:nvSpPr>
            <p:spPr bwMode="auto">
              <a:xfrm>
                <a:off x="8089901" y="4097338"/>
                <a:ext cx="33338" cy="58738"/>
              </a:xfrm>
              <a:custGeom>
                <a:avLst/>
                <a:gdLst>
                  <a:gd name="T0" fmla="*/ 11 w 11"/>
                  <a:gd name="T1" fmla="*/ 11 h 19"/>
                  <a:gd name="T2" fmla="*/ 11 w 11"/>
                  <a:gd name="T3" fmla="*/ 0 h 19"/>
                  <a:gd name="T4" fmla="*/ 1 w 11"/>
                  <a:gd name="T5" fmla="*/ 0 h 19"/>
                  <a:gd name="T6" fmla="*/ 2 w 11"/>
                  <a:gd name="T7" fmla="*/ 16 h 19"/>
                  <a:gd name="T8" fmla="*/ 11 w 11"/>
                  <a:gd name="T9" fmla="*/ 11 h 19"/>
                </a:gdLst>
                <a:ahLst/>
                <a:cxnLst>
                  <a:cxn ang="0">
                    <a:pos x="T0" y="T1"/>
                  </a:cxn>
                  <a:cxn ang="0">
                    <a:pos x="T2" y="T3"/>
                  </a:cxn>
                  <a:cxn ang="0">
                    <a:pos x="T4" y="T5"/>
                  </a:cxn>
                  <a:cxn ang="0">
                    <a:pos x="T6" y="T7"/>
                  </a:cxn>
                  <a:cxn ang="0">
                    <a:pos x="T8" y="T9"/>
                  </a:cxn>
                </a:cxnLst>
                <a:rect l="0" t="0" r="r" b="b"/>
                <a:pathLst>
                  <a:path w="11" h="19">
                    <a:moveTo>
                      <a:pt x="11" y="11"/>
                    </a:moveTo>
                    <a:cubicBezTo>
                      <a:pt x="11" y="0"/>
                      <a:pt x="11" y="0"/>
                      <a:pt x="11" y="0"/>
                    </a:cubicBezTo>
                    <a:cubicBezTo>
                      <a:pt x="1" y="0"/>
                      <a:pt x="1" y="0"/>
                      <a:pt x="1" y="0"/>
                    </a:cubicBezTo>
                    <a:cubicBezTo>
                      <a:pt x="1" y="4"/>
                      <a:pt x="0" y="13"/>
                      <a:pt x="2" y="16"/>
                    </a:cubicBezTo>
                    <a:cubicBezTo>
                      <a:pt x="4" y="19"/>
                      <a:pt x="11" y="19"/>
                      <a:pt x="11" y="11"/>
                    </a:cubicBezTo>
                    <a:close/>
                  </a:path>
                </a:pathLst>
              </a:custGeom>
              <a:solidFill>
                <a:srgbClr val="F1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95">
                <a:extLst>
                  <a:ext uri="{FF2B5EF4-FFF2-40B4-BE49-F238E27FC236}">
                    <a16:creationId xmlns:a16="http://schemas.microsoft.com/office/drawing/2014/main" id="{172E07B9-7FBD-4B5A-8512-E51BCB51BE56}"/>
                  </a:ext>
                </a:extLst>
              </p:cNvPr>
              <p:cNvSpPr>
                <a:spLocks/>
              </p:cNvSpPr>
              <p:nvPr/>
            </p:nvSpPr>
            <p:spPr bwMode="auto">
              <a:xfrm>
                <a:off x="8047038" y="4097338"/>
                <a:ext cx="36513" cy="61913"/>
              </a:xfrm>
              <a:custGeom>
                <a:avLst/>
                <a:gdLst>
                  <a:gd name="T0" fmla="*/ 12 w 12"/>
                  <a:gd name="T1" fmla="*/ 12 h 20"/>
                  <a:gd name="T2" fmla="*/ 12 w 12"/>
                  <a:gd name="T3" fmla="*/ 0 h 20"/>
                  <a:gd name="T4" fmla="*/ 1 w 12"/>
                  <a:gd name="T5" fmla="*/ 0 h 20"/>
                  <a:gd name="T6" fmla="*/ 2 w 12"/>
                  <a:gd name="T7" fmla="*/ 16 h 20"/>
                  <a:gd name="T8" fmla="*/ 12 w 12"/>
                  <a:gd name="T9" fmla="*/ 12 h 20"/>
                </a:gdLst>
                <a:ahLst/>
                <a:cxnLst>
                  <a:cxn ang="0">
                    <a:pos x="T0" y="T1"/>
                  </a:cxn>
                  <a:cxn ang="0">
                    <a:pos x="T2" y="T3"/>
                  </a:cxn>
                  <a:cxn ang="0">
                    <a:pos x="T4" y="T5"/>
                  </a:cxn>
                  <a:cxn ang="0">
                    <a:pos x="T6" y="T7"/>
                  </a:cxn>
                  <a:cxn ang="0">
                    <a:pos x="T8" y="T9"/>
                  </a:cxn>
                </a:cxnLst>
                <a:rect l="0" t="0" r="r" b="b"/>
                <a:pathLst>
                  <a:path w="12" h="20">
                    <a:moveTo>
                      <a:pt x="12" y="12"/>
                    </a:moveTo>
                    <a:cubicBezTo>
                      <a:pt x="12" y="0"/>
                      <a:pt x="12" y="0"/>
                      <a:pt x="12" y="0"/>
                    </a:cubicBezTo>
                    <a:cubicBezTo>
                      <a:pt x="1" y="0"/>
                      <a:pt x="1" y="0"/>
                      <a:pt x="1" y="0"/>
                    </a:cubicBezTo>
                    <a:cubicBezTo>
                      <a:pt x="1" y="4"/>
                      <a:pt x="0" y="13"/>
                      <a:pt x="2" y="16"/>
                    </a:cubicBezTo>
                    <a:cubicBezTo>
                      <a:pt x="5" y="20"/>
                      <a:pt x="12" y="18"/>
                      <a:pt x="12" y="12"/>
                    </a:cubicBezTo>
                    <a:close/>
                  </a:path>
                </a:pathLst>
              </a:custGeom>
              <a:solidFill>
                <a:srgbClr val="F1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96">
                <a:extLst>
                  <a:ext uri="{FF2B5EF4-FFF2-40B4-BE49-F238E27FC236}">
                    <a16:creationId xmlns:a16="http://schemas.microsoft.com/office/drawing/2014/main" id="{945069B0-A2A7-4136-BD14-D1B3A869D4E7}"/>
                  </a:ext>
                </a:extLst>
              </p:cNvPr>
              <p:cNvSpPr>
                <a:spLocks/>
              </p:cNvSpPr>
              <p:nvPr/>
            </p:nvSpPr>
            <p:spPr bwMode="auto">
              <a:xfrm>
                <a:off x="8218488" y="4097338"/>
                <a:ext cx="31750" cy="61913"/>
              </a:xfrm>
              <a:custGeom>
                <a:avLst/>
                <a:gdLst>
                  <a:gd name="T0" fmla="*/ 0 w 10"/>
                  <a:gd name="T1" fmla="*/ 11 h 20"/>
                  <a:gd name="T2" fmla="*/ 10 w 10"/>
                  <a:gd name="T3" fmla="*/ 12 h 20"/>
                  <a:gd name="T4" fmla="*/ 10 w 10"/>
                  <a:gd name="T5" fmla="*/ 0 h 20"/>
                  <a:gd name="T6" fmla="*/ 0 w 10"/>
                  <a:gd name="T7" fmla="*/ 0 h 20"/>
                  <a:gd name="T8" fmla="*/ 0 w 10"/>
                  <a:gd name="T9" fmla="*/ 11 h 20"/>
                </a:gdLst>
                <a:ahLst/>
                <a:cxnLst>
                  <a:cxn ang="0">
                    <a:pos x="T0" y="T1"/>
                  </a:cxn>
                  <a:cxn ang="0">
                    <a:pos x="T2" y="T3"/>
                  </a:cxn>
                  <a:cxn ang="0">
                    <a:pos x="T4" y="T5"/>
                  </a:cxn>
                  <a:cxn ang="0">
                    <a:pos x="T6" y="T7"/>
                  </a:cxn>
                  <a:cxn ang="0">
                    <a:pos x="T8" y="T9"/>
                  </a:cxn>
                </a:cxnLst>
                <a:rect l="0" t="0" r="r" b="b"/>
                <a:pathLst>
                  <a:path w="10" h="20">
                    <a:moveTo>
                      <a:pt x="0" y="11"/>
                    </a:moveTo>
                    <a:cubicBezTo>
                      <a:pt x="0" y="20"/>
                      <a:pt x="10" y="20"/>
                      <a:pt x="10" y="12"/>
                    </a:cubicBezTo>
                    <a:cubicBezTo>
                      <a:pt x="10" y="0"/>
                      <a:pt x="10" y="0"/>
                      <a:pt x="10" y="0"/>
                    </a:cubicBezTo>
                    <a:cubicBezTo>
                      <a:pt x="0" y="0"/>
                      <a:pt x="0" y="0"/>
                      <a:pt x="0" y="0"/>
                    </a:cubicBezTo>
                    <a:lnTo>
                      <a:pt x="0" y="11"/>
                    </a:lnTo>
                    <a:close/>
                  </a:path>
                </a:pathLst>
              </a:custGeom>
              <a:solidFill>
                <a:srgbClr val="F1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97">
                <a:extLst>
                  <a:ext uri="{FF2B5EF4-FFF2-40B4-BE49-F238E27FC236}">
                    <a16:creationId xmlns:a16="http://schemas.microsoft.com/office/drawing/2014/main" id="{355B3BCB-447B-4599-9718-7647D6EAF88F}"/>
                  </a:ext>
                </a:extLst>
              </p:cNvPr>
              <p:cNvSpPr>
                <a:spLocks/>
              </p:cNvSpPr>
              <p:nvPr/>
            </p:nvSpPr>
            <p:spPr bwMode="auto">
              <a:xfrm>
                <a:off x="8132763" y="4097338"/>
                <a:ext cx="33338" cy="61913"/>
              </a:xfrm>
              <a:custGeom>
                <a:avLst/>
                <a:gdLst>
                  <a:gd name="T0" fmla="*/ 0 w 11"/>
                  <a:gd name="T1" fmla="*/ 12 h 20"/>
                  <a:gd name="T2" fmla="*/ 11 w 11"/>
                  <a:gd name="T3" fmla="*/ 12 h 20"/>
                  <a:gd name="T4" fmla="*/ 11 w 11"/>
                  <a:gd name="T5" fmla="*/ 0 h 20"/>
                  <a:gd name="T6" fmla="*/ 0 w 11"/>
                  <a:gd name="T7" fmla="*/ 0 h 20"/>
                  <a:gd name="T8" fmla="*/ 0 w 11"/>
                  <a:gd name="T9" fmla="*/ 12 h 20"/>
                </a:gdLst>
                <a:ahLst/>
                <a:cxnLst>
                  <a:cxn ang="0">
                    <a:pos x="T0" y="T1"/>
                  </a:cxn>
                  <a:cxn ang="0">
                    <a:pos x="T2" y="T3"/>
                  </a:cxn>
                  <a:cxn ang="0">
                    <a:pos x="T4" y="T5"/>
                  </a:cxn>
                  <a:cxn ang="0">
                    <a:pos x="T6" y="T7"/>
                  </a:cxn>
                  <a:cxn ang="0">
                    <a:pos x="T8" y="T9"/>
                  </a:cxn>
                </a:cxnLst>
                <a:rect l="0" t="0" r="r" b="b"/>
                <a:pathLst>
                  <a:path w="11" h="20">
                    <a:moveTo>
                      <a:pt x="0" y="12"/>
                    </a:moveTo>
                    <a:cubicBezTo>
                      <a:pt x="0" y="20"/>
                      <a:pt x="11" y="20"/>
                      <a:pt x="11" y="12"/>
                    </a:cubicBezTo>
                    <a:cubicBezTo>
                      <a:pt x="11" y="0"/>
                      <a:pt x="11" y="0"/>
                      <a:pt x="11" y="0"/>
                    </a:cubicBezTo>
                    <a:cubicBezTo>
                      <a:pt x="0" y="0"/>
                      <a:pt x="0" y="0"/>
                      <a:pt x="0" y="0"/>
                    </a:cubicBezTo>
                    <a:lnTo>
                      <a:pt x="0" y="12"/>
                    </a:lnTo>
                    <a:close/>
                  </a:path>
                </a:pathLst>
              </a:custGeom>
              <a:solidFill>
                <a:srgbClr val="F160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98">
                <a:extLst>
                  <a:ext uri="{FF2B5EF4-FFF2-40B4-BE49-F238E27FC236}">
                    <a16:creationId xmlns:a16="http://schemas.microsoft.com/office/drawing/2014/main" id="{330EA967-4D59-452F-BCB6-831F05B1BD45}"/>
                  </a:ext>
                </a:extLst>
              </p:cNvPr>
              <p:cNvSpPr>
                <a:spLocks/>
              </p:cNvSpPr>
              <p:nvPr/>
            </p:nvSpPr>
            <p:spPr bwMode="auto">
              <a:xfrm>
                <a:off x="8093076" y="4184651"/>
                <a:ext cx="42863" cy="46038"/>
              </a:xfrm>
              <a:custGeom>
                <a:avLst/>
                <a:gdLst>
                  <a:gd name="T0" fmla="*/ 0 w 14"/>
                  <a:gd name="T1" fmla="*/ 4 h 15"/>
                  <a:gd name="T2" fmla="*/ 7 w 14"/>
                  <a:gd name="T3" fmla="*/ 9 h 15"/>
                  <a:gd name="T4" fmla="*/ 14 w 14"/>
                  <a:gd name="T5" fmla="*/ 15 h 15"/>
                  <a:gd name="T6" fmla="*/ 14 w 14"/>
                  <a:gd name="T7" fmla="*/ 0 h 15"/>
                  <a:gd name="T8" fmla="*/ 0 w 14"/>
                  <a:gd name="T9" fmla="*/ 1 h 15"/>
                  <a:gd name="T10" fmla="*/ 0 w 14"/>
                  <a:gd name="T11" fmla="*/ 4 h 15"/>
                </a:gdLst>
                <a:ahLst/>
                <a:cxnLst>
                  <a:cxn ang="0">
                    <a:pos x="T0" y="T1"/>
                  </a:cxn>
                  <a:cxn ang="0">
                    <a:pos x="T2" y="T3"/>
                  </a:cxn>
                  <a:cxn ang="0">
                    <a:pos x="T4" y="T5"/>
                  </a:cxn>
                  <a:cxn ang="0">
                    <a:pos x="T6" y="T7"/>
                  </a:cxn>
                  <a:cxn ang="0">
                    <a:pos x="T8" y="T9"/>
                  </a:cxn>
                  <a:cxn ang="0">
                    <a:pos x="T10" y="T11"/>
                  </a:cxn>
                </a:cxnLst>
                <a:rect l="0" t="0" r="r" b="b"/>
                <a:pathLst>
                  <a:path w="14" h="15">
                    <a:moveTo>
                      <a:pt x="0" y="4"/>
                    </a:moveTo>
                    <a:cubicBezTo>
                      <a:pt x="2" y="4"/>
                      <a:pt x="6" y="8"/>
                      <a:pt x="7" y="9"/>
                    </a:cubicBezTo>
                    <a:cubicBezTo>
                      <a:pt x="8" y="10"/>
                      <a:pt x="13" y="14"/>
                      <a:pt x="14" y="15"/>
                    </a:cubicBezTo>
                    <a:cubicBezTo>
                      <a:pt x="14" y="0"/>
                      <a:pt x="14" y="0"/>
                      <a:pt x="14" y="0"/>
                    </a:cubicBezTo>
                    <a:cubicBezTo>
                      <a:pt x="0" y="1"/>
                      <a:pt x="0" y="1"/>
                      <a:pt x="0" y="1"/>
                    </a:cubicBezTo>
                    <a:lnTo>
                      <a:pt x="0" y="4"/>
                    </a:lnTo>
                    <a:close/>
                  </a:path>
                </a:pathLst>
              </a:custGeom>
              <a:solidFill>
                <a:srgbClr val="2EA2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99">
                <a:extLst>
                  <a:ext uri="{FF2B5EF4-FFF2-40B4-BE49-F238E27FC236}">
                    <a16:creationId xmlns:a16="http://schemas.microsoft.com/office/drawing/2014/main" id="{07651AE8-2A0A-4484-863B-0BEA80EFEE58}"/>
                  </a:ext>
                </a:extLst>
              </p:cNvPr>
              <p:cNvSpPr>
                <a:spLocks/>
              </p:cNvSpPr>
              <p:nvPr/>
            </p:nvSpPr>
            <p:spPr bwMode="auto">
              <a:xfrm>
                <a:off x="8093076" y="4202113"/>
                <a:ext cx="42863" cy="41275"/>
              </a:xfrm>
              <a:custGeom>
                <a:avLst/>
                <a:gdLst>
                  <a:gd name="T0" fmla="*/ 0 w 14"/>
                  <a:gd name="T1" fmla="*/ 13 h 13"/>
                  <a:gd name="T2" fmla="*/ 14 w 14"/>
                  <a:gd name="T3" fmla="*/ 13 h 13"/>
                  <a:gd name="T4" fmla="*/ 11 w 14"/>
                  <a:gd name="T5" fmla="*/ 9 h 13"/>
                  <a:gd name="T6" fmla="*/ 4 w 14"/>
                  <a:gd name="T7" fmla="*/ 3 h 13"/>
                  <a:gd name="T8" fmla="*/ 0 w 14"/>
                  <a:gd name="T9" fmla="*/ 0 h 13"/>
                  <a:gd name="T10" fmla="*/ 0 w 14"/>
                  <a:gd name="T11" fmla="*/ 13 h 13"/>
                </a:gdLst>
                <a:ahLst/>
                <a:cxnLst>
                  <a:cxn ang="0">
                    <a:pos x="T0" y="T1"/>
                  </a:cxn>
                  <a:cxn ang="0">
                    <a:pos x="T2" y="T3"/>
                  </a:cxn>
                  <a:cxn ang="0">
                    <a:pos x="T4" y="T5"/>
                  </a:cxn>
                  <a:cxn ang="0">
                    <a:pos x="T6" y="T7"/>
                  </a:cxn>
                  <a:cxn ang="0">
                    <a:pos x="T8" y="T9"/>
                  </a:cxn>
                  <a:cxn ang="0">
                    <a:pos x="T10" y="T11"/>
                  </a:cxn>
                </a:cxnLst>
                <a:rect l="0" t="0" r="r" b="b"/>
                <a:pathLst>
                  <a:path w="14" h="13">
                    <a:moveTo>
                      <a:pt x="0" y="13"/>
                    </a:moveTo>
                    <a:cubicBezTo>
                      <a:pt x="14" y="13"/>
                      <a:pt x="14" y="13"/>
                      <a:pt x="14" y="13"/>
                    </a:cubicBezTo>
                    <a:cubicBezTo>
                      <a:pt x="14" y="11"/>
                      <a:pt x="14" y="11"/>
                      <a:pt x="11" y="9"/>
                    </a:cubicBezTo>
                    <a:cubicBezTo>
                      <a:pt x="4" y="3"/>
                      <a:pt x="4" y="3"/>
                      <a:pt x="4" y="3"/>
                    </a:cubicBezTo>
                    <a:cubicBezTo>
                      <a:pt x="3" y="2"/>
                      <a:pt x="2" y="1"/>
                      <a:pt x="0" y="0"/>
                    </a:cubicBezTo>
                    <a:lnTo>
                      <a:pt x="0" y="13"/>
                    </a:lnTo>
                    <a:close/>
                  </a:path>
                </a:pathLst>
              </a:custGeom>
              <a:solidFill>
                <a:srgbClr val="2EA2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00">
                <a:extLst>
                  <a:ext uri="{FF2B5EF4-FFF2-40B4-BE49-F238E27FC236}">
                    <a16:creationId xmlns:a16="http://schemas.microsoft.com/office/drawing/2014/main" id="{B02D6F85-968A-4560-ACAA-C7F52AAE97CC}"/>
                  </a:ext>
                </a:extLst>
              </p:cNvPr>
              <p:cNvSpPr>
                <a:spLocks/>
              </p:cNvSpPr>
              <p:nvPr/>
            </p:nvSpPr>
            <p:spPr bwMode="auto">
              <a:xfrm>
                <a:off x="8093076" y="4184651"/>
                <a:ext cx="46038" cy="58738"/>
              </a:xfrm>
              <a:custGeom>
                <a:avLst/>
                <a:gdLst>
                  <a:gd name="T0" fmla="*/ 0 w 15"/>
                  <a:gd name="T1" fmla="*/ 4 h 19"/>
                  <a:gd name="T2" fmla="*/ 0 w 15"/>
                  <a:gd name="T3" fmla="*/ 6 h 19"/>
                  <a:gd name="T4" fmla="*/ 4 w 15"/>
                  <a:gd name="T5" fmla="*/ 9 h 19"/>
                  <a:gd name="T6" fmla="*/ 11 w 15"/>
                  <a:gd name="T7" fmla="*/ 15 h 19"/>
                  <a:gd name="T8" fmla="*/ 14 w 15"/>
                  <a:gd name="T9" fmla="*/ 19 h 19"/>
                  <a:gd name="T10" fmla="*/ 15 w 15"/>
                  <a:gd name="T11" fmla="*/ 19 h 19"/>
                  <a:gd name="T12" fmla="*/ 15 w 15"/>
                  <a:gd name="T13" fmla="*/ 14 h 19"/>
                  <a:gd name="T14" fmla="*/ 14 w 15"/>
                  <a:gd name="T15" fmla="*/ 0 h 19"/>
                  <a:gd name="T16" fmla="*/ 14 w 15"/>
                  <a:gd name="T17" fmla="*/ 15 h 19"/>
                  <a:gd name="T18" fmla="*/ 7 w 15"/>
                  <a:gd name="T19" fmla="*/ 9 h 19"/>
                  <a:gd name="T20" fmla="*/ 0 w 15"/>
                  <a:gd name="T2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9">
                    <a:moveTo>
                      <a:pt x="0" y="4"/>
                    </a:moveTo>
                    <a:cubicBezTo>
                      <a:pt x="0" y="6"/>
                      <a:pt x="0" y="6"/>
                      <a:pt x="0" y="6"/>
                    </a:cubicBezTo>
                    <a:cubicBezTo>
                      <a:pt x="2" y="7"/>
                      <a:pt x="3" y="8"/>
                      <a:pt x="4" y="9"/>
                    </a:cubicBezTo>
                    <a:cubicBezTo>
                      <a:pt x="11" y="15"/>
                      <a:pt x="11" y="15"/>
                      <a:pt x="11" y="15"/>
                    </a:cubicBezTo>
                    <a:cubicBezTo>
                      <a:pt x="14" y="17"/>
                      <a:pt x="14" y="17"/>
                      <a:pt x="14" y="19"/>
                    </a:cubicBezTo>
                    <a:cubicBezTo>
                      <a:pt x="15" y="19"/>
                      <a:pt x="15" y="19"/>
                      <a:pt x="15" y="19"/>
                    </a:cubicBezTo>
                    <a:cubicBezTo>
                      <a:pt x="14" y="15"/>
                      <a:pt x="14" y="18"/>
                      <a:pt x="15" y="14"/>
                    </a:cubicBezTo>
                    <a:cubicBezTo>
                      <a:pt x="14" y="0"/>
                      <a:pt x="14" y="0"/>
                      <a:pt x="14" y="0"/>
                    </a:cubicBezTo>
                    <a:cubicBezTo>
                      <a:pt x="14" y="15"/>
                      <a:pt x="14" y="15"/>
                      <a:pt x="14" y="15"/>
                    </a:cubicBezTo>
                    <a:cubicBezTo>
                      <a:pt x="13" y="14"/>
                      <a:pt x="8" y="10"/>
                      <a:pt x="7" y="9"/>
                    </a:cubicBezTo>
                    <a:cubicBezTo>
                      <a:pt x="6" y="8"/>
                      <a:pt x="2" y="4"/>
                      <a:pt x="0" y="4"/>
                    </a:cubicBezTo>
                    <a:close/>
                  </a:path>
                </a:pathLst>
              </a:custGeom>
              <a:solidFill>
                <a:srgbClr val="DEE7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01">
                <a:extLst>
                  <a:ext uri="{FF2B5EF4-FFF2-40B4-BE49-F238E27FC236}">
                    <a16:creationId xmlns:a16="http://schemas.microsoft.com/office/drawing/2014/main" id="{D2DE8106-CA01-4ACD-B696-74BA4E508137}"/>
                  </a:ext>
                </a:extLst>
              </p:cNvPr>
              <p:cNvSpPr>
                <a:spLocks/>
              </p:cNvSpPr>
              <p:nvPr/>
            </p:nvSpPr>
            <p:spPr bwMode="auto">
              <a:xfrm>
                <a:off x="8139113" y="4267201"/>
                <a:ext cx="23813" cy="28575"/>
              </a:xfrm>
              <a:custGeom>
                <a:avLst/>
                <a:gdLst>
                  <a:gd name="T0" fmla="*/ 2 w 8"/>
                  <a:gd name="T1" fmla="*/ 3 h 9"/>
                  <a:gd name="T2" fmla="*/ 1 w 8"/>
                  <a:gd name="T3" fmla="*/ 7 h 9"/>
                  <a:gd name="T4" fmla="*/ 5 w 8"/>
                  <a:gd name="T5" fmla="*/ 8 h 9"/>
                  <a:gd name="T6" fmla="*/ 2 w 8"/>
                  <a:gd name="T7" fmla="*/ 3 h 9"/>
                </a:gdLst>
                <a:ahLst/>
                <a:cxnLst>
                  <a:cxn ang="0">
                    <a:pos x="T0" y="T1"/>
                  </a:cxn>
                  <a:cxn ang="0">
                    <a:pos x="T2" y="T3"/>
                  </a:cxn>
                  <a:cxn ang="0">
                    <a:pos x="T4" y="T5"/>
                  </a:cxn>
                  <a:cxn ang="0">
                    <a:pos x="T6" y="T7"/>
                  </a:cxn>
                </a:cxnLst>
                <a:rect l="0" t="0" r="r" b="b"/>
                <a:pathLst>
                  <a:path w="8" h="9">
                    <a:moveTo>
                      <a:pt x="2" y="3"/>
                    </a:moveTo>
                    <a:cubicBezTo>
                      <a:pt x="2" y="3"/>
                      <a:pt x="0" y="4"/>
                      <a:pt x="1" y="7"/>
                    </a:cubicBezTo>
                    <a:cubicBezTo>
                      <a:pt x="2" y="8"/>
                      <a:pt x="4" y="9"/>
                      <a:pt x="5" y="8"/>
                    </a:cubicBezTo>
                    <a:cubicBezTo>
                      <a:pt x="8" y="6"/>
                      <a:pt x="6" y="0"/>
                      <a:pt x="2" y="3"/>
                    </a:cubicBezTo>
                    <a:close/>
                  </a:path>
                </a:pathLst>
              </a:custGeom>
              <a:solidFill>
                <a:srgbClr val="183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302">
                <a:extLst>
                  <a:ext uri="{FF2B5EF4-FFF2-40B4-BE49-F238E27FC236}">
                    <a16:creationId xmlns:a16="http://schemas.microsoft.com/office/drawing/2014/main" id="{ACEF3FE1-8F88-413A-9553-2A1ACC4F95F5}"/>
                  </a:ext>
                </a:extLst>
              </p:cNvPr>
              <p:cNvSpPr>
                <a:spLocks noChangeArrowheads="1"/>
              </p:cNvSpPr>
              <p:nvPr/>
            </p:nvSpPr>
            <p:spPr bwMode="auto">
              <a:xfrm>
                <a:off x="8185151" y="4279901"/>
                <a:ext cx="9525" cy="9525"/>
              </a:xfrm>
              <a:prstGeom prst="rect">
                <a:avLst/>
              </a:prstGeom>
              <a:solidFill>
                <a:srgbClr val="1836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303">
                <a:extLst>
                  <a:ext uri="{FF2B5EF4-FFF2-40B4-BE49-F238E27FC236}">
                    <a16:creationId xmlns:a16="http://schemas.microsoft.com/office/drawing/2014/main" id="{6F48F57D-40E1-45DB-AC72-FC01D3DF0240}"/>
                  </a:ext>
                </a:extLst>
              </p:cNvPr>
              <p:cNvSpPr>
                <a:spLocks noChangeArrowheads="1"/>
              </p:cNvSpPr>
              <p:nvPr/>
            </p:nvSpPr>
            <p:spPr bwMode="auto">
              <a:xfrm>
                <a:off x="8107363" y="4279901"/>
                <a:ext cx="9525" cy="9525"/>
              </a:xfrm>
              <a:prstGeom prst="rect">
                <a:avLst/>
              </a:prstGeom>
              <a:solidFill>
                <a:srgbClr val="1836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1" name="Group 140">
            <a:extLst>
              <a:ext uri="{FF2B5EF4-FFF2-40B4-BE49-F238E27FC236}">
                <a16:creationId xmlns:a16="http://schemas.microsoft.com/office/drawing/2014/main" id="{13FB748E-43E8-4847-98F9-D11636FBA4D2}"/>
              </a:ext>
            </a:extLst>
          </p:cNvPr>
          <p:cNvGrpSpPr/>
          <p:nvPr/>
        </p:nvGrpSpPr>
        <p:grpSpPr>
          <a:xfrm>
            <a:off x="6491398" y="4808156"/>
            <a:ext cx="2700708" cy="1098279"/>
            <a:chOff x="6704013" y="4954588"/>
            <a:chExt cx="3001963" cy="1220788"/>
          </a:xfrm>
        </p:grpSpPr>
        <p:sp>
          <p:nvSpPr>
            <p:cNvPr id="142" name="Freeform 19">
              <a:extLst>
                <a:ext uri="{FF2B5EF4-FFF2-40B4-BE49-F238E27FC236}">
                  <a16:creationId xmlns:a16="http://schemas.microsoft.com/office/drawing/2014/main" id="{5E675A03-0C29-4A77-B2A6-0AA21CE6B543}"/>
                </a:ext>
              </a:extLst>
            </p:cNvPr>
            <p:cNvSpPr>
              <a:spLocks/>
            </p:cNvSpPr>
            <p:nvPr/>
          </p:nvSpPr>
          <p:spPr bwMode="auto">
            <a:xfrm>
              <a:off x="6737351" y="4997451"/>
              <a:ext cx="271463" cy="755650"/>
            </a:xfrm>
            <a:custGeom>
              <a:avLst/>
              <a:gdLst>
                <a:gd name="T0" fmla="*/ 0 w 171"/>
                <a:gd name="T1" fmla="*/ 0 h 476"/>
                <a:gd name="T2" fmla="*/ 0 w 171"/>
                <a:gd name="T3" fmla="*/ 375 h 476"/>
                <a:gd name="T4" fmla="*/ 101 w 171"/>
                <a:gd name="T5" fmla="*/ 476 h 476"/>
                <a:gd name="T6" fmla="*/ 171 w 171"/>
                <a:gd name="T7" fmla="*/ 476 h 476"/>
                <a:gd name="T8" fmla="*/ 171 w 171"/>
                <a:gd name="T9" fmla="*/ 460 h 476"/>
                <a:gd name="T10" fmla="*/ 107 w 171"/>
                <a:gd name="T11" fmla="*/ 460 h 476"/>
                <a:gd name="T12" fmla="*/ 16 w 171"/>
                <a:gd name="T13" fmla="*/ 369 h 476"/>
                <a:gd name="T14" fmla="*/ 16 w 171"/>
                <a:gd name="T15" fmla="*/ 0 h 476"/>
                <a:gd name="T16" fmla="*/ 0 w 171"/>
                <a:gd name="T17" fmla="*/ 0 h 476"/>
                <a:gd name="T18" fmla="*/ 0 w 171"/>
                <a:gd name="T19"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476">
                  <a:moveTo>
                    <a:pt x="0" y="0"/>
                  </a:moveTo>
                  <a:lnTo>
                    <a:pt x="0" y="375"/>
                  </a:lnTo>
                  <a:lnTo>
                    <a:pt x="101" y="476"/>
                  </a:lnTo>
                  <a:lnTo>
                    <a:pt x="171" y="476"/>
                  </a:lnTo>
                  <a:lnTo>
                    <a:pt x="171" y="460"/>
                  </a:lnTo>
                  <a:lnTo>
                    <a:pt x="107" y="460"/>
                  </a:lnTo>
                  <a:lnTo>
                    <a:pt x="16" y="369"/>
                  </a:lnTo>
                  <a:lnTo>
                    <a:pt x="16" y="0"/>
                  </a:lnTo>
                  <a:lnTo>
                    <a:pt x="0" y="0"/>
                  </a:lnTo>
                  <a:lnTo>
                    <a:pt x="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0">
              <a:extLst>
                <a:ext uri="{FF2B5EF4-FFF2-40B4-BE49-F238E27FC236}">
                  <a16:creationId xmlns:a16="http://schemas.microsoft.com/office/drawing/2014/main" id="{FF629F50-54D4-4643-9942-CB77F43235B7}"/>
                </a:ext>
              </a:extLst>
            </p:cNvPr>
            <p:cNvSpPr>
              <a:spLocks noChangeArrowheads="1"/>
            </p:cNvSpPr>
            <p:nvPr/>
          </p:nvSpPr>
          <p:spPr bwMode="auto">
            <a:xfrm>
              <a:off x="6704013" y="4954588"/>
              <a:ext cx="92075"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21">
              <a:extLst>
                <a:ext uri="{FF2B5EF4-FFF2-40B4-BE49-F238E27FC236}">
                  <a16:creationId xmlns:a16="http://schemas.microsoft.com/office/drawing/2014/main" id="{864B6E93-C28E-4FF4-ADCF-63C1ECB26185}"/>
                </a:ext>
              </a:extLst>
            </p:cNvPr>
            <p:cNvSpPr>
              <a:spLocks noChangeArrowheads="1"/>
            </p:cNvSpPr>
            <p:nvPr/>
          </p:nvSpPr>
          <p:spPr bwMode="auto">
            <a:xfrm>
              <a:off x="6959601" y="5694363"/>
              <a:ext cx="92075"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61">
              <a:extLst>
                <a:ext uri="{FF2B5EF4-FFF2-40B4-BE49-F238E27FC236}">
                  <a16:creationId xmlns:a16="http://schemas.microsoft.com/office/drawing/2014/main" id="{66E7E429-659F-4FA3-8065-5C2D6B900C18}"/>
                </a:ext>
              </a:extLst>
            </p:cNvPr>
            <p:cNvSpPr>
              <a:spLocks/>
            </p:cNvSpPr>
            <p:nvPr/>
          </p:nvSpPr>
          <p:spPr bwMode="auto">
            <a:xfrm>
              <a:off x="7181851" y="5645151"/>
              <a:ext cx="2524125" cy="530225"/>
            </a:xfrm>
            <a:custGeom>
              <a:avLst/>
              <a:gdLst>
                <a:gd name="T0" fmla="*/ 1493 w 1590"/>
                <a:gd name="T1" fmla="*/ 0 h 334"/>
                <a:gd name="T2" fmla="*/ 96 w 1590"/>
                <a:gd name="T3" fmla="*/ 0 h 334"/>
                <a:gd name="T4" fmla="*/ 0 w 1590"/>
                <a:gd name="T5" fmla="*/ 167 h 334"/>
                <a:gd name="T6" fmla="*/ 96 w 1590"/>
                <a:gd name="T7" fmla="*/ 334 h 334"/>
                <a:gd name="T8" fmla="*/ 1493 w 1590"/>
                <a:gd name="T9" fmla="*/ 334 h 334"/>
                <a:gd name="T10" fmla="*/ 1590 w 1590"/>
                <a:gd name="T11" fmla="*/ 167 h 334"/>
                <a:gd name="T12" fmla="*/ 1493 w 1590"/>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1590" h="334">
                  <a:moveTo>
                    <a:pt x="1493" y="0"/>
                  </a:moveTo>
                  <a:lnTo>
                    <a:pt x="96" y="0"/>
                  </a:lnTo>
                  <a:lnTo>
                    <a:pt x="0" y="167"/>
                  </a:lnTo>
                  <a:lnTo>
                    <a:pt x="96" y="334"/>
                  </a:lnTo>
                  <a:lnTo>
                    <a:pt x="1493" y="334"/>
                  </a:lnTo>
                  <a:lnTo>
                    <a:pt x="1590" y="167"/>
                  </a:lnTo>
                  <a:lnTo>
                    <a:pt x="1493" y="0"/>
                  </a:lnTo>
                  <a:close/>
                </a:path>
              </a:pathLst>
            </a:custGeom>
            <a:solidFill>
              <a:srgbClr val="9227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7">
              <a:extLst>
                <a:ext uri="{FF2B5EF4-FFF2-40B4-BE49-F238E27FC236}">
                  <a16:creationId xmlns:a16="http://schemas.microsoft.com/office/drawing/2014/main" id="{CAF097F0-8B24-4D49-A4E9-37105E73ECA8}"/>
                </a:ext>
              </a:extLst>
            </p:cNvPr>
            <p:cNvSpPr>
              <a:spLocks/>
            </p:cNvSpPr>
            <p:nvPr/>
          </p:nvSpPr>
          <p:spPr bwMode="auto">
            <a:xfrm>
              <a:off x="7916863" y="5861051"/>
              <a:ext cx="98425" cy="150813"/>
            </a:xfrm>
            <a:custGeom>
              <a:avLst/>
              <a:gdLst>
                <a:gd name="T0" fmla="*/ 25 w 62"/>
                <a:gd name="T1" fmla="*/ 11 h 95"/>
                <a:gd name="T2" fmla="*/ 0 w 62"/>
                <a:gd name="T3" fmla="*/ 11 h 95"/>
                <a:gd name="T4" fmla="*/ 0 w 62"/>
                <a:gd name="T5" fmla="*/ 0 h 95"/>
                <a:gd name="T6" fmla="*/ 62 w 62"/>
                <a:gd name="T7" fmla="*/ 0 h 95"/>
                <a:gd name="T8" fmla="*/ 62 w 62"/>
                <a:gd name="T9" fmla="*/ 11 h 95"/>
                <a:gd name="T10" fmla="*/ 37 w 62"/>
                <a:gd name="T11" fmla="*/ 11 h 95"/>
                <a:gd name="T12" fmla="*/ 37 w 62"/>
                <a:gd name="T13" fmla="*/ 95 h 95"/>
                <a:gd name="T14" fmla="*/ 25 w 62"/>
                <a:gd name="T15" fmla="*/ 95 h 95"/>
                <a:gd name="T16" fmla="*/ 25 w 62"/>
                <a:gd name="T17" fmla="*/ 1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95">
                  <a:moveTo>
                    <a:pt x="25" y="11"/>
                  </a:moveTo>
                  <a:lnTo>
                    <a:pt x="0" y="11"/>
                  </a:lnTo>
                  <a:lnTo>
                    <a:pt x="0" y="0"/>
                  </a:lnTo>
                  <a:lnTo>
                    <a:pt x="62" y="0"/>
                  </a:lnTo>
                  <a:lnTo>
                    <a:pt x="62" y="11"/>
                  </a:lnTo>
                  <a:lnTo>
                    <a:pt x="37" y="11"/>
                  </a:lnTo>
                  <a:lnTo>
                    <a:pt x="37" y="95"/>
                  </a:lnTo>
                  <a:lnTo>
                    <a:pt x="25" y="95"/>
                  </a:lnTo>
                  <a:lnTo>
                    <a:pt x="2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98">
              <a:extLst>
                <a:ext uri="{FF2B5EF4-FFF2-40B4-BE49-F238E27FC236}">
                  <a16:creationId xmlns:a16="http://schemas.microsoft.com/office/drawing/2014/main" id="{7D2FEAB3-868C-407D-8B11-1ADB85A3E3A7}"/>
                </a:ext>
              </a:extLst>
            </p:cNvPr>
            <p:cNvSpPr>
              <a:spLocks/>
            </p:cNvSpPr>
            <p:nvPr/>
          </p:nvSpPr>
          <p:spPr bwMode="auto">
            <a:xfrm>
              <a:off x="8018463" y="5900738"/>
              <a:ext cx="49213" cy="111125"/>
            </a:xfrm>
            <a:custGeom>
              <a:avLst/>
              <a:gdLst>
                <a:gd name="T0" fmla="*/ 0 w 16"/>
                <a:gd name="T1" fmla="*/ 11 h 36"/>
                <a:gd name="T2" fmla="*/ 0 w 16"/>
                <a:gd name="T3" fmla="*/ 1 h 36"/>
                <a:gd name="T4" fmla="*/ 5 w 16"/>
                <a:gd name="T5" fmla="*/ 1 h 36"/>
                <a:gd name="T6" fmla="*/ 6 w 16"/>
                <a:gd name="T7" fmla="*/ 7 h 36"/>
                <a:gd name="T8" fmla="*/ 6 w 16"/>
                <a:gd name="T9" fmla="*/ 7 h 36"/>
                <a:gd name="T10" fmla="*/ 15 w 16"/>
                <a:gd name="T11" fmla="*/ 0 h 36"/>
                <a:gd name="T12" fmla="*/ 16 w 16"/>
                <a:gd name="T13" fmla="*/ 0 h 36"/>
                <a:gd name="T14" fmla="*/ 16 w 16"/>
                <a:gd name="T15" fmla="*/ 6 h 36"/>
                <a:gd name="T16" fmla="*/ 15 w 16"/>
                <a:gd name="T17" fmla="*/ 6 h 36"/>
                <a:gd name="T18" fmla="*/ 7 w 16"/>
                <a:gd name="T19" fmla="*/ 14 h 36"/>
                <a:gd name="T20" fmla="*/ 6 w 16"/>
                <a:gd name="T21" fmla="*/ 17 h 36"/>
                <a:gd name="T22" fmla="*/ 6 w 16"/>
                <a:gd name="T23" fmla="*/ 36 h 36"/>
                <a:gd name="T24" fmla="*/ 0 w 16"/>
                <a:gd name="T25" fmla="*/ 36 h 36"/>
                <a:gd name="T26" fmla="*/ 0 w 16"/>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0" y="11"/>
                  </a:moveTo>
                  <a:cubicBezTo>
                    <a:pt x="0" y="8"/>
                    <a:pt x="0" y="4"/>
                    <a:pt x="0" y="1"/>
                  </a:cubicBezTo>
                  <a:cubicBezTo>
                    <a:pt x="5" y="1"/>
                    <a:pt x="5" y="1"/>
                    <a:pt x="5" y="1"/>
                  </a:cubicBezTo>
                  <a:cubicBezTo>
                    <a:pt x="6" y="7"/>
                    <a:pt x="6" y="7"/>
                    <a:pt x="6" y="7"/>
                  </a:cubicBezTo>
                  <a:cubicBezTo>
                    <a:pt x="6" y="7"/>
                    <a:pt x="6" y="7"/>
                    <a:pt x="6" y="7"/>
                  </a:cubicBezTo>
                  <a:cubicBezTo>
                    <a:pt x="7" y="3"/>
                    <a:pt x="11" y="0"/>
                    <a:pt x="15" y="0"/>
                  </a:cubicBezTo>
                  <a:cubicBezTo>
                    <a:pt x="16" y="0"/>
                    <a:pt x="16" y="0"/>
                    <a:pt x="16" y="0"/>
                  </a:cubicBezTo>
                  <a:cubicBezTo>
                    <a:pt x="16" y="6"/>
                    <a:pt x="16" y="6"/>
                    <a:pt x="16" y="6"/>
                  </a:cubicBezTo>
                  <a:cubicBezTo>
                    <a:pt x="16" y="6"/>
                    <a:pt x="15" y="6"/>
                    <a:pt x="15" y="6"/>
                  </a:cubicBezTo>
                  <a:cubicBezTo>
                    <a:pt x="10" y="6"/>
                    <a:pt x="7" y="9"/>
                    <a:pt x="7" y="14"/>
                  </a:cubicBezTo>
                  <a:cubicBezTo>
                    <a:pt x="7" y="15"/>
                    <a:pt x="6" y="16"/>
                    <a:pt x="6" y="17"/>
                  </a:cubicBezTo>
                  <a:cubicBezTo>
                    <a:pt x="6" y="36"/>
                    <a:pt x="6" y="36"/>
                    <a:pt x="6" y="36"/>
                  </a:cubicBezTo>
                  <a:cubicBezTo>
                    <a:pt x="0" y="36"/>
                    <a:pt x="0" y="36"/>
                    <a:pt x="0" y="36"/>
                  </a:cubicBez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99">
              <a:extLst>
                <a:ext uri="{FF2B5EF4-FFF2-40B4-BE49-F238E27FC236}">
                  <a16:creationId xmlns:a16="http://schemas.microsoft.com/office/drawing/2014/main" id="{A336D812-88B5-4E31-B6E3-3BBC970EE377}"/>
                </a:ext>
              </a:extLst>
            </p:cNvPr>
            <p:cNvSpPr>
              <a:spLocks noEditPoints="1"/>
            </p:cNvSpPr>
            <p:nvPr/>
          </p:nvSpPr>
          <p:spPr bwMode="auto">
            <a:xfrm>
              <a:off x="8077201" y="5900738"/>
              <a:ext cx="79375" cy="114300"/>
            </a:xfrm>
            <a:custGeom>
              <a:avLst/>
              <a:gdLst>
                <a:gd name="T0" fmla="*/ 21 w 26"/>
                <a:gd name="T1" fmla="*/ 36 h 37"/>
                <a:gd name="T2" fmla="*/ 20 w 26"/>
                <a:gd name="T3" fmla="*/ 32 h 37"/>
                <a:gd name="T4" fmla="*/ 20 w 26"/>
                <a:gd name="T5" fmla="*/ 32 h 37"/>
                <a:gd name="T6" fmla="*/ 10 w 26"/>
                <a:gd name="T7" fmla="*/ 37 h 37"/>
                <a:gd name="T8" fmla="*/ 0 w 26"/>
                <a:gd name="T9" fmla="*/ 27 h 37"/>
                <a:gd name="T10" fmla="*/ 20 w 26"/>
                <a:gd name="T11" fmla="*/ 14 h 37"/>
                <a:gd name="T12" fmla="*/ 20 w 26"/>
                <a:gd name="T13" fmla="*/ 13 h 37"/>
                <a:gd name="T14" fmla="*/ 12 w 26"/>
                <a:gd name="T15" fmla="*/ 5 h 37"/>
                <a:gd name="T16" fmla="*/ 4 w 26"/>
                <a:gd name="T17" fmla="*/ 7 h 37"/>
                <a:gd name="T18" fmla="*/ 3 w 26"/>
                <a:gd name="T19" fmla="*/ 3 h 37"/>
                <a:gd name="T20" fmla="*/ 13 w 26"/>
                <a:gd name="T21" fmla="*/ 0 h 37"/>
                <a:gd name="T22" fmla="*/ 26 w 26"/>
                <a:gd name="T23" fmla="*/ 14 h 37"/>
                <a:gd name="T24" fmla="*/ 26 w 26"/>
                <a:gd name="T25" fmla="*/ 28 h 37"/>
                <a:gd name="T26" fmla="*/ 26 w 26"/>
                <a:gd name="T27" fmla="*/ 36 h 37"/>
                <a:gd name="T28" fmla="*/ 21 w 26"/>
                <a:gd name="T29" fmla="*/ 36 h 37"/>
                <a:gd name="T30" fmla="*/ 20 w 26"/>
                <a:gd name="T31" fmla="*/ 18 h 37"/>
                <a:gd name="T32" fmla="*/ 6 w 26"/>
                <a:gd name="T33" fmla="*/ 26 h 37"/>
                <a:gd name="T34" fmla="*/ 12 w 26"/>
                <a:gd name="T35" fmla="*/ 32 h 37"/>
                <a:gd name="T36" fmla="*/ 19 w 26"/>
                <a:gd name="T37" fmla="*/ 26 h 37"/>
                <a:gd name="T38" fmla="*/ 20 w 26"/>
                <a:gd name="T39" fmla="*/ 24 h 37"/>
                <a:gd name="T40" fmla="*/ 20 w 26"/>
                <a:gd name="T41"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7">
                  <a:moveTo>
                    <a:pt x="21" y="36"/>
                  </a:moveTo>
                  <a:cubicBezTo>
                    <a:pt x="20" y="32"/>
                    <a:pt x="20" y="32"/>
                    <a:pt x="20" y="32"/>
                  </a:cubicBezTo>
                  <a:cubicBezTo>
                    <a:pt x="20" y="32"/>
                    <a:pt x="20" y="32"/>
                    <a:pt x="20" y="32"/>
                  </a:cubicBezTo>
                  <a:cubicBezTo>
                    <a:pt x="18" y="34"/>
                    <a:pt x="15" y="37"/>
                    <a:pt x="10" y="37"/>
                  </a:cubicBezTo>
                  <a:cubicBezTo>
                    <a:pt x="4" y="37"/>
                    <a:pt x="0" y="32"/>
                    <a:pt x="0" y="27"/>
                  </a:cubicBezTo>
                  <a:cubicBezTo>
                    <a:pt x="0" y="18"/>
                    <a:pt x="8" y="14"/>
                    <a:pt x="20" y="14"/>
                  </a:cubicBezTo>
                  <a:cubicBezTo>
                    <a:pt x="20" y="13"/>
                    <a:pt x="20" y="13"/>
                    <a:pt x="20" y="13"/>
                  </a:cubicBezTo>
                  <a:cubicBezTo>
                    <a:pt x="20" y="9"/>
                    <a:pt x="19" y="5"/>
                    <a:pt x="12" y="5"/>
                  </a:cubicBezTo>
                  <a:cubicBezTo>
                    <a:pt x="9" y="5"/>
                    <a:pt x="6" y="6"/>
                    <a:pt x="4" y="7"/>
                  </a:cubicBezTo>
                  <a:cubicBezTo>
                    <a:pt x="3" y="3"/>
                    <a:pt x="3" y="3"/>
                    <a:pt x="3" y="3"/>
                  </a:cubicBezTo>
                  <a:cubicBezTo>
                    <a:pt x="5" y="1"/>
                    <a:pt x="9" y="0"/>
                    <a:pt x="13" y="0"/>
                  </a:cubicBezTo>
                  <a:cubicBezTo>
                    <a:pt x="23" y="0"/>
                    <a:pt x="26" y="7"/>
                    <a:pt x="26" y="14"/>
                  </a:cubicBezTo>
                  <a:cubicBezTo>
                    <a:pt x="26" y="28"/>
                    <a:pt x="26" y="28"/>
                    <a:pt x="26" y="28"/>
                  </a:cubicBezTo>
                  <a:cubicBezTo>
                    <a:pt x="26" y="31"/>
                    <a:pt x="26" y="34"/>
                    <a:pt x="26" y="36"/>
                  </a:cubicBezTo>
                  <a:lnTo>
                    <a:pt x="21" y="36"/>
                  </a:lnTo>
                  <a:close/>
                  <a:moveTo>
                    <a:pt x="20" y="18"/>
                  </a:moveTo>
                  <a:cubicBezTo>
                    <a:pt x="14" y="18"/>
                    <a:pt x="6" y="19"/>
                    <a:pt x="6" y="26"/>
                  </a:cubicBezTo>
                  <a:cubicBezTo>
                    <a:pt x="6" y="30"/>
                    <a:pt x="9" y="32"/>
                    <a:pt x="12" y="32"/>
                  </a:cubicBezTo>
                  <a:cubicBezTo>
                    <a:pt x="16" y="32"/>
                    <a:pt x="18" y="29"/>
                    <a:pt x="19" y="26"/>
                  </a:cubicBezTo>
                  <a:cubicBezTo>
                    <a:pt x="20" y="26"/>
                    <a:pt x="20" y="25"/>
                    <a:pt x="20" y="24"/>
                  </a:cubicBez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00">
              <a:extLst>
                <a:ext uri="{FF2B5EF4-FFF2-40B4-BE49-F238E27FC236}">
                  <a16:creationId xmlns:a16="http://schemas.microsoft.com/office/drawing/2014/main" id="{C512E078-1D22-4D13-B7D1-881F56C8089D}"/>
                </a:ext>
              </a:extLst>
            </p:cNvPr>
            <p:cNvSpPr>
              <a:spLocks/>
            </p:cNvSpPr>
            <p:nvPr/>
          </p:nvSpPr>
          <p:spPr bwMode="auto">
            <a:xfrm>
              <a:off x="8185151" y="5900738"/>
              <a:ext cx="82550" cy="111125"/>
            </a:xfrm>
            <a:custGeom>
              <a:avLst/>
              <a:gdLst>
                <a:gd name="T0" fmla="*/ 0 w 27"/>
                <a:gd name="T1" fmla="*/ 10 h 36"/>
                <a:gd name="T2" fmla="*/ 0 w 27"/>
                <a:gd name="T3" fmla="*/ 1 h 36"/>
                <a:gd name="T4" fmla="*/ 5 w 27"/>
                <a:gd name="T5" fmla="*/ 1 h 36"/>
                <a:gd name="T6" fmla="*/ 6 w 27"/>
                <a:gd name="T7" fmla="*/ 6 h 36"/>
                <a:gd name="T8" fmla="*/ 6 w 27"/>
                <a:gd name="T9" fmla="*/ 6 h 36"/>
                <a:gd name="T10" fmla="*/ 16 w 27"/>
                <a:gd name="T11" fmla="*/ 0 h 36"/>
                <a:gd name="T12" fmla="*/ 27 w 27"/>
                <a:gd name="T13" fmla="*/ 14 h 36"/>
                <a:gd name="T14" fmla="*/ 27 w 27"/>
                <a:gd name="T15" fmla="*/ 36 h 36"/>
                <a:gd name="T16" fmla="*/ 21 w 27"/>
                <a:gd name="T17" fmla="*/ 36 h 36"/>
                <a:gd name="T18" fmla="*/ 21 w 27"/>
                <a:gd name="T19" fmla="*/ 15 h 36"/>
                <a:gd name="T20" fmla="*/ 14 w 27"/>
                <a:gd name="T21" fmla="*/ 5 h 36"/>
                <a:gd name="T22" fmla="*/ 7 w 27"/>
                <a:gd name="T23" fmla="*/ 12 h 36"/>
                <a:gd name="T24" fmla="*/ 6 w 27"/>
                <a:gd name="T25" fmla="*/ 15 h 36"/>
                <a:gd name="T26" fmla="*/ 6 w 27"/>
                <a:gd name="T27" fmla="*/ 36 h 36"/>
                <a:gd name="T28" fmla="*/ 0 w 27"/>
                <a:gd name="T29" fmla="*/ 36 h 36"/>
                <a:gd name="T30" fmla="*/ 0 w 27"/>
                <a:gd name="T3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6">
                  <a:moveTo>
                    <a:pt x="0" y="10"/>
                  </a:moveTo>
                  <a:cubicBezTo>
                    <a:pt x="0" y="7"/>
                    <a:pt x="0" y="4"/>
                    <a:pt x="0" y="1"/>
                  </a:cubicBezTo>
                  <a:cubicBezTo>
                    <a:pt x="5" y="1"/>
                    <a:pt x="5" y="1"/>
                    <a:pt x="5" y="1"/>
                  </a:cubicBezTo>
                  <a:cubicBezTo>
                    <a:pt x="6" y="6"/>
                    <a:pt x="6" y="6"/>
                    <a:pt x="6" y="6"/>
                  </a:cubicBezTo>
                  <a:cubicBezTo>
                    <a:pt x="6" y="6"/>
                    <a:pt x="6" y="6"/>
                    <a:pt x="6" y="6"/>
                  </a:cubicBezTo>
                  <a:cubicBezTo>
                    <a:pt x="7" y="3"/>
                    <a:pt x="11" y="0"/>
                    <a:pt x="16" y="0"/>
                  </a:cubicBezTo>
                  <a:cubicBezTo>
                    <a:pt x="21" y="0"/>
                    <a:pt x="27" y="3"/>
                    <a:pt x="27" y="14"/>
                  </a:cubicBezTo>
                  <a:cubicBezTo>
                    <a:pt x="27" y="36"/>
                    <a:pt x="27" y="36"/>
                    <a:pt x="27" y="36"/>
                  </a:cubicBezTo>
                  <a:cubicBezTo>
                    <a:pt x="21" y="36"/>
                    <a:pt x="21" y="36"/>
                    <a:pt x="21" y="36"/>
                  </a:cubicBezTo>
                  <a:cubicBezTo>
                    <a:pt x="21" y="15"/>
                    <a:pt x="21" y="15"/>
                    <a:pt x="21" y="15"/>
                  </a:cubicBezTo>
                  <a:cubicBezTo>
                    <a:pt x="21" y="10"/>
                    <a:pt x="19" y="5"/>
                    <a:pt x="14" y="5"/>
                  </a:cubicBezTo>
                  <a:cubicBezTo>
                    <a:pt x="10" y="5"/>
                    <a:pt x="8" y="8"/>
                    <a:pt x="7" y="12"/>
                  </a:cubicBezTo>
                  <a:cubicBezTo>
                    <a:pt x="6" y="12"/>
                    <a:pt x="6" y="13"/>
                    <a:pt x="6" y="15"/>
                  </a:cubicBezTo>
                  <a:cubicBezTo>
                    <a:pt x="6" y="36"/>
                    <a:pt x="6" y="36"/>
                    <a:pt x="6" y="36"/>
                  </a:cubicBezTo>
                  <a:cubicBezTo>
                    <a:pt x="0" y="36"/>
                    <a:pt x="0" y="36"/>
                    <a:pt x="0" y="36"/>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01">
              <a:extLst>
                <a:ext uri="{FF2B5EF4-FFF2-40B4-BE49-F238E27FC236}">
                  <a16:creationId xmlns:a16="http://schemas.microsoft.com/office/drawing/2014/main" id="{41E66683-D087-4961-ADE1-7A6AD369BED4}"/>
                </a:ext>
              </a:extLst>
            </p:cNvPr>
            <p:cNvSpPr>
              <a:spLocks/>
            </p:cNvSpPr>
            <p:nvPr/>
          </p:nvSpPr>
          <p:spPr bwMode="auto">
            <a:xfrm>
              <a:off x="8289926" y="5900738"/>
              <a:ext cx="66675" cy="114300"/>
            </a:xfrm>
            <a:custGeom>
              <a:avLst/>
              <a:gdLst>
                <a:gd name="T0" fmla="*/ 2 w 22"/>
                <a:gd name="T1" fmla="*/ 30 h 37"/>
                <a:gd name="T2" fmla="*/ 9 w 22"/>
                <a:gd name="T3" fmla="*/ 32 h 37"/>
                <a:gd name="T4" fmla="*/ 16 w 22"/>
                <a:gd name="T5" fmla="*/ 27 h 37"/>
                <a:gd name="T6" fmla="*/ 10 w 22"/>
                <a:gd name="T7" fmla="*/ 20 h 37"/>
                <a:gd name="T8" fmla="*/ 1 w 22"/>
                <a:gd name="T9" fmla="*/ 10 h 37"/>
                <a:gd name="T10" fmla="*/ 13 w 22"/>
                <a:gd name="T11" fmla="*/ 0 h 37"/>
                <a:gd name="T12" fmla="*/ 20 w 22"/>
                <a:gd name="T13" fmla="*/ 2 h 37"/>
                <a:gd name="T14" fmla="*/ 19 w 22"/>
                <a:gd name="T15" fmla="*/ 7 h 37"/>
                <a:gd name="T16" fmla="*/ 13 w 22"/>
                <a:gd name="T17" fmla="*/ 5 h 37"/>
                <a:gd name="T18" fmla="*/ 7 w 22"/>
                <a:gd name="T19" fmla="*/ 10 h 37"/>
                <a:gd name="T20" fmla="*/ 13 w 22"/>
                <a:gd name="T21" fmla="*/ 16 h 37"/>
                <a:gd name="T22" fmla="*/ 22 w 22"/>
                <a:gd name="T23" fmla="*/ 26 h 37"/>
                <a:gd name="T24" fmla="*/ 9 w 22"/>
                <a:gd name="T25" fmla="*/ 37 h 37"/>
                <a:gd name="T26" fmla="*/ 0 w 22"/>
                <a:gd name="T27" fmla="*/ 34 h 37"/>
                <a:gd name="T28" fmla="*/ 2 w 22"/>
                <a:gd name="T2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7">
                  <a:moveTo>
                    <a:pt x="2" y="30"/>
                  </a:moveTo>
                  <a:cubicBezTo>
                    <a:pt x="4" y="31"/>
                    <a:pt x="7" y="32"/>
                    <a:pt x="9" y="32"/>
                  </a:cubicBezTo>
                  <a:cubicBezTo>
                    <a:pt x="14" y="32"/>
                    <a:pt x="16" y="30"/>
                    <a:pt x="16" y="27"/>
                  </a:cubicBezTo>
                  <a:cubicBezTo>
                    <a:pt x="16" y="24"/>
                    <a:pt x="14" y="22"/>
                    <a:pt x="10" y="20"/>
                  </a:cubicBezTo>
                  <a:cubicBezTo>
                    <a:pt x="4" y="18"/>
                    <a:pt x="1" y="14"/>
                    <a:pt x="1" y="10"/>
                  </a:cubicBezTo>
                  <a:cubicBezTo>
                    <a:pt x="1" y="5"/>
                    <a:pt x="6" y="0"/>
                    <a:pt x="13" y="0"/>
                  </a:cubicBezTo>
                  <a:cubicBezTo>
                    <a:pt x="16" y="0"/>
                    <a:pt x="19" y="1"/>
                    <a:pt x="20" y="2"/>
                  </a:cubicBezTo>
                  <a:cubicBezTo>
                    <a:pt x="19" y="7"/>
                    <a:pt x="19" y="7"/>
                    <a:pt x="19" y="7"/>
                  </a:cubicBezTo>
                  <a:cubicBezTo>
                    <a:pt x="18" y="6"/>
                    <a:pt x="15" y="5"/>
                    <a:pt x="13" y="5"/>
                  </a:cubicBezTo>
                  <a:cubicBezTo>
                    <a:pt x="9" y="5"/>
                    <a:pt x="7" y="7"/>
                    <a:pt x="7" y="10"/>
                  </a:cubicBezTo>
                  <a:cubicBezTo>
                    <a:pt x="7" y="12"/>
                    <a:pt x="9" y="14"/>
                    <a:pt x="13" y="16"/>
                  </a:cubicBezTo>
                  <a:cubicBezTo>
                    <a:pt x="18" y="18"/>
                    <a:pt x="22" y="21"/>
                    <a:pt x="22" y="26"/>
                  </a:cubicBezTo>
                  <a:cubicBezTo>
                    <a:pt x="22" y="32"/>
                    <a:pt x="17" y="37"/>
                    <a:pt x="9" y="37"/>
                  </a:cubicBezTo>
                  <a:cubicBezTo>
                    <a:pt x="6" y="37"/>
                    <a:pt x="3" y="36"/>
                    <a:pt x="0" y="34"/>
                  </a:cubicBezTo>
                  <a:lnTo>
                    <a:pt x="2"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2">
              <a:extLst>
                <a:ext uri="{FF2B5EF4-FFF2-40B4-BE49-F238E27FC236}">
                  <a16:creationId xmlns:a16="http://schemas.microsoft.com/office/drawing/2014/main" id="{E6DD1E1D-236D-461E-850F-61C9A8F94C68}"/>
                </a:ext>
              </a:extLst>
            </p:cNvPr>
            <p:cNvSpPr>
              <a:spLocks noEditPoints="1"/>
            </p:cNvSpPr>
            <p:nvPr/>
          </p:nvSpPr>
          <p:spPr bwMode="auto">
            <a:xfrm>
              <a:off x="8378826" y="5900738"/>
              <a:ext cx="92075" cy="153988"/>
            </a:xfrm>
            <a:custGeom>
              <a:avLst/>
              <a:gdLst>
                <a:gd name="T0" fmla="*/ 0 w 30"/>
                <a:gd name="T1" fmla="*/ 12 h 50"/>
                <a:gd name="T2" fmla="*/ 0 w 30"/>
                <a:gd name="T3" fmla="*/ 1 h 50"/>
                <a:gd name="T4" fmla="*/ 5 w 30"/>
                <a:gd name="T5" fmla="*/ 1 h 50"/>
                <a:gd name="T6" fmla="*/ 5 w 30"/>
                <a:gd name="T7" fmla="*/ 7 h 50"/>
                <a:gd name="T8" fmla="*/ 6 w 30"/>
                <a:gd name="T9" fmla="*/ 7 h 50"/>
                <a:gd name="T10" fmla="*/ 16 w 30"/>
                <a:gd name="T11" fmla="*/ 0 h 50"/>
                <a:gd name="T12" fmla="*/ 30 w 30"/>
                <a:gd name="T13" fmla="*/ 18 h 50"/>
                <a:gd name="T14" fmla="*/ 16 w 30"/>
                <a:gd name="T15" fmla="*/ 37 h 50"/>
                <a:gd name="T16" fmla="*/ 6 w 30"/>
                <a:gd name="T17" fmla="*/ 32 h 50"/>
                <a:gd name="T18" fmla="*/ 6 w 30"/>
                <a:gd name="T19" fmla="*/ 32 h 50"/>
                <a:gd name="T20" fmla="*/ 6 w 30"/>
                <a:gd name="T21" fmla="*/ 50 h 50"/>
                <a:gd name="T22" fmla="*/ 0 w 30"/>
                <a:gd name="T23" fmla="*/ 50 h 50"/>
                <a:gd name="T24" fmla="*/ 0 w 30"/>
                <a:gd name="T25" fmla="*/ 12 h 50"/>
                <a:gd name="T26" fmla="*/ 6 w 30"/>
                <a:gd name="T27" fmla="*/ 22 h 50"/>
                <a:gd name="T28" fmla="*/ 6 w 30"/>
                <a:gd name="T29" fmla="*/ 25 h 50"/>
                <a:gd name="T30" fmla="*/ 14 w 30"/>
                <a:gd name="T31" fmla="*/ 32 h 50"/>
                <a:gd name="T32" fmla="*/ 24 w 30"/>
                <a:gd name="T33" fmla="*/ 18 h 50"/>
                <a:gd name="T34" fmla="*/ 15 w 30"/>
                <a:gd name="T35" fmla="*/ 5 h 50"/>
                <a:gd name="T36" fmla="*/ 6 w 30"/>
                <a:gd name="T37" fmla="*/ 13 h 50"/>
                <a:gd name="T38" fmla="*/ 6 w 30"/>
                <a:gd name="T39" fmla="*/ 15 h 50"/>
                <a:gd name="T40" fmla="*/ 6 w 30"/>
                <a:gd name="T41"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50">
                  <a:moveTo>
                    <a:pt x="0" y="12"/>
                  </a:moveTo>
                  <a:cubicBezTo>
                    <a:pt x="0" y="8"/>
                    <a:pt x="0" y="4"/>
                    <a:pt x="0" y="1"/>
                  </a:cubicBezTo>
                  <a:cubicBezTo>
                    <a:pt x="5" y="1"/>
                    <a:pt x="5" y="1"/>
                    <a:pt x="5" y="1"/>
                  </a:cubicBezTo>
                  <a:cubicBezTo>
                    <a:pt x="5" y="7"/>
                    <a:pt x="5" y="7"/>
                    <a:pt x="5" y="7"/>
                  </a:cubicBezTo>
                  <a:cubicBezTo>
                    <a:pt x="6" y="7"/>
                    <a:pt x="6" y="7"/>
                    <a:pt x="6" y="7"/>
                  </a:cubicBezTo>
                  <a:cubicBezTo>
                    <a:pt x="8" y="2"/>
                    <a:pt x="12" y="0"/>
                    <a:pt x="16" y="0"/>
                  </a:cubicBezTo>
                  <a:cubicBezTo>
                    <a:pt x="24" y="0"/>
                    <a:pt x="30" y="7"/>
                    <a:pt x="30" y="18"/>
                  </a:cubicBezTo>
                  <a:cubicBezTo>
                    <a:pt x="30" y="31"/>
                    <a:pt x="23" y="37"/>
                    <a:pt x="16" y="37"/>
                  </a:cubicBezTo>
                  <a:cubicBezTo>
                    <a:pt x="11" y="37"/>
                    <a:pt x="8" y="35"/>
                    <a:pt x="6" y="32"/>
                  </a:cubicBezTo>
                  <a:cubicBezTo>
                    <a:pt x="6" y="32"/>
                    <a:pt x="6" y="32"/>
                    <a:pt x="6" y="32"/>
                  </a:cubicBezTo>
                  <a:cubicBezTo>
                    <a:pt x="6" y="50"/>
                    <a:pt x="6" y="50"/>
                    <a:pt x="6" y="50"/>
                  </a:cubicBezTo>
                  <a:cubicBezTo>
                    <a:pt x="0" y="50"/>
                    <a:pt x="0" y="50"/>
                    <a:pt x="0" y="50"/>
                  </a:cubicBezTo>
                  <a:lnTo>
                    <a:pt x="0" y="12"/>
                  </a:lnTo>
                  <a:close/>
                  <a:moveTo>
                    <a:pt x="6" y="22"/>
                  </a:moveTo>
                  <a:cubicBezTo>
                    <a:pt x="6" y="23"/>
                    <a:pt x="6" y="24"/>
                    <a:pt x="6" y="25"/>
                  </a:cubicBezTo>
                  <a:cubicBezTo>
                    <a:pt x="7" y="29"/>
                    <a:pt x="11" y="32"/>
                    <a:pt x="14" y="32"/>
                  </a:cubicBezTo>
                  <a:cubicBezTo>
                    <a:pt x="21" y="32"/>
                    <a:pt x="24" y="26"/>
                    <a:pt x="24" y="18"/>
                  </a:cubicBezTo>
                  <a:cubicBezTo>
                    <a:pt x="24" y="11"/>
                    <a:pt x="21" y="5"/>
                    <a:pt x="15" y="5"/>
                  </a:cubicBezTo>
                  <a:cubicBezTo>
                    <a:pt x="11" y="5"/>
                    <a:pt x="7" y="8"/>
                    <a:pt x="6" y="13"/>
                  </a:cubicBezTo>
                  <a:cubicBezTo>
                    <a:pt x="6" y="13"/>
                    <a:pt x="6" y="14"/>
                    <a:pt x="6" y="15"/>
                  </a:cubicBezTo>
                  <a:lnTo>
                    <a:pt x="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03">
              <a:extLst>
                <a:ext uri="{FF2B5EF4-FFF2-40B4-BE49-F238E27FC236}">
                  <a16:creationId xmlns:a16="http://schemas.microsoft.com/office/drawing/2014/main" id="{B39161C4-A7FB-4DA0-B607-AC25F6E500D3}"/>
                </a:ext>
              </a:extLst>
            </p:cNvPr>
            <p:cNvSpPr>
              <a:spLocks noEditPoints="1"/>
            </p:cNvSpPr>
            <p:nvPr/>
          </p:nvSpPr>
          <p:spPr bwMode="auto">
            <a:xfrm>
              <a:off x="8486776" y="5900738"/>
              <a:ext cx="95250" cy="114300"/>
            </a:xfrm>
            <a:custGeom>
              <a:avLst/>
              <a:gdLst>
                <a:gd name="T0" fmla="*/ 31 w 31"/>
                <a:gd name="T1" fmla="*/ 18 h 37"/>
                <a:gd name="T2" fmla="*/ 15 w 31"/>
                <a:gd name="T3" fmla="*/ 37 h 37"/>
                <a:gd name="T4" fmla="*/ 0 w 31"/>
                <a:gd name="T5" fmla="*/ 19 h 37"/>
                <a:gd name="T6" fmla="*/ 16 w 31"/>
                <a:gd name="T7" fmla="*/ 0 h 37"/>
                <a:gd name="T8" fmla="*/ 31 w 31"/>
                <a:gd name="T9" fmla="*/ 18 h 37"/>
                <a:gd name="T10" fmla="*/ 6 w 31"/>
                <a:gd name="T11" fmla="*/ 18 h 37"/>
                <a:gd name="T12" fmla="*/ 15 w 31"/>
                <a:gd name="T13" fmla="*/ 32 h 37"/>
                <a:gd name="T14" fmla="*/ 25 w 31"/>
                <a:gd name="T15" fmla="*/ 18 h 37"/>
                <a:gd name="T16" fmla="*/ 16 w 31"/>
                <a:gd name="T17" fmla="*/ 5 h 37"/>
                <a:gd name="T18" fmla="*/ 6 w 31"/>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7">
                  <a:moveTo>
                    <a:pt x="31" y="18"/>
                  </a:moveTo>
                  <a:cubicBezTo>
                    <a:pt x="31" y="31"/>
                    <a:pt x="23" y="37"/>
                    <a:pt x="15" y="37"/>
                  </a:cubicBezTo>
                  <a:cubicBezTo>
                    <a:pt x="7" y="37"/>
                    <a:pt x="0" y="30"/>
                    <a:pt x="0" y="19"/>
                  </a:cubicBezTo>
                  <a:cubicBezTo>
                    <a:pt x="0" y="7"/>
                    <a:pt x="7" y="0"/>
                    <a:pt x="16" y="0"/>
                  </a:cubicBezTo>
                  <a:cubicBezTo>
                    <a:pt x="25" y="0"/>
                    <a:pt x="31" y="7"/>
                    <a:pt x="31" y="18"/>
                  </a:cubicBezTo>
                  <a:close/>
                  <a:moveTo>
                    <a:pt x="6" y="18"/>
                  </a:moveTo>
                  <a:cubicBezTo>
                    <a:pt x="6" y="26"/>
                    <a:pt x="10" y="32"/>
                    <a:pt x="15" y="32"/>
                  </a:cubicBezTo>
                  <a:cubicBezTo>
                    <a:pt x="21" y="32"/>
                    <a:pt x="25" y="26"/>
                    <a:pt x="25" y="18"/>
                  </a:cubicBezTo>
                  <a:cubicBezTo>
                    <a:pt x="25" y="13"/>
                    <a:pt x="22" y="5"/>
                    <a:pt x="16" y="5"/>
                  </a:cubicBezTo>
                  <a:cubicBezTo>
                    <a:pt x="9" y="5"/>
                    <a:pt x="6" y="12"/>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4">
              <a:extLst>
                <a:ext uri="{FF2B5EF4-FFF2-40B4-BE49-F238E27FC236}">
                  <a16:creationId xmlns:a16="http://schemas.microsoft.com/office/drawing/2014/main" id="{68FEAC28-FEC6-4ABD-8C35-08C38B918366}"/>
                </a:ext>
              </a:extLst>
            </p:cNvPr>
            <p:cNvSpPr>
              <a:spLocks/>
            </p:cNvSpPr>
            <p:nvPr/>
          </p:nvSpPr>
          <p:spPr bwMode="auto">
            <a:xfrm>
              <a:off x="8604251" y="5900738"/>
              <a:ext cx="49213" cy="111125"/>
            </a:xfrm>
            <a:custGeom>
              <a:avLst/>
              <a:gdLst>
                <a:gd name="T0" fmla="*/ 0 w 16"/>
                <a:gd name="T1" fmla="*/ 11 h 36"/>
                <a:gd name="T2" fmla="*/ 0 w 16"/>
                <a:gd name="T3" fmla="*/ 1 h 36"/>
                <a:gd name="T4" fmla="*/ 5 w 16"/>
                <a:gd name="T5" fmla="*/ 1 h 36"/>
                <a:gd name="T6" fmla="*/ 6 w 16"/>
                <a:gd name="T7" fmla="*/ 7 h 36"/>
                <a:gd name="T8" fmla="*/ 6 w 16"/>
                <a:gd name="T9" fmla="*/ 7 h 36"/>
                <a:gd name="T10" fmla="*/ 15 w 16"/>
                <a:gd name="T11" fmla="*/ 0 h 36"/>
                <a:gd name="T12" fmla="*/ 16 w 16"/>
                <a:gd name="T13" fmla="*/ 0 h 36"/>
                <a:gd name="T14" fmla="*/ 16 w 16"/>
                <a:gd name="T15" fmla="*/ 6 h 36"/>
                <a:gd name="T16" fmla="*/ 14 w 16"/>
                <a:gd name="T17" fmla="*/ 6 h 36"/>
                <a:gd name="T18" fmla="*/ 7 w 16"/>
                <a:gd name="T19" fmla="*/ 14 h 36"/>
                <a:gd name="T20" fmla="*/ 6 w 16"/>
                <a:gd name="T21" fmla="*/ 17 h 36"/>
                <a:gd name="T22" fmla="*/ 6 w 16"/>
                <a:gd name="T23" fmla="*/ 36 h 36"/>
                <a:gd name="T24" fmla="*/ 0 w 16"/>
                <a:gd name="T25" fmla="*/ 36 h 36"/>
                <a:gd name="T26" fmla="*/ 0 w 16"/>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0" y="11"/>
                  </a:moveTo>
                  <a:cubicBezTo>
                    <a:pt x="0" y="8"/>
                    <a:pt x="0" y="4"/>
                    <a:pt x="0" y="1"/>
                  </a:cubicBezTo>
                  <a:cubicBezTo>
                    <a:pt x="5" y="1"/>
                    <a:pt x="5" y="1"/>
                    <a:pt x="5" y="1"/>
                  </a:cubicBezTo>
                  <a:cubicBezTo>
                    <a:pt x="6" y="7"/>
                    <a:pt x="6" y="7"/>
                    <a:pt x="6" y="7"/>
                  </a:cubicBezTo>
                  <a:cubicBezTo>
                    <a:pt x="6" y="7"/>
                    <a:pt x="6" y="7"/>
                    <a:pt x="6" y="7"/>
                  </a:cubicBezTo>
                  <a:cubicBezTo>
                    <a:pt x="7" y="3"/>
                    <a:pt x="11" y="0"/>
                    <a:pt x="15" y="0"/>
                  </a:cubicBezTo>
                  <a:cubicBezTo>
                    <a:pt x="15" y="0"/>
                    <a:pt x="16" y="0"/>
                    <a:pt x="16" y="0"/>
                  </a:cubicBezTo>
                  <a:cubicBezTo>
                    <a:pt x="16" y="6"/>
                    <a:pt x="16" y="6"/>
                    <a:pt x="16" y="6"/>
                  </a:cubicBezTo>
                  <a:cubicBezTo>
                    <a:pt x="16" y="6"/>
                    <a:pt x="15" y="6"/>
                    <a:pt x="14" y="6"/>
                  </a:cubicBezTo>
                  <a:cubicBezTo>
                    <a:pt x="10" y="6"/>
                    <a:pt x="7" y="9"/>
                    <a:pt x="7" y="14"/>
                  </a:cubicBezTo>
                  <a:cubicBezTo>
                    <a:pt x="6" y="15"/>
                    <a:pt x="6" y="16"/>
                    <a:pt x="6" y="17"/>
                  </a:cubicBezTo>
                  <a:cubicBezTo>
                    <a:pt x="6" y="36"/>
                    <a:pt x="6" y="36"/>
                    <a:pt x="6" y="36"/>
                  </a:cubicBezTo>
                  <a:cubicBezTo>
                    <a:pt x="0" y="36"/>
                    <a:pt x="0" y="36"/>
                    <a:pt x="0" y="36"/>
                  </a:cubicBez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6">
              <a:extLst>
                <a:ext uri="{FF2B5EF4-FFF2-40B4-BE49-F238E27FC236}">
                  <a16:creationId xmlns:a16="http://schemas.microsoft.com/office/drawing/2014/main" id="{70AB3BC3-E162-4440-AEE8-2B65CB836251}"/>
                </a:ext>
              </a:extLst>
            </p:cNvPr>
            <p:cNvSpPr>
              <a:spLocks/>
            </p:cNvSpPr>
            <p:nvPr/>
          </p:nvSpPr>
          <p:spPr bwMode="auto">
            <a:xfrm>
              <a:off x="8664576" y="5872163"/>
              <a:ext cx="58738" cy="142875"/>
            </a:xfrm>
            <a:custGeom>
              <a:avLst/>
              <a:gdLst>
                <a:gd name="T0" fmla="*/ 11 w 19"/>
                <a:gd name="T1" fmla="*/ 0 h 46"/>
                <a:gd name="T2" fmla="*/ 11 w 19"/>
                <a:gd name="T3" fmla="*/ 10 h 46"/>
                <a:gd name="T4" fmla="*/ 19 w 19"/>
                <a:gd name="T5" fmla="*/ 10 h 46"/>
                <a:gd name="T6" fmla="*/ 19 w 19"/>
                <a:gd name="T7" fmla="*/ 15 h 46"/>
                <a:gd name="T8" fmla="*/ 11 w 19"/>
                <a:gd name="T9" fmla="*/ 15 h 46"/>
                <a:gd name="T10" fmla="*/ 11 w 19"/>
                <a:gd name="T11" fmla="*/ 34 h 46"/>
                <a:gd name="T12" fmla="*/ 16 w 19"/>
                <a:gd name="T13" fmla="*/ 40 h 46"/>
                <a:gd name="T14" fmla="*/ 19 w 19"/>
                <a:gd name="T15" fmla="*/ 40 h 46"/>
                <a:gd name="T16" fmla="*/ 19 w 19"/>
                <a:gd name="T17" fmla="*/ 45 h 46"/>
                <a:gd name="T18" fmla="*/ 14 w 19"/>
                <a:gd name="T19" fmla="*/ 46 h 46"/>
                <a:gd name="T20" fmla="*/ 7 w 19"/>
                <a:gd name="T21" fmla="*/ 43 h 46"/>
                <a:gd name="T22" fmla="*/ 5 w 19"/>
                <a:gd name="T23" fmla="*/ 34 h 46"/>
                <a:gd name="T24" fmla="*/ 5 w 19"/>
                <a:gd name="T25" fmla="*/ 15 h 46"/>
                <a:gd name="T26" fmla="*/ 0 w 19"/>
                <a:gd name="T27" fmla="*/ 15 h 46"/>
                <a:gd name="T28" fmla="*/ 0 w 19"/>
                <a:gd name="T29" fmla="*/ 10 h 46"/>
                <a:gd name="T30" fmla="*/ 5 w 19"/>
                <a:gd name="T31" fmla="*/ 10 h 46"/>
                <a:gd name="T32" fmla="*/ 5 w 19"/>
                <a:gd name="T33" fmla="*/ 2 h 46"/>
                <a:gd name="T34" fmla="*/ 11 w 19"/>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6">
                  <a:moveTo>
                    <a:pt x="11" y="0"/>
                  </a:moveTo>
                  <a:cubicBezTo>
                    <a:pt x="11" y="10"/>
                    <a:pt x="11" y="10"/>
                    <a:pt x="11" y="10"/>
                  </a:cubicBezTo>
                  <a:cubicBezTo>
                    <a:pt x="19" y="10"/>
                    <a:pt x="19" y="10"/>
                    <a:pt x="19" y="10"/>
                  </a:cubicBezTo>
                  <a:cubicBezTo>
                    <a:pt x="19" y="15"/>
                    <a:pt x="19" y="15"/>
                    <a:pt x="19" y="15"/>
                  </a:cubicBezTo>
                  <a:cubicBezTo>
                    <a:pt x="11" y="15"/>
                    <a:pt x="11" y="15"/>
                    <a:pt x="11" y="15"/>
                  </a:cubicBezTo>
                  <a:cubicBezTo>
                    <a:pt x="11" y="34"/>
                    <a:pt x="11" y="34"/>
                    <a:pt x="11" y="34"/>
                  </a:cubicBezTo>
                  <a:cubicBezTo>
                    <a:pt x="11" y="38"/>
                    <a:pt x="12" y="40"/>
                    <a:pt x="16" y="40"/>
                  </a:cubicBezTo>
                  <a:cubicBezTo>
                    <a:pt x="17" y="40"/>
                    <a:pt x="18" y="40"/>
                    <a:pt x="19" y="40"/>
                  </a:cubicBezTo>
                  <a:cubicBezTo>
                    <a:pt x="19" y="45"/>
                    <a:pt x="19" y="45"/>
                    <a:pt x="19" y="45"/>
                  </a:cubicBezTo>
                  <a:cubicBezTo>
                    <a:pt x="18" y="45"/>
                    <a:pt x="16" y="46"/>
                    <a:pt x="14" y="46"/>
                  </a:cubicBezTo>
                  <a:cubicBezTo>
                    <a:pt x="11" y="46"/>
                    <a:pt x="9" y="45"/>
                    <a:pt x="7" y="43"/>
                  </a:cubicBezTo>
                  <a:cubicBezTo>
                    <a:pt x="6" y="41"/>
                    <a:pt x="5" y="38"/>
                    <a:pt x="5" y="34"/>
                  </a:cubicBezTo>
                  <a:cubicBezTo>
                    <a:pt x="5" y="15"/>
                    <a:pt x="5" y="15"/>
                    <a:pt x="5" y="15"/>
                  </a:cubicBezTo>
                  <a:cubicBezTo>
                    <a:pt x="0" y="15"/>
                    <a:pt x="0" y="15"/>
                    <a:pt x="0" y="15"/>
                  </a:cubicBezTo>
                  <a:cubicBezTo>
                    <a:pt x="0" y="10"/>
                    <a:pt x="0" y="10"/>
                    <a:pt x="0" y="10"/>
                  </a:cubicBezTo>
                  <a:cubicBezTo>
                    <a:pt x="5" y="10"/>
                    <a:pt x="5" y="10"/>
                    <a:pt x="5" y="10"/>
                  </a:cubicBezTo>
                  <a:cubicBezTo>
                    <a:pt x="5" y="2"/>
                    <a:pt x="5" y="2"/>
                    <a:pt x="5" y="2"/>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7">
              <a:extLst>
                <a:ext uri="{FF2B5EF4-FFF2-40B4-BE49-F238E27FC236}">
                  <a16:creationId xmlns:a16="http://schemas.microsoft.com/office/drawing/2014/main" id="{F33A661B-3B8A-4079-A80C-9D45C15D2C76}"/>
                </a:ext>
              </a:extLst>
            </p:cNvPr>
            <p:cNvSpPr>
              <a:spLocks noEditPoints="1"/>
            </p:cNvSpPr>
            <p:nvPr/>
          </p:nvSpPr>
          <p:spPr bwMode="auto">
            <a:xfrm>
              <a:off x="8736013" y="5900738"/>
              <a:ext cx="79375" cy="114300"/>
            </a:xfrm>
            <a:custGeom>
              <a:avLst/>
              <a:gdLst>
                <a:gd name="T0" fmla="*/ 21 w 26"/>
                <a:gd name="T1" fmla="*/ 36 h 37"/>
                <a:gd name="T2" fmla="*/ 20 w 26"/>
                <a:gd name="T3" fmla="*/ 32 h 37"/>
                <a:gd name="T4" fmla="*/ 20 w 26"/>
                <a:gd name="T5" fmla="*/ 32 h 37"/>
                <a:gd name="T6" fmla="*/ 10 w 26"/>
                <a:gd name="T7" fmla="*/ 37 h 37"/>
                <a:gd name="T8" fmla="*/ 0 w 26"/>
                <a:gd name="T9" fmla="*/ 27 h 37"/>
                <a:gd name="T10" fmla="*/ 19 w 26"/>
                <a:gd name="T11" fmla="*/ 14 h 37"/>
                <a:gd name="T12" fmla="*/ 19 w 26"/>
                <a:gd name="T13" fmla="*/ 13 h 37"/>
                <a:gd name="T14" fmla="*/ 12 w 26"/>
                <a:gd name="T15" fmla="*/ 5 h 37"/>
                <a:gd name="T16" fmla="*/ 4 w 26"/>
                <a:gd name="T17" fmla="*/ 7 h 37"/>
                <a:gd name="T18" fmla="*/ 3 w 26"/>
                <a:gd name="T19" fmla="*/ 3 h 37"/>
                <a:gd name="T20" fmla="*/ 13 w 26"/>
                <a:gd name="T21" fmla="*/ 0 h 37"/>
                <a:gd name="T22" fmla="*/ 26 w 26"/>
                <a:gd name="T23" fmla="*/ 14 h 37"/>
                <a:gd name="T24" fmla="*/ 26 w 26"/>
                <a:gd name="T25" fmla="*/ 28 h 37"/>
                <a:gd name="T26" fmla="*/ 26 w 26"/>
                <a:gd name="T27" fmla="*/ 36 h 37"/>
                <a:gd name="T28" fmla="*/ 21 w 26"/>
                <a:gd name="T29" fmla="*/ 36 h 37"/>
                <a:gd name="T30" fmla="*/ 20 w 26"/>
                <a:gd name="T31" fmla="*/ 18 h 37"/>
                <a:gd name="T32" fmla="*/ 6 w 26"/>
                <a:gd name="T33" fmla="*/ 26 h 37"/>
                <a:gd name="T34" fmla="*/ 12 w 26"/>
                <a:gd name="T35" fmla="*/ 32 h 37"/>
                <a:gd name="T36" fmla="*/ 19 w 26"/>
                <a:gd name="T37" fmla="*/ 26 h 37"/>
                <a:gd name="T38" fmla="*/ 20 w 26"/>
                <a:gd name="T39" fmla="*/ 24 h 37"/>
                <a:gd name="T40" fmla="*/ 20 w 26"/>
                <a:gd name="T41"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7">
                  <a:moveTo>
                    <a:pt x="21" y="36"/>
                  </a:moveTo>
                  <a:cubicBezTo>
                    <a:pt x="20" y="32"/>
                    <a:pt x="20" y="32"/>
                    <a:pt x="20" y="32"/>
                  </a:cubicBezTo>
                  <a:cubicBezTo>
                    <a:pt x="20" y="32"/>
                    <a:pt x="20" y="32"/>
                    <a:pt x="20" y="32"/>
                  </a:cubicBezTo>
                  <a:cubicBezTo>
                    <a:pt x="18" y="34"/>
                    <a:pt x="15" y="37"/>
                    <a:pt x="10" y="37"/>
                  </a:cubicBezTo>
                  <a:cubicBezTo>
                    <a:pt x="4" y="37"/>
                    <a:pt x="0" y="32"/>
                    <a:pt x="0" y="27"/>
                  </a:cubicBezTo>
                  <a:cubicBezTo>
                    <a:pt x="0" y="18"/>
                    <a:pt x="8" y="14"/>
                    <a:pt x="19" y="14"/>
                  </a:cubicBezTo>
                  <a:cubicBezTo>
                    <a:pt x="19" y="13"/>
                    <a:pt x="19" y="13"/>
                    <a:pt x="19" y="13"/>
                  </a:cubicBezTo>
                  <a:cubicBezTo>
                    <a:pt x="19" y="9"/>
                    <a:pt x="19" y="5"/>
                    <a:pt x="12" y="5"/>
                  </a:cubicBezTo>
                  <a:cubicBezTo>
                    <a:pt x="9" y="5"/>
                    <a:pt x="6" y="6"/>
                    <a:pt x="4" y="7"/>
                  </a:cubicBezTo>
                  <a:cubicBezTo>
                    <a:pt x="3" y="3"/>
                    <a:pt x="3" y="3"/>
                    <a:pt x="3" y="3"/>
                  </a:cubicBezTo>
                  <a:cubicBezTo>
                    <a:pt x="5" y="1"/>
                    <a:pt x="9" y="0"/>
                    <a:pt x="13" y="0"/>
                  </a:cubicBezTo>
                  <a:cubicBezTo>
                    <a:pt x="23" y="0"/>
                    <a:pt x="26" y="7"/>
                    <a:pt x="26" y="14"/>
                  </a:cubicBezTo>
                  <a:cubicBezTo>
                    <a:pt x="26" y="28"/>
                    <a:pt x="26" y="28"/>
                    <a:pt x="26" y="28"/>
                  </a:cubicBezTo>
                  <a:cubicBezTo>
                    <a:pt x="26" y="31"/>
                    <a:pt x="26" y="34"/>
                    <a:pt x="26" y="36"/>
                  </a:cubicBezTo>
                  <a:lnTo>
                    <a:pt x="21" y="36"/>
                  </a:lnTo>
                  <a:close/>
                  <a:moveTo>
                    <a:pt x="20" y="18"/>
                  </a:moveTo>
                  <a:cubicBezTo>
                    <a:pt x="14" y="18"/>
                    <a:pt x="6" y="19"/>
                    <a:pt x="6" y="26"/>
                  </a:cubicBezTo>
                  <a:cubicBezTo>
                    <a:pt x="6" y="30"/>
                    <a:pt x="9" y="32"/>
                    <a:pt x="12" y="32"/>
                  </a:cubicBezTo>
                  <a:cubicBezTo>
                    <a:pt x="16" y="32"/>
                    <a:pt x="18" y="29"/>
                    <a:pt x="19" y="26"/>
                  </a:cubicBezTo>
                  <a:cubicBezTo>
                    <a:pt x="20" y="26"/>
                    <a:pt x="20" y="25"/>
                    <a:pt x="20" y="24"/>
                  </a:cubicBez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08">
              <a:extLst>
                <a:ext uri="{FF2B5EF4-FFF2-40B4-BE49-F238E27FC236}">
                  <a16:creationId xmlns:a16="http://schemas.microsoft.com/office/drawing/2014/main" id="{D781986A-BC7C-431F-8CC6-DB9EBEB56CA0}"/>
                </a:ext>
              </a:extLst>
            </p:cNvPr>
            <p:cNvSpPr>
              <a:spLocks/>
            </p:cNvSpPr>
            <p:nvPr/>
          </p:nvSpPr>
          <p:spPr bwMode="auto">
            <a:xfrm>
              <a:off x="8831263" y="5872163"/>
              <a:ext cx="58738" cy="142875"/>
            </a:xfrm>
            <a:custGeom>
              <a:avLst/>
              <a:gdLst>
                <a:gd name="T0" fmla="*/ 11 w 19"/>
                <a:gd name="T1" fmla="*/ 0 h 46"/>
                <a:gd name="T2" fmla="*/ 11 w 19"/>
                <a:gd name="T3" fmla="*/ 10 h 46"/>
                <a:gd name="T4" fmla="*/ 19 w 19"/>
                <a:gd name="T5" fmla="*/ 10 h 46"/>
                <a:gd name="T6" fmla="*/ 19 w 19"/>
                <a:gd name="T7" fmla="*/ 15 h 46"/>
                <a:gd name="T8" fmla="*/ 11 w 19"/>
                <a:gd name="T9" fmla="*/ 15 h 46"/>
                <a:gd name="T10" fmla="*/ 11 w 19"/>
                <a:gd name="T11" fmla="*/ 34 h 46"/>
                <a:gd name="T12" fmla="*/ 15 w 19"/>
                <a:gd name="T13" fmla="*/ 40 h 46"/>
                <a:gd name="T14" fmla="*/ 19 w 19"/>
                <a:gd name="T15" fmla="*/ 40 h 46"/>
                <a:gd name="T16" fmla="*/ 19 w 19"/>
                <a:gd name="T17" fmla="*/ 45 h 46"/>
                <a:gd name="T18" fmla="*/ 14 w 19"/>
                <a:gd name="T19" fmla="*/ 46 h 46"/>
                <a:gd name="T20" fmla="*/ 7 w 19"/>
                <a:gd name="T21" fmla="*/ 43 h 46"/>
                <a:gd name="T22" fmla="*/ 5 w 19"/>
                <a:gd name="T23" fmla="*/ 34 h 46"/>
                <a:gd name="T24" fmla="*/ 5 w 19"/>
                <a:gd name="T25" fmla="*/ 15 h 46"/>
                <a:gd name="T26" fmla="*/ 0 w 19"/>
                <a:gd name="T27" fmla="*/ 15 h 46"/>
                <a:gd name="T28" fmla="*/ 0 w 19"/>
                <a:gd name="T29" fmla="*/ 10 h 46"/>
                <a:gd name="T30" fmla="*/ 5 w 19"/>
                <a:gd name="T31" fmla="*/ 10 h 46"/>
                <a:gd name="T32" fmla="*/ 5 w 19"/>
                <a:gd name="T33" fmla="*/ 2 h 46"/>
                <a:gd name="T34" fmla="*/ 11 w 19"/>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6">
                  <a:moveTo>
                    <a:pt x="11" y="0"/>
                  </a:moveTo>
                  <a:cubicBezTo>
                    <a:pt x="11" y="10"/>
                    <a:pt x="11" y="10"/>
                    <a:pt x="11" y="10"/>
                  </a:cubicBezTo>
                  <a:cubicBezTo>
                    <a:pt x="19" y="10"/>
                    <a:pt x="19" y="10"/>
                    <a:pt x="19" y="10"/>
                  </a:cubicBezTo>
                  <a:cubicBezTo>
                    <a:pt x="19" y="15"/>
                    <a:pt x="19" y="15"/>
                    <a:pt x="19" y="15"/>
                  </a:cubicBezTo>
                  <a:cubicBezTo>
                    <a:pt x="11" y="15"/>
                    <a:pt x="11" y="15"/>
                    <a:pt x="11" y="15"/>
                  </a:cubicBezTo>
                  <a:cubicBezTo>
                    <a:pt x="11" y="34"/>
                    <a:pt x="11" y="34"/>
                    <a:pt x="11" y="34"/>
                  </a:cubicBezTo>
                  <a:cubicBezTo>
                    <a:pt x="11" y="38"/>
                    <a:pt x="12" y="40"/>
                    <a:pt x="15" y="40"/>
                  </a:cubicBezTo>
                  <a:cubicBezTo>
                    <a:pt x="17" y="40"/>
                    <a:pt x="18" y="40"/>
                    <a:pt x="19" y="40"/>
                  </a:cubicBezTo>
                  <a:cubicBezTo>
                    <a:pt x="19" y="45"/>
                    <a:pt x="19" y="45"/>
                    <a:pt x="19" y="45"/>
                  </a:cubicBezTo>
                  <a:cubicBezTo>
                    <a:pt x="18" y="45"/>
                    <a:pt x="16" y="46"/>
                    <a:pt x="14" y="46"/>
                  </a:cubicBezTo>
                  <a:cubicBezTo>
                    <a:pt x="11" y="46"/>
                    <a:pt x="9" y="45"/>
                    <a:pt x="7" y="43"/>
                  </a:cubicBezTo>
                  <a:cubicBezTo>
                    <a:pt x="6" y="41"/>
                    <a:pt x="5" y="38"/>
                    <a:pt x="5" y="34"/>
                  </a:cubicBezTo>
                  <a:cubicBezTo>
                    <a:pt x="5" y="15"/>
                    <a:pt x="5" y="15"/>
                    <a:pt x="5" y="15"/>
                  </a:cubicBezTo>
                  <a:cubicBezTo>
                    <a:pt x="0" y="15"/>
                    <a:pt x="0" y="15"/>
                    <a:pt x="0" y="15"/>
                  </a:cubicBezTo>
                  <a:cubicBezTo>
                    <a:pt x="0" y="10"/>
                    <a:pt x="0" y="10"/>
                    <a:pt x="0" y="10"/>
                  </a:cubicBezTo>
                  <a:cubicBezTo>
                    <a:pt x="5" y="10"/>
                    <a:pt x="5" y="10"/>
                    <a:pt x="5" y="10"/>
                  </a:cubicBezTo>
                  <a:cubicBezTo>
                    <a:pt x="5" y="2"/>
                    <a:pt x="5" y="2"/>
                    <a:pt x="5" y="2"/>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09">
              <a:extLst>
                <a:ext uri="{FF2B5EF4-FFF2-40B4-BE49-F238E27FC236}">
                  <a16:creationId xmlns:a16="http://schemas.microsoft.com/office/drawing/2014/main" id="{82F2FEB8-2379-45C9-A037-921A3A458F05}"/>
                </a:ext>
              </a:extLst>
            </p:cNvPr>
            <p:cNvSpPr>
              <a:spLocks noEditPoints="1"/>
            </p:cNvSpPr>
            <p:nvPr/>
          </p:nvSpPr>
          <p:spPr bwMode="auto">
            <a:xfrm>
              <a:off x="8909051" y="5864226"/>
              <a:ext cx="23813" cy="147638"/>
            </a:xfrm>
            <a:custGeom>
              <a:avLst/>
              <a:gdLst>
                <a:gd name="T0" fmla="*/ 8 w 8"/>
                <a:gd name="T1" fmla="*/ 3 h 48"/>
                <a:gd name="T2" fmla="*/ 4 w 8"/>
                <a:gd name="T3" fmla="*/ 7 h 48"/>
                <a:gd name="T4" fmla="*/ 0 w 8"/>
                <a:gd name="T5" fmla="*/ 3 h 48"/>
                <a:gd name="T6" fmla="*/ 4 w 8"/>
                <a:gd name="T7" fmla="*/ 0 h 48"/>
                <a:gd name="T8" fmla="*/ 8 w 8"/>
                <a:gd name="T9" fmla="*/ 3 h 48"/>
                <a:gd name="T10" fmla="*/ 1 w 8"/>
                <a:gd name="T11" fmla="*/ 48 h 48"/>
                <a:gd name="T12" fmla="*/ 1 w 8"/>
                <a:gd name="T13" fmla="*/ 13 h 48"/>
                <a:gd name="T14" fmla="*/ 7 w 8"/>
                <a:gd name="T15" fmla="*/ 13 h 48"/>
                <a:gd name="T16" fmla="*/ 7 w 8"/>
                <a:gd name="T17" fmla="*/ 48 h 48"/>
                <a:gd name="T18" fmla="*/ 1 w 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8">
                  <a:moveTo>
                    <a:pt x="8" y="3"/>
                  </a:moveTo>
                  <a:cubicBezTo>
                    <a:pt x="8" y="6"/>
                    <a:pt x="6" y="7"/>
                    <a:pt x="4" y="7"/>
                  </a:cubicBezTo>
                  <a:cubicBezTo>
                    <a:pt x="2" y="7"/>
                    <a:pt x="0" y="6"/>
                    <a:pt x="0" y="3"/>
                  </a:cubicBezTo>
                  <a:cubicBezTo>
                    <a:pt x="0" y="1"/>
                    <a:pt x="2" y="0"/>
                    <a:pt x="4" y="0"/>
                  </a:cubicBezTo>
                  <a:cubicBezTo>
                    <a:pt x="6" y="0"/>
                    <a:pt x="8" y="1"/>
                    <a:pt x="8" y="3"/>
                  </a:cubicBezTo>
                  <a:close/>
                  <a:moveTo>
                    <a:pt x="1" y="48"/>
                  </a:moveTo>
                  <a:cubicBezTo>
                    <a:pt x="1" y="13"/>
                    <a:pt x="1" y="13"/>
                    <a:pt x="1" y="13"/>
                  </a:cubicBezTo>
                  <a:cubicBezTo>
                    <a:pt x="7" y="13"/>
                    <a:pt x="7" y="13"/>
                    <a:pt x="7" y="13"/>
                  </a:cubicBezTo>
                  <a:cubicBezTo>
                    <a:pt x="7" y="48"/>
                    <a:pt x="7" y="48"/>
                    <a:pt x="7" y="48"/>
                  </a:cubicBezTo>
                  <a:lnTo>
                    <a:pt x="1"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0">
              <a:extLst>
                <a:ext uri="{FF2B5EF4-FFF2-40B4-BE49-F238E27FC236}">
                  <a16:creationId xmlns:a16="http://schemas.microsoft.com/office/drawing/2014/main" id="{5ED5C036-A4E9-4A0B-8DC5-8F1F68F52E34}"/>
                </a:ext>
              </a:extLst>
            </p:cNvPr>
            <p:cNvSpPr>
              <a:spLocks noEditPoints="1"/>
            </p:cNvSpPr>
            <p:nvPr/>
          </p:nvSpPr>
          <p:spPr bwMode="auto">
            <a:xfrm>
              <a:off x="8951913" y="5900738"/>
              <a:ext cx="95250" cy="114300"/>
            </a:xfrm>
            <a:custGeom>
              <a:avLst/>
              <a:gdLst>
                <a:gd name="T0" fmla="*/ 31 w 31"/>
                <a:gd name="T1" fmla="*/ 18 h 37"/>
                <a:gd name="T2" fmla="*/ 15 w 31"/>
                <a:gd name="T3" fmla="*/ 37 h 37"/>
                <a:gd name="T4" fmla="*/ 0 w 31"/>
                <a:gd name="T5" fmla="*/ 19 h 37"/>
                <a:gd name="T6" fmla="*/ 16 w 31"/>
                <a:gd name="T7" fmla="*/ 0 h 37"/>
                <a:gd name="T8" fmla="*/ 31 w 31"/>
                <a:gd name="T9" fmla="*/ 18 h 37"/>
                <a:gd name="T10" fmla="*/ 7 w 31"/>
                <a:gd name="T11" fmla="*/ 18 h 37"/>
                <a:gd name="T12" fmla="*/ 16 w 31"/>
                <a:gd name="T13" fmla="*/ 32 h 37"/>
                <a:gd name="T14" fmla="*/ 25 w 31"/>
                <a:gd name="T15" fmla="*/ 18 h 37"/>
                <a:gd name="T16" fmla="*/ 16 w 31"/>
                <a:gd name="T17" fmla="*/ 5 h 37"/>
                <a:gd name="T18" fmla="*/ 7 w 31"/>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7">
                  <a:moveTo>
                    <a:pt x="31" y="18"/>
                  </a:moveTo>
                  <a:cubicBezTo>
                    <a:pt x="31" y="31"/>
                    <a:pt x="23" y="37"/>
                    <a:pt x="15" y="37"/>
                  </a:cubicBezTo>
                  <a:cubicBezTo>
                    <a:pt x="7" y="37"/>
                    <a:pt x="0" y="30"/>
                    <a:pt x="0" y="19"/>
                  </a:cubicBezTo>
                  <a:cubicBezTo>
                    <a:pt x="0" y="7"/>
                    <a:pt x="7" y="0"/>
                    <a:pt x="16" y="0"/>
                  </a:cubicBezTo>
                  <a:cubicBezTo>
                    <a:pt x="25" y="0"/>
                    <a:pt x="31" y="7"/>
                    <a:pt x="31" y="18"/>
                  </a:cubicBezTo>
                  <a:close/>
                  <a:moveTo>
                    <a:pt x="7" y="18"/>
                  </a:moveTo>
                  <a:cubicBezTo>
                    <a:pt x="7" y="26"/>
                    <a:pt x="10" y="32"/>
                    <a:pt x="16" y="32"/>
                  </a:cubicBezTo>
                  <a:cubicBezTo>
                    <a:pt x="21" y="32"/>
                    <a:pt x="25" y="26"/>
                    <a:pt x="25" y="18"/>
                  </a:cubicBezTo>
                  <a:cubicBezTo>
                    <a:pt x="25" y="13"/>
                    <a:pt x="23" y="5"/>
                    <a:pt x="16" y="5"/>
                  </a:cubicBezTo>
                  <a:cubicBezTo>
                    <a:pt x="9" y="5"/>
                    <a:pt x="7" y="12"/>
                    <a:pt x="7"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11">
              <a:extLst>
                <a:ext uri="{FF2B5EF4-FFF2-40B4-BE49-F238E27FC236}">
                  <a16:creationId xmlns:a16="http://schemas.microsoft.com/office/drawing/2014/main" id="{B88F35CE-3295-4B15-A574-BEC62C267899}"/>
                </a:ext>
              </a:extLst>
            </p:cNvPr>
            <p:cNvSpPr>
              <a:spLocks/>
            </p:cNvSpPr>
            <p:nvPr/>
          </p:nvSpPr>
          <p:spPr bwMode="auto">
            <a:xfrm>
              <a:off x="9069388" y="5900738"/>
              <a:ext cx="85725" cy="111125"/>
            </a:xfrm>
            <a:custGeom>
              <a:avLst/>
              <a:gdLst>
                <a:gd name="T0" fmla="*/ 1 w 28"/>
                <a:gd name="T1" fmla="*/ 10 h 36"/>
                <a:gd name="T2" fmla="*/ 0 w 28"/>
                <a:gd name="T3" fmla="*/ 1 h 36"/>
                <a:gd name="T4" fmla="*/ 6 w 28"/>
                <a:gd name="T5" fmla="*/ 1 h 36"/>
                <a:gd name="T6" fmla="*/ 6 w 28"/>
                <a:gd name="T7" fmla="*/ 6 h 36"/>
                <a:gd name="T8" fmla="*/ 6 w 28"/>
                <a:gd name="T9" fmla="*/ 6 h 36"/>
                <a:gd name="T10" fmla="*/ 17 w 28"/>
                <a:gd name="T11" fmla="*/ 0 h 36"/>
                <a:gd name="T12" fmla="*/ 28 w 28"/>
                <a:gd name="T13" fmla="*/ 14 h 36"/>
                <a:gd name="T14" fmla="*/ 28 w 28"/>
                <a:gd name="T15" fmla="*/ 36 h 36"/>
                <a:gd name="T16" fmla="*/ 22 w 28"/>
                <a:gd name="T17" fmla="*/ 36 h 36"/>
                <a:gd name="T18" fmla="*/ 22 w 28"/>
                <a:gd name="T19" fmla="*/ 15 h 36"/>
                <a:gd name="T20" fmla="*/ 15 w 28"/>
                <a:gd name="T21" fmla="*/ 5 h 36"/>
                <a:gd name="T22" fmla="*/ 7 w 28"/>
                <a:gd name="T23" fmla="*/ 12 h 36"/>
                <a:gd name="T24" fmla="*/ 7 w 28"/>
                <a:gd name="T25" fmla="*/ 15 h 36"/>
                <a:gd name="T26" fmla="*/ 7 w 28"/>
                <a:gd name="T27" fmla="*/ 36 h 36"/>
                <a:gd name="T28" fmla="*/ 1 w 28"/>
                <a:gd name="T29" fmla="*/ 36 h 36"/>
                <a:gd name="T30" fmla="*/ 1 w 28"/>
                <a:gd name="T3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6">
                  <a:moveTo>
                    <a:pt x="1" y="10"/>
                  </a:moveTo>
                  <a:cubicBezTo>
                    <a:pt x="1" y="7"/>
                    <a:pt x="0" y="4"/>
                    <a:pt x="0" y="1"/>
                  </a:cubicBezTo>
                  <a:cubicBezTo>
                    <a:pt x="6" y="1"/>
                    <a:pt x="6" y="1"/>
                    <a:pt x="6" y="1"/>
                  </a:cubicBezTo>
                  <a:cubicBezTo>
                    <a:pt x="6" y="6"/>
                    <a:pt x="6" y="6"/>
                    <a:pt x="6" y="6"/>
                  </a:cubicBezTo>
                  <a:cubicBezTo>
                    <a:pt x="6" y="6"/>
                    <a:pt x="6" y="6"/>
                    <a:pt x="6" y="6"/>
                  </a:cubicBezTo>
                  <a:cubicBezTo>
                    <a:pt x="8" y="3"/>
                    <a:pt x="11" y="0"/>
                    <a:pt x="17" y="0"/>
                  </a:cubicBezTo>
                  <a:cubicBezTo>
                    <a:pt x="21" y="0"/>
                    <a:pt x="28" y="3"/>
                    <a:pt x="28" y="14"/>
                  </a:cubicBezTo>
                  <a:cubicBezTo>
                    <a:pt x="28" y="36"/>
                    <a:pt x="28" y="36"/>
                    <a:pt x="28" y="36"/>
                  </a:cubicBezTo>
                  <a:cubicBezTo>
                    <a:pt x="22" y="36"/>
                    <a:pt x="22" y="36"/>
                    <a:pt x="22" y="36"/>
                  </a:cubicBezTo>
                  <a:cubicBezTo>
                    <a:pt x="22" y="15"/>
                    <a:pt x="22" y="15"/>
                    <a:pt x="22" y="15"/>
                  </a:cubicBezTo>
                  <a:cubicBezTo>
                    <a:pt x="22" y="10"/>
                    <a:pt x="20" y="5"/>
                    <a:pt x="15" y="5"/>
                  </a:cubicBezTo>
                  <a:cubicBezTo>
                    <a:pt x="11" y="5"/>
                    <a:pt x="8" y="8"/>
                    <a:pt x="7" y="12"/>
                  </a:cubicBezTo>
                  <a:cubicBezTo>
                    <a:pt x="7" y="12"/>
                    <a:pt x="7" y="13"/>
                    <a:pt x="7" y="15"/>
                  </a:cubicBezTo>
                  <a:cubicBezTo>
                    <a:pt x="7" y="36"/>
                    <a:pt x="7" y="36"/>
                    <a:pt x="7" y="36"/>
                  </a:cubicBezTo>
                  <a:cubicBezTo>
                    <a:pt x="1" y="36"/>
                    <a:pt x="1" y="36"/>
                    <a:pt x="1" y="36"/>
                  </a:cubicBezTo>
                  <a:lnTo>
                    <a:pt x="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5">
              <a:extLst>
                <a:ext uri="{FF2B5EF4-FFF2-40B4-BE49-F238E27FC236}">
                  <a16:creationId xmlns:a16="http://schemas.microsoft.com/office/drawing/2014/main" id="{55641070-3327-4DBB-9EE6-8CB47ABB6C4D}"/>
                </a:ext>
              </a:extLst>
            </p:cNvPr>
            <p:cNvSpPr>
              <a:spLocks/>
            </p:cNvSpPr>
            <p:nvPr/>
          </p:nvSpPr>
          <p:spPr bwMode="auto">
            <a:xfrm>
              <a:off x="7221538" y="5678488"/>
              <a:ext cx="528638" cy="461963"/>
            </a:xfrm>
            <a:custGeom>
              <a:avLst/>
              <a:gdLst>
                <a:gd name="T0" fmla="*/ 250 w 333"/>
                <a:gd name="T1" fmla="*/ 0 h 291"/>
                <a:gd name="T2" fmla="*/ 83 w 333"/>
                <a:gd name="T3" fmla="*/ 0 h 291"/>
                <a:gd name="T4" fmla="*/ 0 w 333"/>
                <a:gd name="T5" fmla="*/ 146 h 291"/>
                <a:gd name="T6" fmla="*/ 83 w 333"/>
                <a:gd name="T7" fmla="*/ 291 h 291"/>
                <a:gd name="T8" fmla="*/ 250 w 333"/>
                <a:gd name="T9" fmla="*/ 291 h 291"/>
                <a:gd name="T10" fmla="*/ 333 w 333"/>
                <a:gd name="T11" fmla="*/ 146 h 291"/>
                <a:gd name="T12" fmla="*/ 250 w 333"/>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3" h="291">
                  <a:moveTo>
                    <a:pt x="250" y="0"/>
                  </a:moveTo>
                  <a:lnTo>
                    <a:pt x="83" y="0"/>
                  </a:lnTo>
                  <a:lnTo>
                    <a:pt x="0" y="146"/>
                  </a:lnTo>
                  <a:lnTo>
                    <a:pt x="83" y="291"/>
                  </a:lnTo>
                  <a:lnTo>
                    <a:pt x="250" y="291"/>
                  </a:lnTo>
                  <a:lnTo>
                    <a:pt x="333" y="146"/>
                  </a:lnTo>
                  <a:lnTo>
                    <a:pt x="2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36">
              <a:extLst>
                <a:ext uri="{FF2B5EF4-FFF2-40B4-BE49-F238E27FC236}">
                  <a16:creationId xmlns:a16="http://schemas.microsoft.com/office/drawing/2014/main" id="{95590114-8ED4-4329-BA3E-D95CB5F674F1}"/>
                </a:ext>
              </a:extLst>
            </p:cNvPr>
            <p:cNvSpPr>
              <a:spLocks/>
            </p:cNvSpPr>
            <p:nvPr/>
          </p:nvSpPr>
          <p:spPr bwMode="auto">
            <a:xfrm>
              <a:off x="7215188" y="5675313"/>
              <a:ext cx="541338" cy="468313"/>
            </a:xfrm>
            <a:custGeom>
              <a:avLst/>
              <a:gdLst>
                <a:gd name="T0" fmla="*/ 254 w 341"/>
                <a:gd name="T1" fmla="*/ 2 h 295"/>
                <a:gd name="T2" fmla="*/ 254 w 341"/>
                <a:gd name="T3" fmla="*/ 0 h 295"/>
                <a:gd name="T4" fmla="*/ 85 w 341"/>
                <a:gd name="T5" fmla="*/ 0 h 295"/>
                <a:gd name="T6" fmla="*/ 0 w 341"/>
                <a:gd name="T7" fmla="*/ 148 h 295"/>
                <a:gd name="T8" fmla="*/ 85 w 341"/>
                <a:gd name="T9" fmla="*/ 295 h 295"/>
                <a:gd name="T10" fmla="*/ 256 w 341"/>
                <a:gd name="T11" fmla="*/ 295 h 295"/>
                <a:gd name="T12" fmla="*/ 341 w 341"/>
                <a:gd name="T13" fmla="*/ 148 h 295"/>
                <a:gd name="T14" fmla="*/ 256 w 341"/>
                <a:gd name="T15" fmla="*/ 0 h 295"/>
                <a:gd name="T16" fmla="*/ 254 w 341"/>
                <a:gd name="T17" fmla="*/ 0 h 295"/>
                <a:gd name="T18" fmla="*/ 254 w 341"/>
                <a:gd name="T19" fmla="*/ 2 h 295"/>
                <a:gd name="T20" fmla="*/ 252 w 341"/>
                <a:gd name="T21" fmla="*/ 4 h 295"/>
                <a:gd name="T22" fmla="*/ 333 w 341"/>
                <a:gd name="T23" fmla="*/ 148 h 295"/>
                <a:gd name="T24" fmla="*/ 252 w 341"/>
                <a:gd name="T25" fmla="*/ 289 h 295"/>
                <a:gd name="T26" fmla="*/ 89 w 341"/>
                <a:gd name="T27" fmla="*/ 289 h 295"/>
                <a:gd name="T28" fmla="*/ 8 w 341"/>
                <a:gd name="T29" fmla="*/ 148 h 295"/>
                <a:gd name="T30" fmla="*/ 89 w 341"/>
                <a:gd name="T31" fmla="*/ 6 h 295"/>
                <a:gd name="T32" fmla="*/ 254 w 341"/>
                <a:gd name="T33" fmla="*/ 6 h 295"/>
                <a:gd name="T34" fmla="*/ 254 w 341"/>
                <a:gd name="T35" fmla="*/ 2 h 295"/>
                <a:gd name="T36" fmla="*/ 252 w 341"/>
                <a:gd name="T37" fmla="*/ 4 h 295"/>
                <a:gd name="T38" fmla="*/ 254 w 341"/>
                <a:gd name="T39"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295">
                  <a:moveTo>
                    <a:pt x="254" y="2"/>
                  </a:moveTo>
                  <a:lnTo>
                    <a:pt x="254" y="0"/>
                  </a:lnTo>
                  <a:lnTo>
                    <a:pt x="85" y="0"/>
                  </a:lnTo>
                  <a:lnTo>
                    <a:pt x="0" y="148"/>
                  </a:lnTo>
                  <a:lnTo>
                    <a:pt x="85" y="295"/>
                  </a:lnTo>
                  <a:lnTo>
                    <a:pt x="256" y="295"/>
                  </a:lnTo>
                  <a:lnTo>
                    <a:pt x="341" y="148"/>
                  </a:lnTo>
                  <a:lnTo>
                    <a:pt x="256" y="0"/>
                  </a:lnTo>
                  <a:lnTo>
                    <a:pt x="254" y="0"/>
                  </a:lnTo>
                  <a:lnTo>
                    <a:pt x="254" y="2"/>
                  </a:lnTo>
                  <a:lnTo>
                    <a:pt x="252" y="4"/>
                  </a:lnTo>
                  <a:lnTo>
                    <a:pt x="333" y="148"/>
                  </a:lnTo>
                  <a:lnTo>
                    <a:pt x="252" y="289"/>
                  </a:lnTo>
                  <a:lnTo>
                    <a:pt x="89" y="289"/>
                  </a:lnTo>
                  <a:lnTo>
                    <a:pt x="8" y="148"/>
                  </a:lnTo>
                  <a:lnTo>
                    <a:pt x="89" y="6"/>
                  </a:lnTo>
                  <a:lnTo>
                    <a:pt x="254" y="6"/>
                  </a:lnTo>
                  <a:lnTo>
                    <a:pt x="254" y="2"/>
                  </a:lnTo>
                  <a:lnTo>
                    <a:pt x="252" y="4"/>
                  </a:lnTo>
                  <a:lnTo>
                    <a:pt x="25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04">
              <a:extLst>
                <a:ext uri="{FF2B5EF4-FFF2-40B4-BE49-F238E27FC236}">
                  <a16:creationId xmlns:a16="http://schemas.microsoft.com/office/drawing/2014/main" id="{9B002BC0-160A-4740-9427-D8F9D22D5AC0}"/>
                </a:ext>
              </a:extLst>
            </p:cNvPr>
            <p:cNvSpPr>
              <a:spLocks noEditPoints="1"/>
            </p:cNvSpPr>
            <p:nvPr/>
          </p:nvSpPr>
          <p:spPr bwMode="auto">
            <a:xfrm>
              <a:off x="7329488" y="5826126"/>
              <a:ext cx="311150" cy="209550"/>
            </a:xfrm>
            <a:custGeom>
              <a:avLst/>
              <a:gdLst>
                <a:gd name="T0" fmla="*/ 67 w 101"/>
                <a:gd name="T1" fmla="*/ 53 h 68"/>
                <a:gd name="T2" fmla="*/ 33 w 101"/>
                <a:gd name="T3" fmla="*/ 53 h 68"/>
                <a:gd name="T4" fmla="*/ 33 w 101"/>
                <a:gd name="T5" fmla="*/ 53 h 68"/>
                <a:gd name="T6" fmla="*/ 36 w 101"/>
                <a:gd name="T7" fmla="*/ 50 h 68"/>
                <a:gd name="T8" fmla="*/ 65 w 101"/>
                <a:gd name="T9" fmla="*/ 50 h 68"/>
                <a:gd name="T10" fmla="*/ 67 w 101"/>
                <a:gd name="T11" fmla="*/ 53 h 68"/>
                <a:gd name="T12" fmla="*/ 39 w 101"/>
                <a:gd name="T13" fmla="*/ 42 h 68"/>
                <a:gd name="T14" fmla="*/ 64 w 101"/>
                <a:gd name="T15" fmla="*/ 43 h 68"/>
                <a:gd name="T16" fmla="*/ 64 w 101"/>
                <a:gd name="T17" fmla="*/ 45 h 68"/>
                <a:gd name="T18" fmla="*/ 36 w 101"/>
                <a:gd name="T19" fmla="*/ 45 h 68"/>
                <a:gd name="T20" fmla="*/ 39 w 101"/>
                <a:gd name="T21" fmla="*/ 42 h 68"/>
                <a:gd name="T22" fmla="*/ 81 w 101"/>
                <a:gd name="T23" fmla="*/ 34 h 68"/>
                <a:gd name="T24" fmla="*/ 84 w 101"/>
                <a:gd name="T25" fmla="*/ 50 h 68"/>
                <a:gd name="T26" fmla="*/ 81 w 101"/>
                <a:gd name="T27" fmla="*/ 34 h 68"/>
                <a:gd name="T28" fmla="*/ 17 w 101"/>
                <a:gd name="T29" fmla="*/ 34 h 68"/>
                <a:gd name="T30" fmla="*/ 20 w 101"/>
                <a:gd name="T31" fmla="*/ 50 h 68"/>
                <a:gd name="T32" fmla="*/ 17 w 101"/>
                <a:gd name="T33" fmla="*/ 34 h 68"/>
                <a:gd name="T34" fmla="*/ 68 w 101"/>
                <a:gd name="T35" fmla="*/ 35 h 68"/>
                <a:gd name="T36" fmla="*/ 65 w 101"/>
                <a:gd name="T37" fmla="*/ 37 h 68"/>
                <a:gd name="T38" fmla="*/ 36 w 101"/>
                <a:gd name="T39" fmla="*/ 37 h 68"/>
                <a:gd name="T40" fmla="*/ 35 w 101"/>
                <a:gd name="T41" fmla="*/ 34 h 68"/>
                <a:gd name="T42" fmla="*/ 65 w 101"/>
                <a:gd name="T43" fmla="*/ 34 h 68"/>
                <a:gd name="T44" fmla="*/ 68 w 101"/>
                <a:gd name="T45" fmla="*/ 35 h 68"/>
                <a:gd name="T46" fmla="*/ 22 w 101"/>
                <a:gd name="T47" fmla="*/ 29 h 68"/>
                <a:gd name="T48" fmla="*/ 29 w 101"/>
                <a:gd name="T49" fmla="*/ 11 h 68"/>
                <a:gd name="T50" fmla="*/ 72 w 101"/>
                <a:gd name="T51" fmla="*/ 11 h 68"/>
                <a:gd name="T52" fmla="*/ 79 w 101"/>
                <a:gd name="T53" fmla="*/ 29 h 68"/>
                <a:gd name="T54" fmla="*/ 22 w 101"/>
                <a:gd name="T55" fmla="*/ 29 h 68"/>
                <a:gd name="T56" fmla="*/ 15 w 101"/>
                <a:gd name="T57" fmla="*/ 61 h 68"/>
                <a:gd name="T58" fmla="*/ 36 w 101"/>
                <a:gd name="T59" fmla="*/ 61 h 68"/>
                <a:gd name="T60" fmla="*/ 36 w 101"/>
                <a:gd name="T61" fmla="*/ 68 h 68"/>
                <a:gd name="T62" fmla="*/ 36 w 101"/>
                <a:gd name="T63" fmla="*/ 61 h 68"/>
                <a:gd name="T64" fmla="*/ 64 w 101"/>
                <a:gd name="T65" fmla="*/ 61 h 68"/>
                <a:gd name="T66" fmla="*/ 65 w 101"/>
                <a:gd name="T67" fmla="*/ 68 h 68"/>
                <a:gd name="T68" fmla="*/ 65 w 101"/>
                <a:gd name="T69" fmla="*/ 61 h 68"/>
                <a:gd name="T70" fmla="*/ 85 w 101"/>
                <a:gd name="T71" fmla="*/ 61 h 68"/>
                <a:gd name="T72" fmla="*/ 94 w 101"/>
                <a:gd name="T73" fmla="*/ 56 h 68"/>
                <a:gd name="T74" fmla="*/ 92 w 101"/>
                <a:gd name="T75" fmla="*/ 28 h 68"/>
                <a:gd name="T76" fmla="*/ 86 w 101"/>
                <a:gd name="T77" fmla="*/ 26 h 68"/>
                <a:gd name="T78" fmla="*/ 83 w 101"/>
                <a:gd name="T79" fmla="*/ 18 h 68"/>
                <a:gd name="T80" fmla="*/ 65 w 101"/>
                <a:gd name="T81" fmla="*/ 2 h 68"/>
                <a:gd name="T82" fmla="*/ 25 w 101"/>
                <a:gd name="T83" fmla="*/ 6 h 68"/>
                <a:gd name="T84" fmla="*/ 16 w 101"/>
                <a:gd name="T85" fmla="*/ 20 h 68"/>
                <a:gd name="T86" fmla="*/ 12 w 101"/>
                <a:gd name="T87" fmla="*/ 27 h 68"/>
                <a:gd name="T88" fmla="*/ 8 w 101"/>
                <a:gd name="T89" fmla="*/ 58 h 68"/>
                <a:gd name="T90" fmla="*/ 15 w 101"/>
                <a:gd name="T91"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1" h="68">
                  <a:moveTo>
                    <a:pt x="67" y="53"/>
                  </a:moveTo>
                  <a:cubicBezTo>
                    <a:pt x="62" y="54"/>
                    <a:pt x="40" y="53"/>
                    <a:pt x="33" y="53"/>
                  </a:cubicBezTo>
                  <a:cubicBezTo>
                    <a:pt x="33" y="53"/>
                    <a:pt x="33" y="53"/>
                    <a:pt x="33" y="53"/>
                  </a:cubicBezTo>
                  <a:cubicBezTo>
                    <a:pt x="32" y="51"/>
                    <a:pt x="33" y="50"/>
                    <a:pt x="36" y="50"/>
                  </a:cubicBezTo>
                  <a:cubicBezTo>
                    <a:pt x="65" y="50"/>
                    <a:pt x="65" y="50"/>
                    <a:pt x="65" y="50"/>
                  </a:cubicBezTo>
                  <a:cubicBezTo>
                    <a:pt x="67" y="50"/>
                    <a:pt x="68" y="51"/>
                    <a:pt x="67" y="53"/>
                  </a:cubicBezTo>
                  <a:close/>
                  <a:moveTo>
                    <a:pt x="39" y="42"/>
                  </a:moveTo>
                  <a:cubicBezTo>
                    <a:pt x="43" y="42"/>
                    <a:pt x="62" y="42"/>
                    <a:pt x="64" y="43"/>
                  </a:cubicBezTo>
                  <a:cubicBezTo>
                    <a:pt x="64" y="45"/>
                    <a:pt x="64" y="45"/>
                    <a:pt x="64" y="45"/>
                  </a:cubicBezTo>
                  <a:cubicBezTo>
                    <a:pt x="62" y="46"/>
                    <a:pt x="38" y="46"/>
                    <a:pt x="36" y="45"/>
                  </a:cubicBezTo>
                  <a:cubicBezTo>
                    <a:pt x="36" y="42"/>
                    <a:pt x="36" y="42"/>
                    <a:pt x="39" y="42"/>
                  </a:cubicBezTo>
                  <a:close/>
                  <a:moveTo>
                    <a:pt x="81" y="34"/>
                  </a:moveTo>
                  <a:cubicBezTo>
                    <a:pt x="91" y="32"/>
                    <a:pt x="94" y="48"/>
                    <a:pt x="84" y="50"/>
                  </a:cubicBezTo>
                  <a:cubicBezTo>
                    <a:pt x="74" y="52"/>
                    <a:pt x="70" y="37"/>
                    <a:pt x="81" y="34"/>
                  </a:cubicBezTo>
                  <a:close/>
                  <a:moveTo>
                    <a:pt x="17" y="34"/>
                  </a:moveTo>
                  <a:cubicBezTo>
                    <a:pt x="27" y="32"/>
                    <a:pt x="30" y="48"/>
                    <a:pt x="20" y="50"/>
                  </a:cubicBezTo>
                  <a:cubicBezTo>
                    <a:pt x="10" y="52"/>
                    <a:pt x="6" y="37"/>
                    <a:pt x="17" y="34"/>
                  </a:cubicBezTo>
                  <a:close/>
                  <a:moveTo>
                    <a:pt x="68" y="35"/>
                  </a:moveTo>
                  <a:cubicBezTo>
                    <a:pt x="68" y="37"/>
                    <a:pt x="67" y="37"/>
                    <a:pt x="65" y="37"/>
                  </a:cubicBezTo>
                  <a:cubicBezTo>
                    <a:pt x="55" y="37"/>
                    <a:pt x="45" y="37"/>
                    <a:pt x="36" y="37"/>
                  </a:cubicBezTo>
                  <a:cubicBezTo>
                    <a:pt x="31" y="37"/>
                    <a:pt x="32" y="34"/>
                    <a:pt x="35" y="34"/>
                  </a:cubicBezTo>
                  <a:cubicBezTo>
                    <a:pt x="65" y="34"/>
                    <a:pt x="65" y="34"/>
                    <a:pt x="65" y="34"/>
                  </a:cubicBezTo>
                  <a:cubicBezTo>
                    <a:pt x="67" y="34"/>
                    <a:pt x="67" y="34"/>
                    <a:pt x="68" y="35"/>
                  </a:cubicBezTo>
                  <a:close/>
                  <a:moveTo>
                    <a:pt x="22" y="29"/>
                  </a:moveTo>
                  <a:cubicBezTo>
                    <a:pt x="21" y="26"/>
                    <a:pt x="28" y="12"/>
                    <a:pt x="29" y="11"/>
                  </a:cubicBezTo>
                  <a:cubicBezTo>
                    <a:pt x="34" y="6"/>
                    <a:pt x="67" y="5"/>
                    <a:pt x="72" y="11"/>
                  </a:cubicBezTo>
                  <a:cubicBezTo>
                    <a:pt x="72" y="12"/>
                    <a:pt x="79" y="27"/>
                    <a:pt x="79" y="29"/>
                  </a:cubicBezTo>
                  <a:cubicBezTo>
                    <a:pt x="75" y="30"/>
                    <a:pt x="25" y="30"/>
                    <a:pt x="22" y="29"/>
                  </a:cubicBezTo>
                  <a:close/>
                  <a:moveTo>
                    <a:pt x="15" y="61"/>
                  </a:moveTo>
                  <a:cubicBezTo>
                    <a:pt x="36" y="61"/>
                    <a:pt x="36" y="61"/>
                    <a:pt x="36" y="61"/>
                  </a:cubicBezTo>
                  <a:cubicBezTo>
                    <a:pt x="36" y="68"/>
                    <a:pt x="36" y="68"/>
                    <a:pt x="36" y="68"/>
                  </a:cubicBezTo>
                  <a:cubicBezTo>
                    <a:pt x="37" y="67"/>
                    <a:pt x="36" y="63"/>
                    <a:pt x="36" y="61"/>
                  </a:cubicBezTo>
                  <a:cubicBezTo>
                    <a:pt x="64" y="61"/>
                    <a:pt x="64" y="61"/>
                    <a:pt x="64" y="61"/>
                  </a:cubicBezTo>
                  <a:cubicBezTo>
                    <a:pt x="64" y="63"/>
                    <a:pt x="64" y="67"/>
                    <a:pt x="65" y="68"/>
                  </a:cubicBezTo>
                  <a:cubicBezTo>
                    <a:pt x="65" y="61"/>
                    <a:pt x="65" y="61"/>
                    <a:pt x="65" y="61"/>
                  </a:cubicBezTo>
                  <a:cubicBezTo>
                    <a:pt x="85" y="61"/>
                    <a:pt x="85" y="61"/>
                    <a:pt x="85" y="61"/>
                  </a:cubicBezTo>
                  <a:cubicBezTo>
                    <a:pt x="91" y="61"/>
                    <a:pt x="92" y="59"/>
                    <a:pt x="94" y="56"/>
                  </a:cubicBezTo>
                  <a:cubicBezTo>
                    <a:pt x="99" y="48"/>
                    <a:pt x="101" y="34"/>
                    <a:pt x="92" y="28"/>
                  </a:cubicBezTo>
                  <a:cubicBezTo>
                    <a:pt x="90" y="27"/>
                    <a:pt x="88" y="27"/>
                    <a:pt x="86" y="26"/>
                  </a:cubicBezTo>
                  <a:cubicBezTo>
                    <a:pt x="85" y="24"/>
                    <a:pt x="84" y="20"/>
                    <a:pt x="83" y="18"/>
                  </a:cubicBezTo>
                  <a:cubicBezTo>
                    <a:pt x="77" y="6"/>
                    <a:pt x="75" y="4"/>
                    <a:pt x="65" y="2"/>
                  </a:cubicBezTo>
                  <a:cubicBezTo>
                    <a:pt x="56" y="0"/>
                    <a:pt x="31" y="0"/>
                    <a:pt x="25" y="6"/>
                  </a:cubicBezTo>
                  <a:cubicBezTo>
                    <a:pt x="22" y="9"/>
                    <a:pt x="19" y="15"/>
                    <a:pt x="16" y="20"/>
                  </a:cubicBezTo>
                  <a:cubicBezTo>
                    <a:pt x="14" y="27"/>
                    <a:pt x="15" y="26"/>
                    <a:pt x="12" y="27"/>
                  </a:cubicBezTo>
                  <a:cubicBezTo>
                    <a:pt x="0" y="30"/>
                    <a:pt x="0" y="48"/>
                    <a:pt x="8" y="58"/>
                  </a:cubicBezTo>
                  <a:cubicBezTo>
                    <a:pt x="10" y="61"/>
                    <a:pt x="10" y="61"/>
                    <a:pt x="15" y="61"/>
                  </a:cubicBezTo>
                  <a:close/>
                </a:path>
              </a:pathLst>
            </a:custGeom>
            <a:solidFill>
              <a:srgbClr val="FDE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5">
              <a:extLst>
                <a:ext uri="{FF2B5EF4-FFF2-40B4-BE49-F238E27FC236}">
                  <a16:creationId xmlns:a16="http://schemas.microsoft.com/office/drawing/2014/main" id="{ED3EED69-565D-4E32-9306-B28C9A9A9B8A}"/>
                </a:ext>
              </a:extLst>
            </p:cNvPr>
            <p:cNvSpPr>
              <a:spLocks/>
            </p:cNvSpPr>
            <p:nvPr/>
          </p:nvSpPr>
          <p:spPr bwMode="auto">
            <a:xfrm>
              <a:off x="7392988" y="5842001"/>
              <a:ext cx="179388" cy="77788"/>
            </a:xfrm>
            <a:custGeom>
              <a:avLst/>
              <a:gdLst>
                <a:gd name="T0" fmla="*/ 1 w 58"/>
                <a:gd name="T1" fmla="*/ 24 h 25"/>
                <a:gd name="T2" fmla="*/ 58 w 58"/>
                <a:gd name="T3" fmla="*/ 24 h 25"/>
                <a:gd name="T4" fmla="*/ 51 w 58"/>
                <a:gd name="T5" fmla="*/ 6 h 25"/>
                <a:gd name="T6" fmla="*/ 8 w 58"/>
                <a:gd name="T7" fmla="*/ 6 h 25"/>
                <a:gd name="T8" fmla="*/ 1 w 58"/>
                <a:gd name="T9" fmla="*/ 24 h 25"/>
              </a:gdLst>
              <a:ahLst/>
              <a:cxnLst>
                <a:cxn ang="0">
                  <a:pos x="T0" y="T1"/>
                </a:cxn>
                <a:cxn ang="0">
                  <a:pos x="T2" y="T3"/>
                </a:cxn>
                <a:cxn ang="0">
                  <a:pos x="T4" y="T5"/>
                </a:cxn>
                <a:cxn ang="0">
                  <a:pos x="T6" y="T7"/>
                </a:cxn>
                <a:cxn ang="0">
                  <a:pos x="T8" y="T9"/>
                </a:cxn>
              </a:cxnLst>
              <a:rect l="0" t="0" r="r" b="b"/>
              <a:pathLst>
                <a:path w="58" h="25">
                  <a:moveTo>
                    <a:pt x="1" y="24"/>
                  </a:moveTo>
                  <a:cubicBezTo>
                    <a:pt x="4" y="25"/>
                    <a:pt x="54" y="25"/>
                    <a:pt x="58" y="24"/>
                  </a:cubicBezTo>
                  <a:cubicBezTo>
                    <a:pt x="58" y="22"/>
                    <a:pt x="51" y="7"/>
                    <a:pt x="51" y="6"/>
                  </a:cubicBezTo>
                  <a:cubicBezTo>
                    <a:pt x="46" y="0"/>
                    <a:pt x="13" y="1"/>
                    <a:pt x="8" y="6"/>
                  </a:cubicBezTo>
                  <a:cubicBezTo>
                    <a:pt x="7" y="7"/>
                    <a:pt x="0" y="21"/>
                    <a:pt x="1" y="24"/>
                  </a:cubicBezTo>
                  <a:close/>
                </a:path>
              </a:pathLst>
            </a:custGeom>
            <a:solidFill>
              <a:srgbClr val="A1DD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6">
              <a:extLst>
                <a:ext uri="{FF2B5EF4-FFF2-40B4-BE49-F238E27FC236}">
                  <a16:creationId xmlns:a16="http://schemas.microsoft.com/office/drawing/2014/main" id="{B8B65220-49C6-477B-81D2-387EEA0AC938}"/>
                </a:ext>
              </a:extLst>
            </p:cNvPr>
            <p:cNvSpPr>
              <a:spLocks/>
            </p:cNvSpPr>
            <p:nvPr/>
          </p:nvSpPr>
          <p:spPr bwMode="auto">
            <a:xfrm>
              <a:off x="7346951" y="5924551"/>
              <a:ext cx="74613" cy="61913"/>
            </a:xfrm>
            <a:custGeom>
              <a:avLst/>
              <a:gdLst>
                <a:gd name="T0" fmla="*/ 11 w 24"/>
                <a:gd name="T1" fmla="*/ 2 h 20"/>
                <a:gd name="T2" fmla="*/ 14 w 24"/>
                <a:gd name="T3" fmla="*/ 18 h 20"/>
                <a:gd name="T4" fmla="*/ 11 w 24"/>
                <a:gd name="T5" fmla="*/ 2 h 20"/>
              </a:gdLst>
              <a:ahLst/>
              <a:cxnLst>
                <a:cxn ang="0">
                  <a:pos x="T0" y="T1"/>
                </a:cxn>
                <a:cxn ang="0">
                  <a:pos x="T2" y="T3"/>
                </a:cxn>
                <a:cxn ang="0">
                  <a:pos x="T4" y="T5"/>
                </a:cxn>
              </a:cxnLst>
              <a:rect l="0" t="0" r="r" b="b"/>
              <a:pathLst>
                <a:path w="24" h="20">
                  <a:moveTo>
                    <a:pt x="11" y="2"/>
                  </a:moveTo>
                  <a:cubicBezTo>
                    <a:pt x="0" y="5"/>
                    <a:pt x="4" y="20"/>
                    <a:pt x="14" y="18"/>
                  </a:cubicBezTo>
                  <a:cubicBezTo>
                    <a:pt x="24" y="16"/>
                    <a:pt x="21" y="0"/>
                    <a:pt x="11" y="2"/>
                  </a:cubicBezTo>
                  <a:close/>
                </a:path>
              </a:pathLst>
            </a:custGeom>
            <a:solidFill>
              <a:srgbClr val="A1DD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7">
              <a:extLst>
                <a:ext uri="{FF2B5EF4-FFF2-40B4-BE49-F238E27FC236}">
                  <a16:creationId xmlns:a16="http://schemas.microsoft.com/office/drawing/2014/main" id="{201C801C-294B-479E-AFED-3DB1F166BB62}"/>
                </a:ext>
              </a:extLst>
            </p:cNvPr>
            <p:cNvSpPr>
              <a:spLocks/>
            </p:cNvSpPr>
            <p:nvPr/>
          </p:nvSpPr>
          <p:spPr bwMode="auto">
            <a:xfrm>
              <a:off x="7543801" y="5924551"/>
              <a:ext cx="74613" cy="61913"/>
            </a:xfrm>
            <a:custGeom>
              <a:avLst/>
              <a:gdLst>
                <a:gd name="T0" fmla="*/ 11 w 24"/>
                <a:gd name="T1" fmla="*/ 2 h 20"/>
                <a:gd name="T2" fmla="*/ 14 w 24"/>
                <a:gd name="T3" fmla="*/ 18 h 20"/>
                <a:gd name="T4" fmla="*/ 11 w 24"/>
                <a:gd name="T5" fmla="*/ 2 h 20"/>
              </a:gdLst>
              <a:ahLst/>
              <a:cxnLst>
                <a:cxn ang="0">
                  <a:pos x="T0" y="T1"/>
                </a:cxn>
                <a:cxn ang="0">
                  <a:pos x="T2" y="T3"/>
                </a:cxn>
                <a:cxn ang="0">
                  <a:pos x="T4" y="T5"/>
                </a:cxn>
              </a:cxnLst>
              <a:rect l="0" t="0" r="r" b="b"/>
              <a:pathLst>
                <a:path w="24" h="20">
                  <a:moveTo>
                    <a:pt x="11" y="2"/>
                  </a:moveTo>
                  <a:cubicBezTo>
                    <a:pt x="0" y="5"/>
                    <a:pt x="4" y="20"/>
                    <a:pt x="14" y="18"/>
                  </a:cubicBezTo>
                  <a:cubicBezTo>
                    <a:pt x="24" y="16"/>
                    <a:pt x="21" y="0"/>
                    <a:pt x="11" y="2"/>
                  </a:cubicBezTo>
                  <a:close/>
                </a:path>
              </a:pathLst>
            </a:custGeom>
            <a:solidFill>
              <a:srgbClr val="A1DD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08">
              <a:extLst>
                <a:ext uri="{FF2B5EF4-FFF2-40B4-BE49-F238E27FC236}">
                  <a16:creationId xmlns:a16="http://schemas.microsoft.com/office/drawing/2014/main" id="{47A9A352-EF2D-4EEA-8F28-811A6AF01F11}"/>
                </a:ext>
              </a:extLst>
            </p:cNvPr>
            <p:cNvSpPr>
              <a:spLocks/>
            </p:cNvSpPr>
            <p:nvPr/>
          </p:nvSpPr>
          <p:spPr bwMode="auto">
            <a:xfrm>
              <a:off x="7372351" y="6015038"/>
              <a:ext cx="66675" cy="30163"/>
            </a:xfrm>
            <a:custGeom>
              <a:avLst/>
              <a:gdLst>
                <a:gd name="T0" fmla="*/ 22 w 22"/>
                <a:gd name="T1" fmla="*/ 7 h 10"/>
                <a:gd name="T2" fmla="*/ 22 w 22"/>
                <a:gd name="T3" fmla="*/ 0 h 10"/>
                <a:gd name="T4" fmla="*/ 1 w 22"/>
                <a:gd name="T5" fmla="*/ 0 h 10"/>
                <a:gd name="T6" fmla="*/ 12 w 22"/>
                <a:gd name="T7" fmla="*/ 8 h 10"/>
                <a:gd name="T8" fmla="*/ 22 w 22"/>
                <a:gd name="T9" fmla="*/ 7 h 10"/>
              </a:gdLst>
              <a:ahLst/>
              <a:cxnLst>
                <a:cxn ang="0">
                  <a:pos x="T0" y="T1"/>
                </a:cxn>
                <a:cxn ang="0">
                  <a:pos x="T2" y="T3"/>
                </a:cxn>
                <a:cxn ang="0">
                  <a:pos x="T4" y="T5"/>
                </a:cxn>
                <a:cxn ang="0">
                  <a:pos x="T6" y="T7"/>
                </a:cxn>
                <a:cxn ang="0">
                  <a:pos x="T8" y="T9"/>
                </a:cxn>
              </a:cxnLst>
              <a:rect l="0" t="0" r="r" b="b"/>
              <a:pathLst>
                <a:path w="22" h="10">
                  <a:moveTo>
                    <a:pt x="22" y="7"/>
                  </a:moveTo>
                  <a:cubicBezTo>
                    <a:pt x="22" y="0"/>
                    <a:pt x="22" y="0"/>
                    <a:pt x="22" y="0"/>
                  </a:cubicBezTo>
                  <a:cubicBezTo>
                    <a:pt x="1" y="0"/>
                    <a:pt x="1" y="0"/>
                    <a:pt x="1" y="0"/>
                  </a:cubicBezTo>
                  <a:cubicBezTo>
                    <a:pt x="1" y="10"/>
                    <a:pt x="0" y="8"/>
                    <a:pt x="12" y="8"/>
                  </a:cubicBezTo>
                  <a:cubicBezTo>
                    <a:pt x="16" y="8"/>
                    <a:pt x="21" y="9"/>
                    <a:pt x="2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09">
              <a:extLst>
                <a:ext uri="{FF2B5EF4-FFF2-40B4-BE49-F238E27FC236}">
                  <a16:creationId xmlns:a16="http://schemas.microsoft.com/office/drawing/2014/main" id="{EE65E25D-8536-4B28-8079-E8A0035E9E0C}"/>
                </a:ext>
              </a:extLst>
            </p:cNvPr>
            <p:cNvSpPr>
              <a:spLocks/>
            </p:cNvSpPr>
            <p:nvPr/>
          </p:nvSpPr>
          <p:spPr bwMode="auto">
            <a:xfrm>
              <a:off x="7529513" y="6015038"/>
              <a:ext cx="63500" cy="26988"/>
            </a:xfrm>
            <a:custGeom>
              <a:avLst/>
              <a:gdLst>
                <a:gd name="T0" fmla="*/ 0 w 21"/>
                <a:gd name="T1" fmla="*/ 7 h 9"/>
                <a:gd name="T2" fmla="*/ 4 w 21"/>
                <a:gd name="T3" fmla="*/ 8 h 9"/>
                <a:gd name="T4" fmla="*/ 18 w 21"/>
                <a:gd name="T5" fmla="*/ 8 h 9"/>
                <a:gd name="T6" fmla="*/ 20 w 21"/>
                <a:gd name="T7" fmla="*/ 0 h 9"/>
                <a:gd name="T8" fmla="*/ 0 w 21"/>
                <a:gd name="T9" fmla="*/ 0 h 9"/>
                <a:gd name="T10" fmla="*/ 0 w 21"/>
                <a:gd name="T11" fmla="*/ 7 h 9"/>
              </a:gdLst>
              <a:ahLst/>
              <a:cxnLst>
                <a:cxn ang="0">
                  <a:pos x="T0" y="T1"/>
                </a:cxn>
                <a:cxn ang="0">
                  <a:pos x="T2" y="T3"/>
                </a:cxn>
                <a:cxn ang="0">
                  <a:pos x="T4" y="T5"/>
                </a:cxn>
                <a:cxn ang="0">
                  <a:pos x="T6" y="T7"/>
                </a:cxn>
                <a:cxn ang="0">
                  <a:pos x="T8" y="T9"/>
                </a:cxn>
                <a:cxn ang="0">
                  <a:pos x="T10" y="T11"/>
                </a:cxn>
              </a:cxnLst>
              <a:rect l="0" t="0" r="r" b="b"/>
              <a:pathLst>
                <a:path w="21" h="9">
                  <a:moveTo>
                    <a:pt x="0" y="7"/>
                  </a:moveTo>
                  <a:cubicBezTo>
                    <a:pt x="1" y="9"/>
                    <a:pt x="2" y="8"/>
                    <a:pt x="4" y="8"/>
                  </a:cubicBezTo>
                  <a:cubicBezTo>
                    <a:pt x="18" y="8"/>
                    <a:pt x="18" y="8"/>
                    <a:pt x="18" y="8"/>
                  </a:cubicBezTo>
                  <a:cubicBezTo>
                    <a:pt x="21" y="8"/>
                    <a:pt x="20" y="6"/>
                    <a:pt x="20" y="0"/>
                  </a:cubicBezTo>
                  <a:cubicBezTo>
                    <a:pt x="0" y="0"/>
                    <a:pt x="0" y="0"/>
                    <a:pt x="0" y="0"/>
                  </a:cubicBez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10">
              <a:extLst>
                <a:ext uri="{FF2B5EF4-FFF2-40B4-BE49-F238E27FC236}">
                  <a16:creationId xmlns:a16="http://schemas.microsoft.com/office/drawing/2014/main" id="{9BEEAB2C-BD5F-49B2-862C-BF1B22FEB80D}"/>
                </a:ext>
              </a:extLst>
            </p:cNvPr>
            <p:cNvSpPr>
              <a:spLocks/>
            </p:cNvSpPr>
            <p:nvPr/>
          </p:nvSpPr>
          <p:spPr bwMode="auto">
            <a:xfrm>
              <a:off x="7427913" y="5980113"/>
              <a:ext cx="111125" cy="12700"/>
            </a:xfrm>
            <a:custGeom>
              <a:avLst/>
              <a:gdLst>
                <a:gd name="T0" fmla="*/ 1 w 36"/>
                <a:gd name="T1" fmla="*/ 3 h 4"/>
                <a:gd name="T2" fmla="*/ 1 w 36"/>
                <a:gd name="T3" fmla="*/ 3 h 4"/>
                <a:gd name="T4" fmla="*/ 35 w 36"/>
                <a:gd name="T5" fmla="*/ 3 h 4"/>
                <a:gd name="T6" fmla="*/ 33 w 36"/>
                <a:gd name="T7" fmla="*/ 0 h 4"/>
                <a:gd name="T8" fmla="*/ 4 w 36"/>
                <a:gd name="T9" fmla="*/ 0 h 4"/>
                <a:gd name="T10" fmla="*/ 1 w 36"/>
                <a:gd name="T11" fmla="*/ 3 h 4"/>
              </a:gdLst>
              <a:ahLst/>
              <a:cxnLst>
                <a:cxn ang="0">
                  <a:pos x="T0" y="T1"/>
                </a:cxn>
                <a:cxn ang="0">
                  <a:pos x="T2" y="T3"/>
                </a:cxn>
                <a:cxn ang="0">
                  <a:pos x="T4" y="T5"/>
                </a:cxn>
                <a:cxn ang="0">
                  <a:pos x="T6" y="T7"/>
                </a:cxn>
                <a:cxn ang="0">
                  <a:pos x="T8" y="T9"/>
                </a:cxn>
                <a:cxn ang="0">
                  <a:pos x="T10" y="T11"/>
                </a:cxn>
              </a:cxnLst>
              <a:rect l="0" t="0" r="r" b="b"/>
              <a:pathLst>
                <a:path w="36" h="4">
                  <a:moveTo>
                    <a:pt x="1" y="3"/>
                  </a:moveTo>
                  <a:cubicBezTo>
                    <a:pt x="1" y="3"/>
                    <a:pt x="1" y="3"/>
                    <a:pt x="1" y="3"/>
                  </a:cubicBezTo>
                  <a:cubicBezTo>
                    <a:pt x="8" y="3"/>
                    <a:pt x="30" y="4"/>
                    <a:pt x="35" y="3"/>
                  </a:cubicBezTo>
                  <a:cubicBezTo>
                    <a:pt x="36" y="1"/>
                    <a:pt x="35" y="0"/>
                    <a:pt x="33" y="0"/>
                  </a:cubicBezTo>
                  <a:cubicBezTo>
                    <a:pt x="4" y="0"/>
                    <a:pt x="4" y="0"/>
                    <a:pt x="4" y="0"/>
                  </a:cubicBezTo>
                  <a:cubicBezTo>
                    <a:pt x="1" y="0"/>
                    <a:pt x="0" y="1"/>
                    <a:pt x="1" y="3"/>
                  </a:cubicBezTo>
                  <a:close/>
                </a:path>
              </a:pathLst>
            </a:custGeom>
            <a:solidFill>
              <a:srgbClr val="F794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11">
              <a:extLst>
                <a:ext uri="{FF2B5EF4-FFF2-40B4-BE49-F238E27FC236}">
                  <a16:creationId xmlns:a16="http://schemas.microsoft.com/office/drawing/2014/main" id="{994B2714-3B92-4A66-AB72-26F6B8526300}"/>
                </a:ext>
              </a:extLst>
            </p:cNvPr>
            <p:cNvSpPr>
              <a:spLocks/>
            </p:cNvSpPr>
            <p:nvPr/>
          </p:nvSpPr>
          <p:spPr bwMode="auto">
            <a:xfrm>
              <a:off x="7424738" y="5930901"/>
              <a:ext cx="114300" cy="9525"/>
            </a:xfrm>
            <a:custGeom>
              <a:avLst/>
              <a:gdLst>
                <a:gd name="T0" fmla="*/ 5 w 37"/>
                <a:gd name="T1" fmla="*/ 3 h 3"/>
                <a:gd name="T2" fmla="*/ 34 w 37"/>
                <a:gd name="T3" fmla="*/ 3 h 3"/>
                <a:gd name="T4" fmla="*/ 37 w 37"/>
                <a:gd name="T5" fmla="*/ 1 h 3"/>
                <a:gd name="T6" fmla="*/ 34 w 37"/>
                <a:gd name="T7" fmla="*/ 0 h 3"/>
                <a:gd name="T8" fmla="*/ 4 w 37"/>
                <a:gd name="T9" fmla="*/ 0 h 3"/>
                <a:gd name="T10" fmla="*/ 5 w 37"/>
                <a:gd name="T11" fmla="*/ 3 h 3"/>
              </a:gdLst>
              <a:ahLst/>
              <a:cxnLst>
                <a:cxn ang="0">
                  <a:pos x="T0" y="T1"/>
                </a:cxn>
                <a:cxn ang="0">
                  <a:pos x="T2" y="T3"/>
                </a:cxn>
                <a:cxn ang="0">
                  <a:pos x="T4" y="T5"/>
                </a:cxn>
                <a:cxn ang="0">
                  <a:pos x="T6" y="T7"/>
                </a:cxn>
                <a:cxn ang="0">
                  <a:pos x="T8" y="T9"/>
                </a:cxn>
                <a:cxn ang="0">
                  <a:pos x="T10" y="T11"/>
                </a:cxn>
              </a:cxnLst>
              <a:rect l="0" t="0" r="r" b="b"/>
              <a:pathLst>
                <a:path w="37" h="3">
                  <a:moveTo>
                    <a:pt x="5" y="3"/>
                  </a:moveTo>
                  <a:cubicBezTo>
                    <a:pt x="14" y="3"/>
                    <a:pt x="24" y="3"/>
                    <a:pt x="34" y="3"/>
                  </a:cubicBezTo>
                  <a:cubicBezTo>
                    <a:pt x="36" y="3"/>
                    <a:pt x="37" y="3"/>
                    <a:pt x="37" y="1"/>
                  </a:cubicBezTo>
                  <a:cubicBezTo>
                    <a:pt x="36" y="0"/>
                    <a:pt x="36" y="0"/>
                    <a:pt x="34" y="0"/>
                  </a:cubicBezTo>
                  <a:cubicBezTo>
                    <a:pt x="4" y="0"/>
                    <a:pt x="4" y="0"/>
                    <a:pt x="4" y="0"/>
                  </a:cubicBezTo>
                  <a:cubicBezTo>
                    <a:pt x="1" y="0"/>
                    <a:pt x="0" y="3"/>
                    <a:pt x="5" y="3"/>
                  </a:cubicBezTo>
                  <a:close/>
                </a:path>
              </a:pathLst>
            </a:custGeom>
            <a:solidFill>
              <a:srgbClr val="F794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12">
              <a:extLst>
                <a:ext uri="{FF2B5EF4-FFF2-40B4-BE49-F238E27FC236}">
                  <a16:creationId xmlns:a16="http://schemas.microsoft.com/office/drawing/2014/main" id="{1E04E71A-982A-45F6-A8DA-8732788348D4}"/>
                </a:ext>
              </a:extLst>
            </p:cNvPr>
            <p:cNvSpPr>
              <a:spLocks/>
            </p:cNvSpPr>
            <p:nvPr/>
          </p:nvSpPr>
          <p:spPr bwMode="auto">
            <a:xfrm>
              <a:off x="7434263" y="5753101"/>
              <a:ext cx="101600" cy="26988"/>
            </a:xfrm>
            <a:custGeom>
              <a:avLst/>
              <a:gdLst>
                <a:gd name="T0" fmla="*/ 12 w 33"/>
                <a:gd name="T1" fmla="*/ 1 h 9"/>
                <a:gd name="T2" fmla="*/ 1 w 33"/>
                <a:gd name="T3" fmla="*/ 5 h 9"/>
                <a:gd name="T4" fmla="*/ 3 w 33"/>
                <a:gd name="T5" fmla="*/ 7 h 9"/>
                <a:gd name="T6" fmla="*/ 10 w 33"/>
                <a:gd name="T7" fmla="*/ 5 h 9"/>
                <a:gd name="T8" fmla="*/ 28 w 33"/>
                <a:gd name="T9" fmla="*/ 7 h 9"/>
                <a:gd name="T10" fmla="*/ 30 w 33"/>
                <a:gd name="T11" fmla="*/ 4 h 9"/>
                <a:gd name="T12" fmla="*/ 12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12" y="1"/>
                  </a:moveTo>
                  <a:cubicBezTo>
                    <a:pt x="10" y="1"/>
                    <a:pt x="2" y="3"/>
                    <a:pt x="1" y="5"/>
                  </a:cubicBezTo>
                  <a:cubicBezTo>
                    <a:pt x="0" y="7"/>
                    <a:pt x="1" y="8"/>
                    <a:pt x="3" y="7"/>
                  </a:cubicBezTo>
                  <a:cubicBezTo>
                    <a:pt x="5" y="7"/>
                    <a:pt x="6" y="6"/>
                    <a:pt x="10" y="5"/>
                  </a:cubicBezTo>
                  <a:cubicBezTo>
                    <a:pt x="16" y="3"/>
                    <a:pt x="23" y="4"/>
                    <a:pt x="28" y="7"/>
                  </a:cubicBezTo>
                  <a:cubicBezTo>
                    <a:pt x="32" y="9"/>
                    <a:pt x="33" y="6"/>
                    <a:pt x="30" y="4"/>
                  </a:cubicBezTo>
                  <a:cubicBezTo>
                    <a:pt x="25" y="1"/>
                    <a:pt x="18" y="0"/>
                    <a:pt x="12" y="1"/>
                  </a:cubicBezTo>
                  <a:close/>
                </a:path>
              </a:pathLst>
            </a:custGeom>
            <a:solidFill>
              <a:srgbClr val="F15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13">
              <a:extLst>
                <a:ext uri="{FF2B5EF4-FFF2-40B4-BE49-F238E27FC236}">
                  <a16:creationId xmlns:a16="http://schemas.microsoft.com/office/drawing/2014/main" id="{4D948455-A9DB-4665-9F10-E117262EE4F5}"/>
                </a:ext>
              </a:extLst>
            </p:cNvPr>
            <p:cNvSpPr>
              <a:spLocks/>
            </p:cNvSpPr>
            <p:nvPr/>
          </p:nvSpPr>
          <p:spPr bwMode="auto">
            <a:xfrm>
              <a:off x="7439026" y="5956301"/>
              <a:ext cx="87313" cy="12700"/>
            </a:xfrm>
            <a:custGeom>
              <a:avLst/>
              <a:gdLst>
                <a:gd name="T0" fmla="*/ 0 w 28"/>
                <a:gd name="T1" fmla="*/ 3 h 4"/>
                <a:gd name="T2" fmla="*/ 28 w 28"/>
                <a:gd name="T3" fmla="*/ 3 h 4"/>
                <a:gd name="T4" fmla="*/ 28 w 28"/>
                <a:gd name="T5" fmla="*/ 1 h 4"/>
                <a:gd name="T6" fmla="*/ 3 w 28"/>
                <a:gd name="T7" fmla="*/ 0 h 4"/>
                <a:gd name="T8" fmla="*/ 0 w 28"/>
                <a:gd name="T9" fmla="*/ 3 h 4"/>
              </a:gdLst>
              <a:ahLst/>
              <a:cxnLst>
                <a:cxn ang="0">
                  <a:pos x="T0" y="T1"/>
                </a:cxn>
                <a:cxn ang="0">
                  <a:pos x="T2" y="T3"/>
                </a:cxn>
                <a:cxn ang="0">
                  <a:pos x="T4" y="T5"/>
                </a:cxn>
                <a:cxn ang="0">
                  <a:pos x="T6" y="T7"/>
                </a:cxn>
                <a:cxn ang="0">
                  <a:pos x="T8" y="T9"/>
                </a:cxn>
              </a:cxnLst>
              <a:rect l="0" t="0" r="r" b="b"/>
              <a:pathLst>
                <a:path w="28" h="4">
                  <a:moveTo>
                    <a:pt x="0" y="3"/>
                  </a:moveTo>
                  <a:cubicBezTo>
                    <a:pt x="2" y="4"/>
                    <a:pt x="26" y="4"/>
                    <a:pt x="28" y="3"/>
                  </a:cubicBezTo>
                  <a:cubicBezTo>
                    <a:pt x="28" y="1"/>
                    <a:pt x="28" y="1"/>
                    <a:pt x="28" y="1"/>
                  </a:cubicBezTo>
                  <a:cubicBezTo>
                    <a:pt x="26" y="0"/>
                    <a:pt x="7" y="0"/>
                    <a:pt x="3" y="0"/>
                  </a:cubicBezTo>
                  <a:cubicBezTo>
                    <a:pt x="0" y="0"/>
                    <a:pt x="0" y="0"/>
                    <a:pt x="0" y="3"/>
                  </a:cubicBezTo>
                  <a:close/>
                </a:path>
              </a:pathLst>
            </a:custGeom>
            <a:solidFill>
              <a:srgbClr val="F794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14">
              <a:extLst>
                <a:ext uri="{FF2B5EF4-FFF2-40B4-BE49-F238E27FC236}">
                  <a16:creationId xmlns:a16="http://schemas.microsoft.com/office/drawing/2014/main" id="{A8DDB9C1-7326-4C36-B9FD-CCF0D8DE81A5}"/>
                </a:ext>
              </a:extLst>
            </p:cNvPr>
            <p:cNvSpPr>
              <a:spLocks/>
            </p:cNvSpPr>
            <p:nvPr/>
          </p:nvSpPr>
          <p:spPr bwMode="auto">
            <a:xfrm>
              <a:off x="7445376" y="5776913"/>
              <a:ext cx="71438" cy="25400"/>
            </a:xfrm>
            <a:custGeom>
              <a:avLst/>
              <a:gdLst>
                <a:gd name="T0" fmla="*/ 8 w 23"/>
                <a:gd name="T1" fmla="*/ 1 h 8"/>
                <a:gd name="T2" fmla="*/ 3 w 23"/>
                <a:gd name="T3" fmla="*/ 3 h 8"/>
                <a:gd name="T4" fmla="*/ 3 w 23"/>
                <a:gd name="T5" fmla="*/ 6 h 8"/>
                <a:gd name="T6" fmla="*/ 16 w 23"/>
                <a:gd name="T7" fmla="*/ 4 h 8"/>
                <a:gd name="T8" fmla="*/ 23 w 23"/>
                <a:gd name="T9" fmla="*/ 4 h 8"/>
                <a:gd name="T10" fmla="*/ 21 w 23"/>
                <a:gd name="T11" fmla="*/ 3 h 8"/>
                <a:gd name="T12" fmla="*/ 8 w 23"/>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8" y="1"/>
                  </a:moveTo>
                  <a:cubicBezTo>
                    <a:pt x="6" y="2"/>
                    <a:pt x="4" y="2"/>
                    <a:pt x="3" y="3"/>
                  </a:cubicBezTo>
                  <a:cubicBezTo>
                    <a:pt x="0" y="4"/>
                    <a:pt x="1" y="7"/>
                    <a:pt x="3" y="6"/>
                  </a:cubicBezTo>
                  <a:cubicBezTo>
                    <a:pt x="7" y="5"/>
                    <a:pt x="9" y="3"/>
                    <a:pt x="16" y="4"/>
                  </a:cubicBezTo>
                  <a:cubicBezTo>
                    <a:pt x="18" y="5"/>
                    <a:pt x="23" y="8"/>
                    <a:pt x="23" y="4"/>
                  </a:cubicBezTo>
                  <a:cubicBezTo>
                    <a:pt x="23" y="3"/>
                    <a:pt x="22" y="3"/>
                    <a:pt x="21" y="3"/>
                  </a:cubicBezTo>
                  <a:cubicBezTo>
                    <a:pt x="17" y="1"/>
                    <a:pt x="13" y="0"/>
                    <a:pt x="8" y="1"/>
                  </a:cubicBezTo>
                  <a:close/>
                </a:path>
              </a:pathLst>
            </a:custGeom>
            <a:solidFill>
              <a:srgbClr val="F794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15">
              <a:extLst>
                <a:ext uri="{FF2B5EF4-FFF2-40B4-BE49-F238E27FC236}">
                  <a16:creationId xmlns:a16="http://schemas.microsoft.com/office/drawing/2014/main" id="{8A354497-2781-43E1-B932-F418570823E1}"/>
                </a:ext>
              </a:extLst>
            </p:cNvPr>
            <p:cNvSpPr>
              <a:spLocks/>
            </p:cNvSpPr>
            <p:nvPr/>
          </p:nvSpPr>
          <p:spPr bwMode="auto">
            <a:xfrm>
              <a:off x="7464426" y="5802313"/>
              <a:ext cx="39688" cy="15875"/>
            </a:xfrm>
            <a:custGeom>
              <a:avLst/>
              <a:gdLst>
                <a:gd name="T0" fmla="*/ 0 w 13"/>
                <a:gd name="T1" fmla="*/ 2 h 5"/>
                <a:gd name="T2" fmla="*/ 0 w 13"/>
                <a:gd name="T3" fmla="*/ 4 h 5"/>
                <a:gd name="T4" fmla="*/ 6 w 13"/>
                <a:gd name="T5" fmla="*/ 4 h 5"/>
                <a:gd name="T6" fmla="*/ 13 w 13"/>
                <a:gd name="T7" fmla="*/ 4 h 5"/>
                <a:gd name="T8" fmla="*/ 13 w 13"/>
                <a:gd name="T9" fmla="*/ 2 h 5"/>
                <a:gd name="T10" fmla="*/ 0 w 13"/>
                <a:gd name="T11" fmla="*/ 2 h 5"/>
              </a:gdLst>
              <a:ahLst/>
              <a:cxnLst>
                <a:cxn ang="0">
                  <a:pos x="T0" y="T1"/>
                </a:cxn>
                <a:cxn ang="0">
                  <a:pos x="T2" y="T3"/>
                </a:cxn>
                <a:cxn ang="0">
                  <a:pos x="T4" y="T5"/>
                </a:cxn>
                <a:cxn ang="0">
                  <a:pos x="T6" y="T7"/>
                </a:cxn>
                <a:cxn ang="0">
                  <a:pos x="T8" y="T9"/>
                </a:cxn>
                <a:cxn ang="0">
                  <a:pos x="T10" y="T11"/>
                </a:cxn>
              </a:cxnLst>
              <a:rect l="0" t="0" r="r" b="b"/>
              <a:pathLst>
                <a:path w="13" h="5">
                  <a:moveTo>
                    <a:pt x="0" y="2"/>
                  </a:moveTo>
                  <a:cubicBezTo>
                    <a:pt x="0" y="4"/>
                    <a:pt x="0" y="4"/>
                    <a:pt x="0" y="4"/>
                  </a:cubicBezTo>
                  <a:cubicBezTo>
                    <a:pt x="2" y="5"/>
                    <a:pt x="3" y="4"/>
                    <a:pt x="6" y="4"/>
                  </a:cubicBezTo>
                  <a:cubicBezTo>
                    <a:pt x="9" y="4"/>
                    <a:pt x="10" y="5"/>
                    <a:pt x="13" y="4"/>
                  </a:cubicBezTo>
                  <a:cubicBezTo>
                    <a:pt x="13" y="2"/>
                    <a:pt x="13" y="2"/>
                    <a:pt x="13" y="2"/>
                  </a:cubicBezTo>
                  <a:cubicBezTo>
                    <a:pt x="9" y="0"/>
                    <a:pt x="3" y="0"/>
                    <a:pt x="0" y="2"/>
                  </a:cubicBezTo>
                  <a:close/>
                </a:path>
              </a:pathLst>
            </a:custGeom>
            <a:solidFill>
              <a:srgbClr val="FFC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73">
            <a:extLst>
              <a:ext uri="{FF2B5EF4-FFF2-40B4-BE49-F238E27FC236}">
                <a16:creationId xmlns:a16="http://schemas.microsoft.com/office/drawing/2014/main" id="{0ED17A4A-481D-43C6-8A6A-A53ADA157287}"/>
              </a:ext>
            </a:extLst>
          </p:cNvPr>
          <p:cNvGrpSpPr/>
          <p:nvPr/>
        </p:nvGrpSpPr>
        <p:grpSpPr>
          <a:xfrm>
            <a:off x="1812647" y="3114323"/>
            <a:ext cx="2797825" cy="512721"/>
            <a:chOff x="1503363" y="3071813"/>
            <a:chExt cx="3109913" cy="569913"/>
          </a:xfrm>
        </p:grpSpPr>
        <p:sp>
          <p:nvSpPr>
            <p:cNvPr id="175" name="Freeform 26">
              <a:extLst>
                <a:ext uri="{FF2B5EF4-FFF2-40B4-BE49-F238E27FC236}">
                  <a16:creationId xmlns:a16="http://schemas.microsoft.com/office/drawing/2014/main" id="{13A81154-7067-4594-BB99-922B4CA176D4}"/>
                </a:ext>
              </a:extLst>
            </p:cNvPr>
            <p:cNvSpPr>
              <a:spLocks/>
            </p:cNvSpPr>
            <p:nvPr/>
          </p:nvSpPr>
          <p:spPr bwMode="auto">
            <a:xfrm>
              <a:off x="4157663" y="3451226"/>
              <a:ext cx="409575" cy="157163"/>
            </a:xfrm>
            <a:custGeom>
              <a:avLst/>
              <a:gdLst>
                <a:gd name="T0" fmla="*/ 0 w 258"/>
                <a:gd name="T1" fmla="*/ 15 h 99"/>
                <a:gd name="T2" fmla="*/ 99 w 258"/>
                <a:gd name="T3" fmla="*/ 15 h 99"/>
                <a:gd name="T4" fmla="*/ 182 w 258"/>
                <a:gd name="T5" fmla="*/ 99 h 99"/>
                <a:gd name="T6" fmla="*/ 258 w 258"/>
                <a:gd name="T7" fmla="*/ 99 h 99"/>
                <a:gd name="T8" fmla="*/ 258 w 258"/>
                <a:gd name="T9" fmla="*/ 83 h 99"/>
                <a:gd name="T10" fmla="*/ 188 w 258"/>
                <a:gd name="T11" fmla="*/ 83 h 99"/>
                <a:gd name="T12" fmla="*/ 105 w 258"/>
                <a:gd name="T13" fmla="*/ 0 h 99"/>
                <a:gd name="T14" fmla="*/ 0 w 258"/>
                <a:gd name="T15" fmla="*/ 0 h 99"/>
                <a:gd name="T16" fmla="*/ 0 w 258"/>
                <a:gd name="T17" fmla="*/ 15 h 99"/>
                <a:gd name="T18" fmla="*/ 0 w 258"/>
                <a:gd name="T19" fmla="*/ 1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99">
                  <a:moveTo>
                    <a:pt x="0" y="15"/>
                  </a:moveTo>
                  <a:lnTo>
                    <a:pt x="99" y="15"/>
                  </a:lnTo>
                  <a:lnTo>
                    <a:pt x="182" y="99"/>
                  </a:lnTo>
                  <a:lnTo>
                    <a:pt x="258" y="99"/>
                  </a:lnTo>
                  <a:lnTo>
                    <a:pt x="258" y="83"/>
                  </a:lnTo>
                  <a:lnTo>
                    <a:pt x="188" y="83"/>
                  </a:lnTo>
                  <a:lnTo>
                    <a:pt x="105" y="0"/>
                  </a:lnTo>
                  <a:lnTo>
                    <a:pt x="0" y="0"/>
                  </a:lnTo>
                  <a:lnTo>
                    <a:pt x="0" y="15"/>
                  </a:lnTo>
                  <a:lnTo>
                    <a:pt x="0" y="15"/>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27">
              <a:extLst>
                <a:ext uri="{FF2B5EF4-FFF2-40B4-BE49-F238E27FC236}">
                  <a16:creationId xmlns:a16="http://schemas.microsoft.com/office/drawing/2014/main" id="{1A8ABD39-46AB-4AF2-B1FA-CA6A63AEDBE4}"/>
                </a:ext>
              </a:extLst>
            </p:cNvPr>
            <p:cNvSpPr>
              <a:spLocks noChangeArrowheads="1"/>
            </p:cNvSpPr>
            <p:nvPr/>
          </p:nvSpPr>
          <p:spPr bwMode="auto">
            <a:xfrm>
              <a:off x="4114801" y="3416301"/>
              <a:ext cx="92075"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28">
              <a:extLst>
                <a:ext uri="{FF2B5EF4-FFF2-40B4-BE49-F238E27FC236}">
                  <a16:creationId xmlns:a16="http://schemas.microsoft.com/office/drawing/2014/main" id="{1F78F6F0-D446-47D8-812F-A7C65B26161C}"/>
                </a:ext>
              </a:extLst>
            </p:cNvPr>
            <p:cNvSpPr>
              <a:spLocks noChangeArrowheads="1"/>
            </p:cNvSpPr>
            <p:nvPr/>
          </p:nvSpPr>
          <p:spPr bwMode="auto">
            <a:xfrm>
              <a:off x="4521201" y="3549651"/>
              <a:ext cx="92075"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78" name="Picture 68">
              <a:extLst>
                <a:ext uri="{FF2B5EF4-FFF2-40B4-BE49-F238E27FC236}">
                  <a16:creationId xmlns:a16="http://schemas.microsoft.com/office/drawing/2014/main" id="{D03F812C-A9ED-4FB0-A991-07870CAF269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1626" y="3422651"/>
              <a:ext cx="20638"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Freeform 69">
              <a:extLst>
                <a:ext uri="{FF2B5EF4-FFF2-40B4-BE49-F238E27FC236}">
                  <a16:creationId xmlns:a16="http://schemas.microsoft.com/office/drawing/2014/main" id="{3050FE84-1BCB-498B-A269-EFBC75C74620}"/>
                </a:ext>
              </a:extLst>
            </p:cNvPr>
            <p:cNvSpPr>
              <a:spLocks/>
            </p:cNvSpPr>
            <p:nvPr/>
          </p:nvSpPr>
          <p:spPr bwMode="auto">
            <a:xfrm>
              <a:off x="1503363" y="3071813"/>
              <a:ext cx="2524125" cy="533400"/>
            </a:xfrm>
            <a:custGeom>
              <a:avLst/>
              <a:gdLst>
                <a:gd name="T0" fmla="*/ 95 w 1590"/>
                <a:gd name="T1" fmla="*/ 0 h 336"/>
                <a:gd name="T2" fmla="*/ 1493 w 1590"/>
                <a:gd name="T3" fmla="*/ 0 h 336"/>
                <a:gd name="T4" fmla="*/ 1590 w 1590"/>
                <a:gd name="T5" fmla="*/ 169 h 336"/>
                <a:gd name="T6" fmla="*/ 1493 w 1590"/>
                <a:gd name="T7" fmla="*/ 336 h 336"/>
                <a:gd name="T8" fmla="*/ 95 w 1590"/>
                <a:gd name="T9" fmla="*/ 336 h 336"/>
                <a:gd name="T10" fmla="*/ 0 w 1590"/>
                <a:gd name="T11" fmla="*/ 169 h 336"/>
                <a:gd name="T12" fmla="*/ 95 w 1590"/>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1590" h="336">
                  <a:moveTo>
                    <a:pt x="95" y="0"/>
                  </a:moveTo>
                  <a:lnTo>
                    <a:pt x="1493" y="0"/>
                  </a:lnTo>
                  <a:lnTo>
                    <a:pt x="1590" y="169"/>
                  </a:lnTo>
                  <a:lnTo>
                    <a:pt x="1493" y="336"/>
                  </a:lnTo>
                  <a:lnTo>
                    <a:pt x="95" y="336"/>
                  </a:lnTo>
                  <a:lnTo>
                    <a:pt x="0" y="169"/>
                  </a:lnTo>
                  <a:lnTo>
                    <a:pt x="95" y="0"/>
                  </a:ln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4">
              <a:extLst>
                <a:ext uri="{FF2B5EF4-FFF2-40B4-BE49-F238E27FC236}">
                  <a16:creationId xmlns:a16="http://schemas.microsoft.com/office/drawing/2014/main" id="{66A1D978-801E-4F3F-9EDF-547AE2DF4DF1}"/>
                </a:ext>
              </a:extLst>
            </p:cNvPr>
            <p:cNvSpPr>
              <a:spLocks noEditPoints="1"/>
            </p:cNvSpPr>
            <p:nvPr/>
          </p:nvSpPr>
          <p:spPr bwMode="auto">
            <a:xfrm>
              <a:off x="2293938" y="3297238"/>
              <a:ext cx="114300" cy="150813"/>
            </a:xfrm>
            <a:custGeom>
              <a:avLst/>
              <a:gdLst>
                <a:gd name="T0" fmla="*/ 11 w 37"/>
                <a:gd name="T1" fmla="*/ 34 h 49"/>
                <a:gd name="T2" fmla="*/ 7 w 37"/>
                <a:gd name="T3" fmla="*/ 49 h 49"/>
                <a:gd name="T4" fmla="*/ 0 w 37"/>
                <a:gd name="T5" fmla="*/ 49 h 49"/>
                <a:gd name="T6" fmla="*/ 15 w 37"/>
                <a:gd name="T7" fmla="*/ 0 h 49"/>
                <a:gd name="T8" fmla="*/ 22 w 37"/>
                <a:gd name="T9" fmla="*/ 0 h 49"/>
                <a:gd name="T10" fmla="*/ 37 w 37"/>
                <a:gd name="T11" fmla="*/ 49 h 49"/>
                <a:gd name="T12" fmla="*/ 31 w 37"/>
                <a:gd name="T13" fmla="*/ 49 h 49"/>
                <a:gd name="T14" fmla="*/ 26 w 37"/>
                <a:gd name="T15" fmla="*/ 34 h 49"/>
                <a:gd name="T16" fmla="*/ 11 w 37"/>
                <a:gd name="T17" fmla="*/ 34 h 49"/>
                <a:gd name="T18" fmla="*/ 25 w 37"/>
                <a:gd name="T19" fmla="*/ 29 h 49"/>
                <a:gd name="T20" fmla="*/ 21 w 37"/>
                <a:gd name="T21" fmla="*/ 15 h 49"/>
                <a:gd name="T22" fmla="*/ 19 w 37"/>
                <a:gd name="T23" fmla="*/ 6 h 49"/>
                <a:gd name="T24" fmla="*/ 19 w 37"/>
                <a:gd name="T25" fmla="*/ 6 h 49"/>
                <a:gd name="T26" fmla="*/ 16 w 37"/>
                <a:gd name="T27" fmla="*/ 15 h 49"/>
                <a:gd name="T28" fmla="*/ 12 w 37"/>
                <a:gd name="T29" fmla="*/ 29 h 49"/>
                <a:gd name="T30" fmla="*/ 25 w 37"/>
                <a:gd name="T31"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49">
                  <a:moveTo>
                    <a:pt x="11" y="34"/>
                  </a:moveTo>
                  <a:cubicBezTo>
                    <a:pt x="7" y="49"/>
                    <a:pt x="7" y="49"/>
                    <a:pt x="7" y="49"/>
                  </a:cubicBezTo>
                  <a:cubicBezTo>
                    <a:pt x="0" y="49"/>
                    <a:pt x="0" y="49"/>
                    <a:pt x="0" y="49"/>
                  </a:cubicBezTo>
                  <a:cubicBezTo>
                    <a:pt x="15" y="0"/>
                    <a:pt x="15" y="0"/>
                    <a:pt x="15" y="0"/>
                  </a:cubicBezTo>
                  <a:cubicBezTo>
                    <a:pt x="22" y="0"/>
                    <a:pt x="22" y="0"/>
                    <a:pt x="22" y="0"/>
                  </a:cubicBezTo>
                  <a:cubicBezTo>
                    <a:pt x="37" y="49"/>
                    <a:pt x="37" y="49"/>
                    <a:pt x="37" y="49"/>
                  </a:cubicBezTo>
                  <a:cubicBezTo>
                    <a:pt x="31" y="49"/>
                    <a:pt x="31" y="49"/>
                    <a:pt x="31" y="49"/>
                  </a:cubicBezTo>
                  <a:cubicBezTo>
                    <a:pt x="26" y="34"/>
                    <a:pt x="26" y="34"/>
                    <a:pt x="26" y="34"/>
                  </a:cubicBezTo>
                  <a:lnTo>
                    <a:pt x="11" y="34"/>
                  </a:lnTo>
                  <a:close/>
                  <a:moveTo>
                    <a:pt x="25" y="29"/>
                  </a:moveTo>
                  <a:cubicBezTo>
                    <a:pt x="21" y="15"/>
                    <a:pt x="21" y="15"/>
                    <a:pt x="21" y="15"/>
                  </a:cubicBezTo>
                  <a:cubicBezTo>
                    <a:pt x="20" y="12"/>
                    <a:pt x="19" y="9"/>
                    <a:pt x="19" y="6"/>
                  </a:cubicBezTo>
                  <a:cubicBezTo>
                    <a:pt x="19" y="6"/>
                    <a:pt x="19" y="6"/>
                    <a:pt x="19" y="6"/>
                  </a:cubicBezTo>
                  <a:cubicBezTo>
                    <a:pt x="18" y="9"/>
                    <a:pt x="17" y="12"/>
                    <a:pt x="16" y="15"/>
                  </a:cubicBezTo>
                  <a:cubicBezTo>
                    <a:pt x="12" y="29"/>
                    <a:pt x="12" y="29"/>
                    <a:pt x="12" y="29"/>
                  </a:cubicBezTo>
                  <a:lnTo>
                    <a:pt x="25"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5">
              <a:extLst>
                <a:ext uri="{FF2B5EF4-FFF2-40B4-BE49-F238E27FC236}">
                  <a16:creationId xmlns:a16="http://schemas.microsoft.com/office/drawing/2014/main" id="{654237F2-A76E-4C1D-9619-4895B7F69A94}"/>
                </a:ext>
              </a:extLst>
            </p:cNvPr>
            <p:cNvSpPr>
              <a:spLocks noEditPoints="1"/>
            </p:cNvSpPr>
            <p:nvPr/>
          </p:nvSpPr>
          <p:spPr bwMode="auto">
            <a:xfrm>
              <a:off x="2420938" y="3336926"/>
              <a:ext cx="92075" cy="157163"/>
            </a:xfrm>
            <a:custGeom>
              <a:avLst/>
              <a:gdLst>
                <a:gd name="T0" fmla="*/ 30 w 30"/>
                <a:gd name="T1" fmla="*/ 1 h 51"/>
                <a:gd name="T2" fmla="*/ 29 w 30"/>
                <a:gd name="T3" fmla="*/ 11 h 51"/>
                <a:gd name="T4" fmla="*/ 29 w 30"/>
                <a:gd name="T5" fmla="*/ 31 h 51"/>
                <a:gd name="T6" fmla="*/ 25 w 30"/>
                <a:gd name="T7" fmla="*/ 47 h 51"/>
                <a:gd name="T8" fmla="*/ 13 w 30"/>
                <a:gd name="T9" fmla="*/ 51 h 51"/>
                <a:gd name="T10" fmla="*/ 3 w 30"/>
                <a:gd name="T11" fmla="*/ 48 h 51"/>
                <a:gd name="T12" fmla="*/ 4 w 30"/>
                <a:gd name="T13" fmla="*/ 43 h 51"/>
                <a:gd name="T14" fmla="*/ 13 w 30"/>
                <a:gd name="T15" fmla="*/ 46 h 51"/>
                <a:gd name="T16" fmla="*/ 23 w 30"/>
                <a:gd name="T17" fmla="*/ 34 h 51"/>
                <a:gd name="T18" fmla="*/ 23 w 30"/>
                <a:gd name="T19" fmla="*/ 30 h 51"/>
                <a:gd name="T20" fmla="*/ 23 w 30"/>
                <a:gd name="T21" fmla="*/ 30 h 51"/>
                <a:gd name="T22" fmla="*/ 13 w 30"/>
                <a:gd name="T23" fmla="*/ 36 h 51"/>
                <a:gd name="T24" fmla="*/ 0 w 30"/>
                <a:gd name="T25" fmla="*/ 19 h 51"/>
                <a:gd name="T26" fmla="*/ 14 w 30"/>
                <a:gd name="T27" fmla="*/ 0 h 51"/>
                <a:gd name="T28" fmla="*/ 24 w 30"/>
                <a:gd name="T29" fmla="*/ 6 h 51"/>
                <a:gd name="T30" fmla="*/ 24 w 30"/>
                <a:gd name="T31" fmla="*/ 6 h 51"/>
                <a:gd name="T32" fmla="*/ 24 w 30"/>
                <a:gd name="T33" fmla="*/ 1 h 51"/>
                <a:gd name="T34" fmla="*/ 30 w 30"/>
                <a:gd name="T35" fmla="*/ 1 h 51"/>
                <a:gd name="T36" fmla="*/ 23 w 30"/>
                <a:gd name="T37" fmla="*/ 14 h 51"/>
                <a:gd name="T38" fmla="*/ 23 w 30"/>
                <a:gd name="T39" fmla="*/ 11 h 51"/>
                <a:gd name="T40" fmla="*/ 15 w 30"/>
                <a:gd name="T41" fmla="*/ 5 h 51"/>
                <a:gd name="T42" fmla="*/ 6 w 30"/>
                <a:gd name="T43" fmla="*/ 18 h 51"/>
                <a:gd name="T44" fmla="*/ 15 w 30"/>
                <a:gd name="T45" fmla="*/ 31 h 51"/>
                <a:gd name="T46" fmla="*/ 23 w 30"/>
                <a:gd name="T47" fmla="*/ 25 h 51"/>
                <a:gd name="T48" fmla="*/ 23 w 30"/>
                <a:gd name="T49" fmla="*/ 22 h 51"/>
                <a:gd name="T50" fmla="*/ 23 w 30"/>
                <a:gd name="T51"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51">
                  <a:moveTo>
                    <a:pt x="30" y="1"/>
                  </a:moveTo>
                  <a:cubicBezTo>
                    <a:pt x="29" y="3"/>
                    <a:pt x="29" y="6"/>
                    <a:pt x="29" y="11"/>
                  </a:cubicBezTo>
                  <a:cubicBezTo>
                    <a:pt x="29" y="31"/>
                    <a:pt x="29" y="31"/>
                    <a:pt x="29" y="31"/>
                  </a:cubicBezTo>
                  <a:cubicBezTo>
                    <a:pt x="29" y="39"/>
                    <a:pt x="28" y="44"/>
                    <a:pt x="25" y="47"/>
                  </a:cubicBezTo>
                  <a:cubicBezTo>
                    <a:pt x="22" y="49"/>
                    <a:pt x="17" y="51"/>
                    <a:pt x="13" y="51"/>
                  </a:cubicBezTo>
                  <a:cubicBezTo>
                    <a:pt x="9" y="51"/>
                    <a:pt x="5" y="50"/>
                    <a:pt x="3" y="48"/>
                  </a:cubicBezTo>
                  <a:cubicBezTo>
                    <a:pt x="4" y="43"/>
                    <a:pt x="4" y="43"/>
                    <a:pt x="4" y="43"/>
                  </a:cubicBezTo>
                  <a:cubicBezTo>
                    <a:pt x="6" y="45"/>
                    <a:pt x="9" y="46"/>
                    <a:pt x="13" y="46"/>
                  </a:cubicBezTo>
                  <a:cubicBezTo>
                    <a:pt x="19" y="46"/>
                    <a:pt x="23" y="43"/>
                    <a:pt x="23" y="34"/>
                  </a:cubicBezTo>
                  <a:cubicBezTo>
                    <a:pt x="23" y="30"/>
                    <a:pt x="23" y="30"/>
                    <a:pt x="23" y="30"/>
                  </a:cubicBezTo>
                  <a:cubicBezTo>
                    <a:pt x="23" y="30"/>
                    <a:pt x="23" y="30"/>
                    <a:pt x="23" y="30"/>
                  </a:cubicBezTo>
                  <a:cubicBezTo>
                    <a:pt x="21" y="33"/>
                    <a:pt x="18" y="36"/>
                    <a:pt x="13" y="36"/>
                  </a:cubicBezTo>
                  <a:cubicBezTo>
                    <a:pt x="5" y="36"/>
                    <a:pt x="0" y="28"/>
                    <a:pt x="0" y="19"/>
                  </a:cubicBezTo>
                  <a:cubicBezTo>
                    <a:pt x="0" y="6"/>
                    <a:pt x="7" y="0"/>
                    <a:pt x="14" y="0"/>
                  </a:cubicBezTo>
                  <a:cubicBezTo>
                    <a:pt x="20" y="0"/>
                    <a:pt x="22" y="3"/>
                    <a:pt x="24" y="6"/>
                  </a:cubicBezTo>
                  <a:cubicBezTo>
                    <a:pt x="24" y="6"/>
                    <a:pt x="24" y="6"/>
                    <a:pt x="24" y="6"/>
                  </a:cubicBezTo>
                  <a:cubicBezTo>
                    <a:pt x="24" y="1"/>
                    <a:pt x="24" y="1"/>
                    <a:pt x="24" y="1"/>
                  </a:cubicBezTo>
                  <a:lnTo>
                    <a:pt x="30" y="1"/>
                  </a:lnTo>
                  <a:close/>
                  <a:moveTo>
                    <a:pt x="23" y="14"/>
                  </a:moveTo>
                  <a:cubicBezTo>
                    <a:pt x="23" y="13"/>
                    <a:pt x="23" y="12"/>
                    <a:pt x="23" y="11"/>
                  </a:cubicBezTo>
                  <a:cubicBezTo>
                    <a:pt x="22" y="8"/>
                    <a:pt x="19" y="5"/>
                    <a:pt x="15" y="5"/>
                  </a:cubicBezTo>
                  <a:cubicBezTo>
                    <a:pt x="10" y="5"/>
                    <a:pt x="6" y="10"/>
                    <a:pt x="6" y="18"/>
                  </a:cubicBezTo>
                  <a:cubicBezTo>
                    <a:pt x="6" y="26"/>
                    <a:pt x="9" y="31"/>
                    <a:pt x="15" y="31"/>
                  </a:cubicBezTo>
                  <a:cubicBezTo>
                    <a:pt x="18" y="31"/>
                    <a:pt x="21" y="29"/>
                    <a:pt x="23" y="25"/>
                  </a:cubicBezTo>
                  <a:cubicBezTo>
                    <a:pt x="23" y="24"/>
                    <a:pt x="23" y="23"/>
                    <a:pt x="23" y="22"/>
                  </a:cubicBezTo>
                  <a:lnTo>
                    <a:pt x="2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96">
              <a:extLst>
                <a:ext uri="{FF2B5EF4-FFF2-40B4-BE49-F238E27FC236}">
                  <a16:creationId xmlns:a16="http://schemas.microsoft.com/office/drawing/2014/main" id="{F0A3EBAA-4DBF-4C69-9BD0-08D323FED3E1}"/>
                </a:ext>
              </a:extLst>
            </p:cNvPr>
            <p:cNvSpPr>
              <a:spLocks/>
            </p:cNvSpPr>
            <p:nvPr/>
          </p:nvSpPr>
          <p:spPr bwMode="auto">
            <a:xfrm>
              <a:off x="2538413" y="3336926"/>
              <a:ext cx="52388" cy="111125"/>
            </a:xfrm>
            <a:custGeom>
              <a:avLst/>
              <a:gdLst>
                <a:gd name="T0" fmla="*/ 1 w 17"/>
                <a:gd name="T1" fmla="*/ 11 h 36"/>
                <a:gd name="T2" fmla="*/ 0 w 17"/>
                <a:gd name="T3" fmla="*/ 1 h 36"/>
                <a:gd name="T4" fmla="*/ 6 w 17"/>
                <a:gd name="T5" fmla="*/ 1 h 36"/>
                <a:gd name="T6" fmla="*/ 6 w 17"/>
                <a:gd name="T7" fmla="*/ 7 h 36"/>
                <a:gd name="T8" fmla="*/ 6 w 17"/>
                <a:gd name="T9" fmla="*/ 7 h 36"/>
                <a:gd name="T10" fmla="*/ 15 w 17"/>
                <a:gd name="T11" fmla="*/ 0 h 36"/>
                <a:gd name="T12" fmla="*/ 17 w 17"/>
                <a:gd name="T13" fmla="*/ 0 h 36"/>
                <a:gd name="T14" fmla="*/ 17 w 17"/>
                <a:gd name="T15" fmla="*/ 6 h 36"/>
                <a:gd name="T16" fmla="*/ 15 w 17"/>
                <a:gd name="T17" fmla="*/ 6 h 36"/>
                <a:gd name="T18" fmla="*/ 7 w 17"/>
                <a:gd name="T19" fmla="*/ 14 h 36"/>
                <a:gd name="T20" fmla="*/ 7 w 17"/>
                <a:gd name="T21" fmla="*/ 17 h 36"/>
                <a:gd name="T22" fmla="*/ 7 w 17"/>
                <a:gd name="T23" fmla="*/ 36 h 36"/>
                <a:gd name="T24" fmla="*/ 1 w 17"/>
                <a:gd name="T25" fmla="*/ 36 h 36"/>
                <a:gd name="T26" fmla="*/ 1 w 17"/>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6">
                  <a:moveTo>
                    <a:pt x="1" y="11"/>
                  </a:moveTo>
                  <a:cubicBezTo>
                    <a:pt x="1" y="7"/>
                    <a:pt x="0" y="4"/>
                    <a:pt x="0" y="1"/>
                  </a:cubicBezTo>
                  <a:cubicBezTo>
                    <a:pt x="6" y="1"/>
                    <a:pt x="6" y="1"/>
                    <a:pt x="6" y="1"/>
                  </a:cubicBezTo>
                  <a:cubicBezTo>
                    <a:pt x="6" y="7"/>
                    <a:pt x="6" y="7"/>
                    <a:pt x="6" y="7"/>
                  </a:cubicBezTo>
                  <a:cubicBezTo>
                    <a:pt x="6" y="7"/>
                    <a:pt x="6" y="7"/>
                    <a:pt x="6" y="7"/>
                  </a:cubicBezTo>
                  <a:cubicBezTo>
                    <a:pt x="8" y="3"/>
                    <a:pt x="11" y="0"/>
                    <a:pt x="15" y="0"/>
                  </a:cubicBezTo>
                  <a:cubicBezTo>
                    <a:pt x="16" y="0"/>
                    <a:pt x="16" y="0"/>
                    <a:pt x="17" y="0"/>
                  </a:cubicBezTo>
                  <a:cubicBezTo>
                    <a:pt x="17" y="6"/>
                    <a:pt x="17" y="6"/>
                    <a:pt x="17" y="6"/>
                  </a:cubicBezTo>
                  <a:cubicBezTo>
                    <a:pt x="16" y="6"/>
                    <a:pt x="16" y="6"/>
                    <a:pt x="15" y="6"/>
                  </a:cubicBezTo>
                  <a:cubicBezTo>
                    <a:pt x="11" y="6"/>
                    <a:pt x="8" y="9"/>
                    <a:pt x="7" y="14"/>
                  </a:cubicBezTo>
                  <a:cubicBezTo>
                    <a:pt x="7" y="15"/>
                    <a:pt x="7" y="16"/>
                    <a:pt x="7" y="17"/>
                  </a:cubicBezTo>
                  <a:cubicBezTo>
                    <a:pt x="7" y="36"/>
                    <a:pt x="7" y="36"/>
                    <a:pt x="7" y="36"/>
                  </a:cubicBezTo>
                  <a:cubicBezTo>
                    <a:pt x="1" y="36"/>
                    <a:pt x="1" y="36"/>
                    <a:pt x="1" y="36"/>
                  </a:cubicBezTo>
                  <a:lnTo>
                    <a:pt x="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7">
              <a:extLst>
                <a:ext uri="{FF2B5EF4-FFF2-40B4-BE49-F238E27FC236}">
                  <a16:creationId xmlns:a16="http://schemas.microsoft.com/office/drawing/2014/main" id="{93511348-51D9-47E8-8026-6580CE4A9058}"/>
                </a:ext>
              </a:extLst>
            </p:cNvPr>
            <p:cNvSpPr>
              <a:spLocks noEditPoints="1"/>
            </p:cNvSpPr>
            <p:nvPr/>
          </p:nvSpPr>
          <p:spPr bwMode="auto">
            <a:xfrm>
              <a:off x="2605088" y="3297238"/>
              <a:ext cx="22225" cy="150813"/>
            </a:xfrm>
            <a:custGeom>
              <a:avLst/>
              <a:gdLst>
                <a:gd name="T0" fmla="*/ 7 w 7"/>
                <a:gd name="T1" fmla="*/ 4 h 49"/>
                <a:gd name="T2" fmla="*/ 3 w 7"/>
                <a:gd name="T3" fmla="*/ 8 h 49"/>
                <a:gd name="T4" fmla="*/ 0 w 7"/>
                <a:gd name="T5" fmla="*/ 4 h 49"/>
                <a:gd name="T6" fmla="*/ 4 w 7"/>
                <a:gd name="T7" fmla="*/ 0 h 49"/>
                <a:gd name="T8" fmla="*/ 7 w 7"/>
                <a:gd name="T9" fmla="*/ 4 h 49"/>
                <a:gd name="T10" fmla="*/ 1 w 7"/>
                <a:gd name="T11" fmla="*/ 49 h 49"/>
                <a:gd name="T12" fmla="*/ 1 w 7"/>
                <a:gd name="T13" fmla="*/ 14 h 49"/>
                <a:gd name="T14" fmla="*/ 7 w 7"/>
                <a:gd name="T15" fmla="*/ 14 h 49"/>
                <a:gd name="T16" fmla="*/ 7 w 7"/>
                <a:gd name="T17" fmla="*/ 49 h 49"/>
                <a:gd name="T18" fmla="*/ 1 w 7"/>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9">
                  <a:moveTo>
                    <a:pt x="7" y="4"/>
                  </a:moveTo>
                  <a:cubicBezTo>
                    <a:pt x="7" y="6"/>
                    <a:pt x="6" y="8"/>
                    <a:pt x="3" y="8"/>
                  </a:cubicBezTo>
                  <a:cubicBezTo>
                    <a:pt x="1" y="8"/>
                    <a:pt x="0" y="6"/>
                    <a:pt x="0" y="4"/>
                  </a:cubicBezTo>
                  <a:cubicBezTo>
                    <a:pt x="0" y="2"/>
                    <a:pt x="1" y="0"/>
                    <a:pt x="4" y="0"/>
                  </a:cubicBezTo>
                  <a:cubicBezTo>
                    <a:pt x="6" y="0"/>
                    <a:pt x="7" y="2"/>
                    <a:pt x="7" y="4"/>
                  </a:cubicBezTo>
                  <a:close/>
                  <a:moveTo>
                    <a:pt x="1" y="49"/>
                  </a:moveTo>
                  <a:cubicBezTo>
                    <a:pt x="1" y="14"/>
                    <a:pt x="1" y="14"/>
                    <a:pt x="1" y="14"/>
                  </a:cubicBezTo>
                  <a:cubicBezTo>
                    <a:pt x="7" y="14"/>
                    <a:pt x="7" y="14"/>
                    <a:pt x="7" y="14"/>
                  </a:cubicBezTo>
                  <a:cubicBezTo>
                    <a:pt x="7" y="49"/>
                    <a:pt x="7" y="49"/>
                    <a:pt x="7" y="49"/>
                  </a:cubicBezTo>
                  <a:lnTo>
                    <a:pt x="1"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8">
              <a:extLst>
                <a:ext uri="{FF2B5EF4-FFF2-40B4-BE49-F238E27FC236}">
                  <a16:creationId xmlns:a16="http://schemas.microsoft.com/office/drawing/2014/main" id="{F01C83EA-D5A1-4A07-88F6-2361EDD90C40}"/>
                </a:ext>
              </a:extLst>
            </p:cNvPr>
            <p:cNvSpPr>
              <a:spLocks/>
            </p:cNvSpPr>
            <p:nvPr/>
          </p:nvSpPr>
          <p:spPr bwMode="auto">
            <a:xfrm>
              <a:off x="2647951" y="3336926"/>
              <a:ext cx="77788" cy="111125"/>
            </a:xfrm>
            <a:custGeom>
              <a:avLst/>
              <a:gdLst>
                <a:gd name="T0" fmla="*/ 25 w 25"/>
                <a:gd name="T1" fmla="*/ 35 h 36"/>
                <a:gd name="T2" fmla="*/ 16 w 25"/>
                <a:gd name="T3" fmla="*/ 36 h 36"/>
                <a:gd name="T4" fmla="*/ 0 w 25"/>
                <a:gd name="T5" fmla="*/ 19 h 36"/>
                <a:gd name="T6" fmla="*/ 17 w 25"/>
                <a:gd name="T7" fmla="*/ 0 h 36"/>
                <a:gd name="T8" fmla="*/ 25 w 25"/>
                <a:gd name="T9" fmla="*/ 2 h 36"/>
                <a:gd name="T10" fmla="*/ 24 w 25"/>
                <a:gd name="T11" fmla="*/ 7 h 36"/>
                <a:gd name="T12" fmla="*/ 17 w 25"/>
                <a:gd name="T13" fmla="*/ 5 h 36"/>
                <a:gd name="T14" fmla="*/ 6 w 25"/>
                <a:gd name="T15" fmla="*/ 18 h 36"/>
                <a:gd name="T16" fmla="*/ 17 w 25"/>
                <a:gd name="T17" fmla="*/ 31 h 36"/>
                <a:gd name="T18" fmla="*/ 24 w 25"/>
                <a:gd name="T19" fmla="*/ 30 h 36"/>
                <a:gd name="T20" fmla="*/ 25 w 25"/>
                <a:gd name="T2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6">
                  <a:moveTo>
                    <a:pt x="25" y="35"/>
                  </a:moveTo>
                  <a:cubicBezTo>
                    <a:pt x="23" y="35"/>
                    <a:pt x="20" y="36"/>
                    <a:pt x="16" y="36"/>
                  </a:cubicBezTo>
                  <a:cubicBezTo>
                    <a:pt x="6" y="36"/>
                    <a:pt x="0" y="30"/>
                    <a:pt x="0" y="19"/>
                  </a:cubicBezTo>
                  <a:cubicBezTo>
                    <a:pt x="0" y="8"/>
                    <a:pt x="7" y="0"/>
                    <a:pt x="17" y="0"/>
                  </a:cubicBezTo>
                  <a:cubicBezTo>
                    <a:pt x="20" y="0"/>
                    <a:pt x="23" y="1"/>
                    <a:pt x="25" y="2"/>
                  </a:cubicBezTo>
                  <a:cubicBezTo>
                    <a:pt x="24" y="7"/>
                    <a:pt x="24" y="7"/>
                    <a:pt x="24" y="7"/>
                  </a:cubicBezTo>
                  <a:cubicBezTo>
                    <a:pt x="22" y="6"/>
                    <a:pt x="20" y="5"/>
                    <a:pt x="17" y="5"/>
                  </a:cubicBezTo>
                  <a:cubicBezTo>
                    <a:pt x="10" y="5"/>
                    <a:pt x="6" y="11"/>
                    <a:pt x="6" y="18"/>
                  </a:cubicBezTo>
                  <a:cubicBezTo>
                    <a:pt x="6" y="27"/>
                    <a:pt x="11" y="31"/>
                    <a:pt x="17" y="31"/>
                  </a:cubicBezTo>
                  <a:cubicBezTo>
                    <a:pt x="20" y="31"/>
                    <a:pt x="22" y="31"/>
                    <a:pt x="24" y="30"/>
                  </a:cubicBezTo>
                  <a:lnTo>
                    <a:pt x="2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99">
              <a:extLst>
                <a:ext uri="{FF2B5EF4-FFF2-40B4-BE49-F238E27FC236}">
                  <a16:creationId xmlns:a16="http://schemas.microsoft.com/office/drawing/2014/main" id="{069E1E10-AD4A-4161-9E22-61EEAD17B03D}"/>
                </a:ext>
              </a:extLst>
            </p:cNvPr>
            <p:cNvSpPr>
              <a:spLocks/>
            </p:cNvSpPr>
            <p:nvPr/>
          </p:nvSpPr>
          <p:spPr bwMode="auto">
            <a:xfrm>
              <a:off x="2744788" y="3340101"/>
              <a:ext cx="82550" cy="107950"/>
            </a:xfrm>
            <a:custGeom>
              <a:avLst/>
              <a:gdLst>
                <a:gd name="T0" fmla="*/ 27 w 27"/>
                <a:gd name="T1" fmla="*/ 25 h 35"/>
                <a:gd name="T2" fmla="*/ 27 w 27"/>
                <a:gd name="T3" fmla="*/ 35 h 35"/>
                <a:gd name="T4" fmla="*/ 22 w 27"/>
                <a:gd name="T5" fmla="*/ 35 h 35"/>
                <a:gd name="T6" fmla="*/ 22 w 27"/>
                <a:gd name="T7" fmla="*/ 30 h 35"/>
                <a:gd name="T8" fmla="*/ 22 w 27"/>
                <a:gd name="T9" fmla="*/ 30 h 35"/>
                <a:gd name="T10" fmla="*/ 11 w 27"/>
                <a:gd name="T11" fmla="*/ 35 h 35"/>
                <a:gd name="T12" fmla="*/ 0 w 27"/>
                <a:gd name="T13" fmla="*/ 21 h 35"/>
                <a:gd name="T14" fmla="*/ 0 w 27"/>
                <a:gd name="T15" fmla="*/ 0 h 35"/>
                <a:gd name="T16" fmla="*/ 6 w 27"/>
                <a:gd name="T17" fmla="*/ 0 h 35"/>
                <a:gd name="T18" fmla="*/ 6 w 27"/>
                <a:gd name="T19" fmla="*/ 20 h 35"/>
                <a:gd name="T20" fmla="*/ 13 w 27"/>
                <a:gd name="T21" fmla="*/ 30 h 35"/>
                <a:gd name="T22" fmla="*/ 21 w 27"/>
                <a:gd name="T23" fmla="*/ 25 h 35"/>
                <a:gd name="T24" fmla="*/ 21 w 27"/>
                <a:gd name="T25" fmla="*/ 22 h 35"/>
                <a:gd name="T26" fmla="*/ 21 w 27"/>
                <a:gd name="T27" fmla="*/ 0 h 35"/>
                <a:gd name="T28" fmla="*/ 27 w 27"/>
                <a:gd name="T29" fmla="*/ 0 h 35"/>
                <a:gd name="T30" fmla="*/ 27 w 27"/>
                <a:gd name="T3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5">
                  <a:moveTo>
                    <a:pt x="27" y="25"/>
                  </a:moveTo>
                  <a:cubicBezTo>
                    <a:pt x="27" y="29"/>
                    <a:pt x="27" y="32"/>
                    <a:pt x="27" y="35"/>
                  </a:cubicBezTo>
                  <a:cubicBezTo>
                    <a:pt x="22" y="35"/>
                    <a:pt x="22" y="35"/>
                    <a:pt x="22" y="35"/>
                  </a:cubicBezTo>
                  <a:cubicBezTo>
                    <a:pt x="22" y="30"/>
                    <a:pt x="22" y="30"/>
                    <a:pt x="22" y="30"/>
                  </a:cubicBezTo>
                  <a:cubicBezTo>
                    <a:pt x="22" y="30"/>
                    <a:pt x="22" y="30"/>
                    <a:pt x="22" y="30"/>
                  </a:cubicBezTo>
                  <a:cubicBezTo>
                    <a:pt x="20" y="32"/>
                    <a:pt x="17" y="35"/>
                    <a:pt x="11" y="35"/>
                  </a:cubicBezTo>
                  <a:cubicBezTo>
                    <a:pt x="6" y="35"/>
                    <a:pt x="0" y="32"/>
                    <a:pt x="0" y="21"/>
                  </a:cubicBezTo>
                  <a:cubicBezTo>
                    <a:pt x="0" y="0"/>
                    <a:pt x="0" y="0"/>
                    <a:pt x="0" y="0"/>
                  </a:cubicBezTo>
                  <a:cubicBezTo>
                    <a:pt x="6" y="0"/>
                    <a:pt x="6" y="0"/>
                    <a:pt x="6" y="0"/>
                  </a:cubicBezTo>
                  <a:cubicBezTo>
                    <a:pt x="6" y="20"/>
                    <a:pt x="6" y="20"/>
                    <a:pt x="6" y="20"/>
                  </a:cubicBezTo>
                  <a:cubicBezTo>
                    <a:pt x="6" y="26"/>
                    <a:pt x="8" y="30"/>
                    <a:pt x="13" y="30"/>
                  </a:cubicBezTo>
                  <a:cubicBezTo>
                    <a:pt x="17" y="30"/>
                    <a:pt x="20" y="27"/>
                    <a:pt x="21" y="25"/>
                  </a:cubicBezTo>
                  <a:cubicBezTo>
                    <a:pt x="21" y="24"/>
                    <a:pt x="21" y="23"/>
                    <a:pt x="21" y="22"/>
                  </a:cubicBezTo>
                  <a:cubicBezTo>
                    <a:pt x="21" y="0"/>
                    <a:pt x="21" y="0"/>
                    <a:pt x="21" y="0"/>
                  </a:cubicBezTo>
                  <a:cubicBezTo>
                    <a:pt x="27" y="0"/>
                    <a:pt x="27" y="0"/>
                    <a:pt x="27" y="0"/>
                  </a:cubicBezTo>
                  <a:lnTo>
                    <a:pt x="27"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00">
              <a:extLst>
                <a:ext uri="{FF2B5EF4-FFF2-40B4-BE49-F238E27FC236}">
                  <a16:creationId xmlns:a16="http://schemas.microsoft.com/office/drawing/2014/main" id="{2AB34CB1-E45D-4446-B0BE-8CEEA6B8F661}"/>
                </a:ext>
              </a:extLst>
            </p:cNvPr>
            <p:cNvSpPr>
              <a:spLocks noChangeArrowheads="1"/>
            </p:cNvSpPr>
            <p:nvPr/>
          </p:nvSpPr>
          <p:spPr bwMode="auto">
            <a:xfrm>
              <a:off x="2857501" y="3290888"/>
              <a:ext cx="19050"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01">
              <a:extLst>
                <a:ext uri="{FF2B5EF4-FFF2-40B4-BE49-F238E27FC236}">
                  <a16:creationId xmlns:a16="http://schemas.microsoft.com/office/drawing/2014/main" id="{1415263D-E37B-40FF-89B5-3994C87948EA}"/>
                </a:ext>
              </a:extLst>
            </p:cNvPr>
            <p:cNvSpPr>
              <a:spLocks/>
            </p:cNvSpPr>
            <p:nvPr/>
          </p:nvSpPr>
          <p:spPr bwMode="auto">
            <a:xfrm>
              <a:off x="2895601" y="3308351"/>
              <a:ext cx="60325" cy="139700"/>
            </a:xfrm>
            <a:custGeom>
              <a:avLst/>
              <a:gdLst>
                <a:gd name="T0" fmla="*/ 11 w 20"/>
                <a:gd name="T1" fmla="*/ 0 h 45"/>
                <a:gd name="T2" fmla="*/ 11 w 20"/>
                <a:gd name="T3" fmla="*/ 10 h 45"/>
                <a:gd name="T4" fmla="*/ 20 w 20"/>
                <a:gd name="T5" fmla="*/ 10 h 45"/>
                <a:gd name="T6" fmla="*/ 20 w 20"/>
                <a:gd name="T7" fmla="*/ 15 h 45"/>
                <a:gd name="T8" fmla="*/ 11 w 20"/>
                <a:gd name="T9" fmla="*/ 15 h 45"/>
                <a:gd name="T10" fmla="*/ 11 w 20"/>
                <a:gd name="T11" fmla="*/ 34 h 45"/>
                <a:gd name="T12" fmla="*/ 16 w 20"/>
                <a:gd name="T13" fmla="*/ 40 h 45"/>
                <a:gd name="T14" fmla="*/ 19 w 20"/>
                <a:gd name="T15" fmla="*/ 40 h 45"/>
                <a:gd name="T16" fmla="*/ 19 w 20"/>
                <a:gd name="T17" fmla="*/ 45 h 45"/>
                <a:gd name="T18" fmla="*/ 14 w 20"/>
                <a:gd name="T19" fmla="*/ 45 h 45"/>
                <a:gd name="T20" fmla="*/ 8 w 20"/>
                <a:gd name="T21" fmla="*/ 43 h 45"/>
                <a:gd name="T22" fmla="*/ 5 w 20"/>
                <a:gd name="T23" fmla="*/ 34 h 45"/>
                <a:gd name="T24" fmla="*/ 5 w 20"/>
                <a:gd name="T25" fmla="*/ 15 h 45"/>
                <a:gd name="T26" fmla="*/ 0 w 20"/>
                <a:gd name="T27" fmla="*/ 15 h 45"/>
                <a:gd name="T28" fmla="*/ 0 w 20"/>
                <a:gd name="T29" fmla="*/ 10 h 45"/>
                <a:gd name="T30" fmla="*/ 5 w 20"/>
                <a:gd name="T31" fmla="*/ 10 h 45"/>
                <a:gd name="T32" fmla="*/ 5 w 20"/>
                <a:gd name="T33" fmla="*/ 2 h 45"/>
                <a:gd name="T34" fmla="*/ 11 w 20"/>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45">
                  <a:moveTo>
                    <a:pt x="11" y="0"/>
                  </a:moveTo>
                  <a:cubicBezTo>
                    <a:pt x="11" y="10"/>
                    <a:pt x="11" y="10"/>
                    <a:pt x="11" y="10"/>
                  </a:cubicBezTo>
                  <a:cubicBezTo>
                    <a:pt x="20" y="10"/>
                    <a:pt x="20" y="10"/>
                    <a:pt x="20" y="10"/>
                  </a:cubicBezTo>
                  <a:cubicBezTo>
                    <a:pt x="20" y="15"/>
                    <a:pt x="20" y="15"/>
                    <a:pt x="20" y="15"/>
                  </a:cubicBezTo>
                  <a:cubicBezTo>
                    <a:pt x="11" y="15"/>
                    <a:pt x="11" y="15"/>
                    <a:pt x="11" y="15"/>
                  </a:cubicBezTo>
                  <a:cubicBezTo>
                    <a:pt x="11" y="34"/>
                    <a:pt x="11" y="34"/>
                    <a:pt x="11" y="34"/>
                  </a:cubicBezTo>
                  <a:cubicBezTo>
                    <a:pt x="11" y="38"/>
                    <a:pt x="13" y="40"/>
                    <a:pt x="16" y="40"/>
                  </a:cubicBezTo>
                  <a:cubicBezTo>
                    <a:pt x="17" y="40"/>
                    <a:pt x="18" y="40"/>
                    <a:pt x="19" y="40"/>
                  </a:cubicBezTo>
                  <a:cubicBezTo>
                    <a:pt x="19" y="45"/>
                    <a:pt x="19" y="45"/>
                    <a:pt x="19" y="45"/>
                  </a:cubicBezTo>
                  <a:cubicBezTo>
                    <a:pt x="18" y="45"/>
                    <a:pt x="16" y="45"/>
                    <a:pt x="14" y="45"/>
                  </a:cubicBezTo>
                  <a:cubicBezTo>
                    <a:pt x="11" y="45"/>
                    <a:pt x="9" y="45"/>
                    <a:pt x="8" y="43"/>
                  </a:cubicBezTo>
                  <a:cubicBezTo>
                    <a:pt x="6" y="41"/>
                    <a:pt x="5" y="38"/>
                    <a:pt x="5" y="34"/>
                  </a:cubicBezTo>
                  <a:cubicBezTo>
                    <a:pt x="5" y="15"/>
                    <a:pt x="5" y="15"/>
                    <a:pt x="5" y="15"/>
                  </a:cubicBezTo>
                  <a:cubicBezTo>
                    <a:pt x="0" y="15"/>
                    <a:pt x="0" y="15"/>
                    <a:pt x="0" y="15"/>
                  </a:cubicBezTo>
                  <a:cubicBezTo>
                    <a:pt x="0" y="10"/>
                    <a:pt x="0" y="10"/>
                    <a:pt x="0" y="10"/>
                  </a:cubicBezTo>
                  <a:cubicBezTo>
                    <a:pt x="5" y="10"/>
                    <a:pt x="5" y="10"/>
                    <a:pt x="5" y="10"/>
                  </a:cubicBezTo>
                  <a:cubicBezTo>
                    <a:pt x="5" y="2"/>
                    <a:pt x="5" y="2"/>
                    <a:pt x="5" y="2"/>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02">
              <a:extLst>
                <a:ext uri="{FF2B5EF4-FFF2-40B4-BE49-F238E27FC236}">
                  <a16:creationId xmlns:a16="http://schemas.microsoft.com/office/drawing/2014/main" id="{1719EB8A-1C74-4E79-BA60-F8A7D19286EA}"/>
                </a:ext>
              </a:extLst>
            </p:cNvPr>
            <p:cNvSpPr>
              <a:spLocks/>
            </p:cNvSpPr>
            <p:nvPr/>
          </p:nvSpPr>
          <p:spPr bwMode="auto">
            <a:xfrm>
              <a:off x="2974976" y="3340101"/>
              <a:ext cx="82550" cy="107950"/>
            </a:xfrm>
            <a:custGeom>
              <a:avLst/>
              <a:gdLst>
                <a:gd name="T0" fmla="*/ 27 w 27"/>
                <a:gd name="T1" fmla="*/ 25 h 35"/>
                <a:gd name="T2" fmla="*/ 27 w 27"/>
                <a:gd name="T3" fmla="*/ 35 h 35"/>
                <a:gd name="T4" fmla="*/ 22 w 27"/>
                <a:gd name="T5" fmla="*/ 35 h 35"/>
                <a:gd name="T6" fmla="*/ 21 w 27"/>
                <a:gd name="T7" fmla="*/ 30 h 35"/>
                <a:gd name="T8" fmla="*/ 21 w 27"/>
                <a:gd name="T9" fmla="*/ 30 h 35"/>
                <a:gd name="T10" fmla="*/ 11 w 27"/>
                <a:gd name="T11" fmla="*/ 35 h 35"/>
                <a:gd name="T12" fmla="*/ 0 w 27"/>
                <a:gd name="T13" fmla="*/ 21 h 35"/>
                <a:gd name="T14" fmla="*/ 0 w 27"/>
                <a:gd name="T15" fmla="*/ 0 h 35"/>
                <a:gd name="T16" fmla="*/ 6 w 27"/>
                <a:gd name="T17" fmla="*/ 0 h 35"/>
                <a:gd name="T18" fmla="*/ 6 w 27"/>
                <a:gd name="T19" fmla="*/ 20 h 35"/>
                <a:gd name="T20" fmla="*/ 13 w 27"/>
                <a:gd name="T21" fmla="*/ 30 h 35"/>
                <a:gd name="T22" fmla="*/ 20 w 27"/>
                <a:gd name="T23" fmla="*/ 25 h 35"/>
                <a:gd name="T24" fmla="*/ 21 w 27"/>
                <a:gd name="T25" fmla="*/ 22 h 35"/>
                <a:gd name="T26" fmla="*/ 21 w 27"/>
                <a:gd name="T27" fmla="*/ 0 h 35"/>
                <a:gd name="T28" fmla="*/ 27 w 27"/>
                <a:gd name="T29" fmla="*/ 0 h 35"/>
                <a:gd name="T30" fmla="*/ 27 w 27"/>
                <a:gd name="T3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5">
                  <a:moveTo>
                    <a:pt x="27" y="25"/>
                  </a:moveTo>
                  <a:cubicBezTo>
                    <a:pt x="27" y="29"/>
                    <a:pt x="27" y="32"/>
                    <a:pt x="27" y="35"/>
                  </a:cubicBezTo>
                  <a:cubicBezTo>
                    <a:pt x="22" y="35"/>
                    <a:pt x="22" y="35"/>
                    <a:pt x="22" y="35"/>
                  </a:cubicBezTo>
                  <a:cubicBezTo>
                    <a:pt x="21" y="30"/>
                    <a:pt x="21" y="30"/>
                    <a:pt x="21" y="30"/>
                  </a:cubicBezTo>
                  <a:cubicBezTo>
                    <a:pt x="21" y="30"/>
                    <a:pt x="21" y="30"/>
                    <a:pt x="21" y="30"/>
                  </a:cubicBezTo>
                  <a:cubicBezTo>
                    <a:pt x="20" y="32"/>
                    <a:pt x="16" y="35"/>
                    <a:pt x="11" y="35"/>
                  </a:cubicBezTo>
                  <a:cubicBezTo>
                    <a:pt x="5" y="35"/>
                    <a:pt x="0" y="32"/>
                    <a:pt x="0" y="21"/>
                  </a:cubicBezTo>
                  <a:cubicBezTo>
                    <a:pt x="0" y="0"/>
                    <a:pt x="0" y="0"/>
                    <a:pt x="0" y="0"/>
                  </a:cubicBezTo>
                  <a:cubicBezTo>
                    <a:pt x="6" y="0"/>
                    <a:pt x="6" y="0"/>
                    <a:pt x="6" y="0"/>
                  </a:cubicBezTo>
                  <a:cubicBezTo>
                    <a:pt x="6" y="20"/>
                    <a:pt x="6" y="20"/>
                    <a:pt x="6" y="20"/>
                  </a:cubicBezTo>
                  <a:cubicBezTo>
                    <a:pt x="6" y="26"/>
                    <a:pt x="8" y="30"/>
                    <a:pt x="13" y="30"/>
                  </a:cubicBezTo>
                  <a:cubicBezTo>
                    <a:pt x="17" y="30"/>
                    <a:pt x="19" y="27"/>
                    <a:pt x="20" y="25"/>
                  </a:cubicBezTo>
                  <a:cubicBezTo>
                    <a:pt x="20" y="24"/>
                    <a:pt x="21" y="23"/>
                    <a:pt x="21" y="22"/>
                  </a:cubicBezTo>
                  <a:cubicBezTo>
                    <a:pt x="21" y="0"/>
                    <a:pt x="21" y="0"/>
                    <a:pt x="21" y="0"/>
                  </a:cubicBezTo>
                  <a:cubicBezTo>
                    <a:pt x="27" y="0"/>
                    <a:pt x="27" y="0"/>
                    <a:pt x="27" y="0"/>
                  </a:cubicBezTo>
                  <a:lnTo>
                    <a:pt x="27"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3">
              <a:extLst>
                <a:ext uri="{FF2B5EF4-FFF2-40B4-BE49-F238E27FC236}">
                  <a16:creationId xmlns:a16="http://schemas.microsoft.com/office/drawing/2014/main" id="{DFF5D196-468C-4F3D-9699-6D7B2DE6110E}"/>
                </a:ext>
              </a:extLst>
            </p:cNvPr>
            <p:cNvSpPr>
              <a:spLocks/>
            </p:cNvSpPr>
            <p:nvPr/>
          </p:nvSpPr>
          <p:spPr bwMode="auto">
            <a:xfrm>
              <a:off x="3086101" y="3336926"/>
              <a:ext cx="49213" cy="111125"/>
            </a:xfrm>
            <a:custGeom>
              <a:avLst/>
              <a:gdLst>
                <a:gd name="T0" fmla="*/ 0 w 16"/>
                <a:gd name="T1" fmla="*/ 11 h 36"/>
                <a:gd name="T2" fmla="*/ 0 w 16"/>
                <a:gd name="T3" fmla="*/ 1 h 36"/>
                <a:gd name="T4" fmla="*/ 5 w 16"/>
                <a:gd name="T5" fmla="*/ 1 h 36"/>
                <a:gd name="T6" fmla="*/ 6 w 16"/>
                <a:gd name="T7" fmla="*/ 7 h 36"/>
                <a:gd name="T8" fmla="*/ 6 w 16"/>
                <a:gd name="T9" fmla="*/ 7 h 36"/>
                <a:gd name="T10" fmla="*/ 15 w 16"/>
                <a:gd name="T11" fmla="*/ 0 h 36"/>
                <a:gd name="T12" fmla="*/ 16 w 16"/>
                <a:gd name="T13" fmla="*/ 0 h 36"/>
                <a:gd name="T14" fmla="*/ 16 w 16"/>
                <a:gd name="T15" fmla="*/ 6 h 36"/>
                <a:gd name="T16" fmla="*/ 15 w 16"/>
                <a:gd name="T17" fmla="*/ 6 h 36"/>
                <a:gd name="T18" fmla="*/ 7 w 16"/>
                <a:gd name="T19" fmla="*/ 14 h 36"/>
                <a:gd name="T20" fmla="*/ 6 w 16"/>
                <a:gd name="T21" fmla="*/ 17 h 36"/>
                <a:gd name="T22" fmla="*/ 6 w 16"/>
                <a:gd name="T23" fmla="*/ 36 h 36"/>
                <a:gd name="T24" fmla="*/ 0 w 16"/>
                <a:gd name="T25" fmla="*/ 36 h 36"/>
                <a:gd name="T26" fmla="*/ 0 w 16"/>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0" y="11"/>
                  </a:moveTo>
                  <a:cubicBezTo>
                    <a:pt x="0" y="7"/>
                    <a:pt x="0" y="4"/>
                    <a:pt x="0" y="1"/>
                  </a:cubicBezTo>
                  <a:cubicBezTo>
                    <a:pt x="5" y="1"/>
                    <a:pt x="5" y="1"/>
                    <a:pt x="5" y="1"/>
                  </a:cubicBezTo>
                  <a:cubicBezTo>
                    <a:pt x="6" y="7"/>
                    <a:pt x="6" y="7"/>
                    <a:pt x="6" y="7"/>
                  </a:cubicBezTo>
                  <a:cubicBezTo>
                    <a:pt x="6" y="7"/>
                    <a:pt x="6" y="7"/>
                    <a:pt x="6" y="7"/>
                  </a:cubicBezTo>
                  <a:cubicBezTo>
                    <a:pt x="7" y="3"/>
                    <a:pt x="11" y="0"/>
                    <a:pt x="15" y="0"/>
                  </a:cubicBezTo>
                  <a:cubicBezTo>
                    <a:pt x="16" y="0"/>
                    <a:pt x="16" y="0"/>
                    <a:pt x="16" y="0"/>
                  </a:cubicBezTo>
                  <a:cubicBezTo>
                    <a:pt x="16" y="6"/>
                    <a:pt x="16" y="6"/>
                    <a:pt x="16" y="6"/>
                  </a:cubicBezTo>
                  <a:cubicBezTo>
                    <a:pt x="16" y="6"/>
                    <a:pt x="15" y="6"/>
                    <a:pt x="15" y="6"/>
                  </a:cubicBezTo>
                  <a:cubicBezTo>
                    <a:pt x="10" y="6"/>
                    <a:pt x="7" y="9"/>
                    <a:pt x="7" y="14"/>
                  </a:cubicBezTo>
                  <a:cubicBezTo>
                    <a:pt x="7" y="15"/>
                    <a:pt x="6" y="16"/>
                    <a:pt x="6" y="17"/>
                  </a:cubicBezTo>
                  <a:cubicBezTo>
                    <a:pt x="6" y="36"/>
                    <a:pt x="6" y="36"/>
                    <a:pt x="6" y="36"/>
                  </a:cubicBezTo>
                  <a:cubicBezTo>
                    <a:pt x="0" y="36"/>
                    <a:pt x="0" y="36"/>
                    <a:pt x="0" y="36"/>
                  </a:cubicBez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04">
              <a:extLst>
                <a:ext uri="{FF2B5EF4-FFF2-40B4-BE49-F238E27FC236}">
                  <a16:creationId xmlns:a16="http://schemas.microsoft.com/office/drawing/2014/main" id="{C7C1739E-5E23-4DD9-9C40-1A9EC5B40447}"/>
                </a:ext>
              </a:extLst>
            </p:cNvPr>
            <p:cNvSpPr>
              <a:spLocks noEditPoints="1"/>
            </p:cNvSpPr>
            <p:nvPr/>
          </p:nvSpPr>
          <p:spPr bwMode="auto">
            <a:xfrm>
              <a:off x="3144838" y="3336926"/>
              <a:ext cx="85725" cy="111125"/>
            </a:xfrm>
            <a:custGeom>
              <a:avLst/>
              <a:gdLst>
                <a:gd name="T0" fmla="*/ 6 w 28"/>
                <a:gd name="T1" fmla="*/ 19 h 36"/>
                <a:gd name="T2" fmla="*/ 17 w 28"/>
                <a:gd name="T3" fmla="*/ 32 h 36"/>
                <a:gd name="T4" fmla="*/ 25 w 28"/>
                <a:gd name="T5" fmla="*/ 30 h 36"/>
                <a:gd name="T6" fmla="*/ 26 w 28"/>
                <a:gd name="T7" fmla="*/ 34 h 36"/>
                <a:gd name="T8" fmla="*/ 16 w 28"/>
                <a:gd name="T9" fmla="*/ 36 h 36"/>
                <a:gd name="T10" fmla="*/ 0 w 28"/>
                <a:gd name="T11" fmla="*/ 19 h 36"/>
                <a:gd name="T12" fmla="*/ 15 w 28"/>
                <a:gd name="T13" fmla="*/ 0 h 36"/>
                <a:gd name="T14" fmla="*/ 28 w 28"/>
                <a:gd name="T15" fmla="*/ 16 h 36"/>
                <a:gd name="T16" fmla="*/ 28 w 28"/>
                <a:gd name="T17" fmla="*/ 19 h 36"/>
                <a:gd name="T18" fmla="*/ 6 w 28"/>
                <a:gd name="T19" fmla="*/ 19 h 36"/>
                <a:gd name="T20" fmla="*/ 22 w 28"/>
                <a:gd name="T21" fmla="*/ 15 h 36"/>
                <a:gd name="T22" fmla="*/ 15 w 28"/>
                <a:gd name="T23" fmla="*/ 5 h 36"/>
                <a:gd name="T24" fmla="*/ 6 w 28"/>
                <a:gd name="T25" fmla="*/ 15 h 36"/>
                <a:gd name="T26" fmla="*/ 22 w 28"/>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6" y="19"/>
                  </a:moveTo>
                  <a:cubicBezTo>
                    <a:pt x="6" y="29"/>
                    <a:pt x="11" y="32"/>
                    <a:pt x="17" y="32"/>
                  </a:cubicBezTo>
                  <a:cubicBezTo>
                    <a:pt x="21" y="32"/>
                    <a:pt x="23" y="31"/>
                    <a:pt x="25" y="30"/>
                  </a:cubicBezTo>
                  <a:cubicBezTo>
                    <a:pt x="26" y="34"/>
                    <a:pt x="26" y="34"/>
                    <a:pt x="26" y="34"/>
                  </a:cubicBezTo>
                  <a:cubicBezTo>
                    <a:pt x="24" y="35"/>
                    <a:pt x="21" y="36"/>
                    <a:pt x="16" y="36"/>
                  </a:cubicBezTo>
                  <a:cubicBezTo>
                    <a:pt x="6" y="36"/>
                    <a:pt x="0" y="29"/>
                    <a:pt x="0" y="19"/>
                  </a:cubicBezTo>
                  <a:cubicBezTo>
                    <a:pt x="0" y="8"/>
                    <a:pt x="6" y="0"/>
                    <a:pt x="15" y="0"/>
                  </a:cubicBezTo>
                  <a:cubicBezTo>
                    <a:pt x="25" y="0"/>
                    <a:pt x="28" y="9"/>
                    <a:pt x="28" y="16"/>
                  </a:cubicBezTo>
                  <a:cubicBezTo>
                    <a:pt x="28" y="18"/>
                    <a:pt x="28" y="19"/>
                    <a:pt x="28" y="19"/>
                  </a:cubicBezTo>
                  <a:lnTo>
                    <a:pt x="6" y="19"/>
                  </a:lnTo>
                  <a:close/>
                  <a:moveTo>
                    <a:pt x="22" y="15"/>
                  </a:moveTo>
                  <a:cubicBezTo>
                    <a:pt x="22" y="10"/>
                    <a:pt x="20" y="5"/>
                    <a:pt x="15" y="5"/>
                  </a:cubicBezTo>
                  <a:cubicBezTo>
                    <a:pt x="9" y="5"/>
                    <a:pt x="7" y="10"/>
                    <a:pt x="6" y="15"/>
                  </a:cubicBez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41">
              <a:extLst>
                <a:ext uri="{FF2B5EF4-FFF2-40B4-BE49-F238E27FC236}">
                  <a16:creationId xmlns:a16="http://schemas.microsoft.com/office/drawing/2014/main" id="{38114319-B03F-4053-BCFB-31AC00F98F37}"/>
                </a:ext>
              </a:extLst>
            </p:cNvPr>
            <p:cNvSpPr>
              <a:spLocks/>
            </p:cNvSpPr>
            <p:nvPr/>
          </p:nvSpPr>
          <p:spPr bwMode="auto">
            <a:xfrm>
              <a:off x="3424238" y="3108326"/>
              <a:ext cx="530225" cy="461963"/>
            </a:xfrm>
            <a:custGeom>
              <a:avLst/>
              <a:gdLst>
                <a:gd name="T0" fmla="*/ 84 w 334"/>
                <a:gd name="T1" fmla="*/ 0 h 291"/>
                <a:gd name="T2" fmla="*/ 250 w 334"/>
                <a:gd name="T3" fmla="*/ 0 h 291"/>
                <a:gd name="T4" fmla="*/ 334 w 334"/>
                <a:gd name="T5" fmla="*/ 146 h 291"/>
                <a:gd name="T6" fmla="*/ 250 w 334"/>
                <a:gd name="T7" fmla="*/ 291 h 291"/>
                <a:gd name="T8" fmla="*/ 84 w 334"/>
                <a:gd name="T9" fmla="*/ 291 h 291"/>
                <a:gd name="T10" fmla="*/ 0 w 334"/>
                <a:gd name="T11" fmla="*/ 146 h 291"/>
                <a:gd name="T12" fmla="*/ 84 w 334"/>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4" h="291">
                  <a:moveTo>
                    <a:pt x="84" y="0"/>
                  </a:moveTo>
                  <a:lnTo>
                    <a:pt x="250" y="0"/>
                  </a:lnTo>
                  <a:lnTo>
                    <a:pt x="334" y="146"/>
                  </a:lnTo>
                  <a:lnTo>
                    <a:pt x="250" y="291"/>
                  </a:lnTo>
                  <a:lnTo>
                    <a:pt x="84" y="291"/>
                  </a:lnTo>
                  <a:lnTo>
                    <a:pt x="0" y="146"/>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42">
              <a:extLst>
                <a:ext uri="{FF2B5EF4-FFF2-40B4-BE49-F238E27FC236}">
                  <a16:creationId xmlns:a16="http://schemas.microsoft.com/office/drawing/2014/main" id="{F1E5CA4D-C067-4B76-A185-DB1CAE58A4CA}"/>
                </a:ext>
              </a:extLst>
            </p:cNvPr>
            <p:cNvSpPr>
              <a:spLocks/>
            </p:cNvSpPr>
            <p:nvPr/>
          </p:nvSpPr>
          <p:spPr bwMode="auto">
            <a:xfrm>
              <a:off x="3417888" y="3105151"/>
              <a:ext cx="542925" cy="468313"/>
            </a:xfrm>
            <a:custGeom>
              <a:avLst/>
              <a:gdLst>
                <a:gd name="T0" fmla="*/ 88 w 342"/>
                <a:gd name="T1" fmla="*/ 2 h 295"/>
                <a:gd name="T2" fmla="*/ 88 w 342"/>
                <a:gd name="T3" fmla="*/ 6 h 295"/>
                <a:gd name="T4" fmla="*/ 252 w 342"/>
                <a:gd name="T5" fmla="*/ 6 h 295"/>
                <a:gd name="T6" fmla="*/ 336 w 342"/>
                <a:gd name="T7" fmla="*/ 148 h 295"/>
                <a:gd name="T8" fmla="*/ 252 w 342"/>
                <a:gd name="T9" fmla="*/ 290 h 295"/>
                <a:gd name="T10" fmla="*/ 90 w 342"/>
                <a:gd name="T11" fmla="*/ 290 h 295"/>
                <a:gd name="T12" fmla="*/ 8 w 342"/>
                <a:gd name="T13" fmla="*/ 148 h 295"/>
                <a:gd name="T14" fmla="*/ 90 w 342"/>
                <a:gd name="T15" fmla="*/ 4 h 295"/>
                <a:gd name="T16" fmla="*/ 88 w 342"/>
                <a:gd name="T17" fmla="*/ 2 h 295"/>
                <a:gd name="T18" fmla="*/ 88 w 342"/>
                <a:gd name="T19" fmla="*/ 6 h 295"/>
                <a:gd name="T20" fmla="*/ 88 w 342"/>
                <a:gd name="T21" fmla="*/ 2 h 295"/>
                <a:gd name="T22" fmla="*/ 86 w 342"/>
                <a:gd name="T23" fmla="*/ 0 h 295"/>
                <a:gd name="T24" fmla="*/ 0 w 342"/>
                <a:gd name="T25" fmla="*/ 148 h 295"/>
                <a:gd name="T26" fmla="*/ 86 w 342"/>
                <a:gd name="T27" fmla="*/ 295 h 295"/>
                <a:gd name="T28" fmla="*/ 256 w 342"/>
                <a:gd name="T29" fmla="*/ 295 h 295"/>
                <a:gd name="T30" fmla="*/ 342 w 342"/>
                <a:gd name="T31" fmla="*/ 148 h 295"/>
                <a:gd name="T32" fmla="*/ 256 w 342"/>
                <a:gd name="T33" fmla="*/ 0 h 295"/>
                <a:gd name="T34" fmla="*/ 86 w 342"/>
                <a:gd name="T35" fmla="*/ 0 h 295"/>
                <a:gd name="T36" fmla="*/ 86 w 342"/>
                <a:gd name="T37" fmla="*/ 0 h 295"/>
                <a:gd name="T38" fmla="*/ 88 w 342"/>
                <a:gd name="T39"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295">
                  <a:moveTo>
                    <a:pt x="88" y="2"/>
                  </a:moveTo>
                  <a:lnTo>
                    <a:pt x="88" y="6"/>
                  </a:lnTo>
                  <a:lnTo>
                    <a:pt x="252" y="6"/>
                  </a:lnTo>
                  <a:lnTo>
                    <a:pt x="336" y="148"/>
                  </a:lnTo>
                  <a:lnTo>
                    <a:pt x="252" y="290"/>
                  </a:lnTo>
                  <a:lnTo>
                    <a:pt x="90" y="290"/>
                  </a:lnTo>
                  <a:lnTo>
                    <a:pt x="8" y="148"/>
                  </a:lnTo>
                  <a:lnTo>
                    <a:pt x="90" y="4"/>
                  </a:lnTo>
                  <a:lnTo>
                    <a:pt x="88" y="2"/>
                  </a:lnTo>
                  <a:lnTo>
                    <a:pt x="88" y="6"/>
                  </a:lnTo>
                  <a:lnTo>
                    <a:pt x="88" y="2"/>
                  </a:lnTo>
                  <a:lnTo>
                    <a:pt x="86" y="0"/>
                  </a:lnTo>
                  <a:lnTo>
                    <a:pt x="0" y="148"/>
                  </a:lnTo>
                  <a:lnTo>
                    <a:pt x="86" y="295"/>
                  </a:lnTo>
                  <a:lnTo>
                    <a:pt x="256" y="295"/>
                  </a:lnTo>
                  <a:lnTo>
                    <a:pt x="342" y="148"/>
                  </a:lnTo>
                  <a:lnTo>
                    <a:pt x="256" y="0"/>
                  </a:lnTo>
                  <a:lnTo>
                    <a:pt x="86" y="0"/>
                  </a:lnTo>
                  <a:lnTo>
                    <a:pt x="86" y="0"/>
                  </a:lnTo>
                  <a:lnTo>
                    <a:pt x="8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316">
              <a:extLst>
                <a:ext uri="{FF2B5EF4-FFF2-40B4-BE49-F238E27FC236}">
                  <a16:creationId xmlns:a16="http://schemas.microsoft.com/office/drawing/2014/main" id="{2BBEE945-2AC7-4D06-8592-ED49C445C57C}"/>
                </a:ext>
              </a:extLst>
            </p:cNvPr>
            <p:cNvSpPr>
              <a:spLocks noEditPoints="1"/>
            </p:cNvSpPr>
            <p:nvPr/>
          </p:nvSpPr>
          <p:spPr bwMode="auto">
            <a:xfrm>
              <a:off x="3603626" y="3206751"/>
              <a:ext cx="165100" cy="265113"/>
            </a:xfrm>
            <a:custGeom>
              <a:avLst/>
              <a:gdLst>
                <a:gd name="T0" fmla="*/ 30 w 54"/>
                <a:gd name="T1" fmla="*/ 64 h 86"/>
                <a:gd name="T2" fmla="*/ 39 w 54"/>
                <a:gd name="T3" fmla="*/ 47 h 86"/>
                <a:gd name="T4" fmla="*/ 48 w 54"/>
                <a:gd name="T5" fmla="*/ 47 h 86"/>
                <a:gd name="T6" fmla="*/ 30 w 54"/>
                <a:gd name="T7" fmla="*/ 64 h 86"/>
                <a:gd name="T8" fmla="*/ 24 w 54"/>
                <a:gd name="T9" fmla="*/ 64 h 86"/>
                <a:gd name="T10" fmla="*/ 6 w 54"/>
                <a:gd name="T11" fmla="*/ 47 h 86"/>
                <a:gd name="T12" fmla="*/ 24 w 54"/>
                <a:gd name="T13" fmla="*/ 64 h 86"/>
                <a:gd name="T14" fmla="*/ 29 w 54"/>
                <a:gd name="T15" fmla="*/ 43 h 86"/>
                <a:gd name="T16" fmla="*/ 48 w 54"/>
                <a:gd name="T17" fmla="*/ 26 h 86"/>
                <a:gd name="T18" fmla="*/ 44 w 54"/>
                <a:gd name="T19" fmla="*/ 39 h 86"/>
                <a:gd name="T20" fmla="*/ 29 w 54"/>
                <a:gd name="T21" fmla="*/ 43 h 86"/>
                <a:gd name="T22" fmla="*/ 24 w 54"/>
                <a:gd name="T23" fmla="*/ 43 h 86"/>
                <a:gd name="T24" fmla="*/ 9 w 54"/>
                <a:gd name="T25" fmla="*/ 38 h 86"/>
                <a:gd name="T26" fmla="*/ 9 w 54"/>
                <a:gd name="T27" fmla="*/ 25 h 86"/>
                <a:gd name="T28" fmla="*/ 24 w 54"/>
                <a:gd name="T29" fmla="*/ 40 h 86"/>
                <a:gd name="T30" fmla="*/ 24 w 54"/>
                <a:gd name="T31" fmla="*/ 43 h 86"/>
                <a:gd name="T32" fmla="*/ 27 w 54"/>
                <a:gd name="T33" fmla="*/ 29 h 86"/>
                <a:gd name="T34" fmla="*/ 27 w 54"/>
                <a:gd name="T35" fmla="*/ 5 h 86"/>
                <a:gd name="T36" fmla="*/ 32 w 54"/>
                <a:gd name="T37" fmla="*/ 10 h 86"/>
                <a:gd name="T38" fmla="*/ 27 w 54"/>
                <a:gd name="T39" fmla="*/ 29 h 86"/>
                <a:gd name="T40" fmla="*/ 16 w 54"/>
                <a:gd name="T41" fmla="*/ 22 h 86"/>
                <a:gd name="T42" fmla="*/ 2 w 54"/>
                <a:gd name="T43" fmla="*/ 23 h 86"/>
                <a:gd name="T44" fmla="*/ 6 w 54"/>
                <a:gd name="T45" fmla="*/ 42 h 86"/>
                <a:gd name="T46" fmla="*/ 1 w 54"/>
                <a:gd name="T47" fmla="*/ 51 h 86"/>
                <a:gd name="T48" fmla="*/ 12 w 54"/>
                <a:gd name="T49" fmla="*/ 67 h 86"/>
                <a:gd name="T50" fmla="*/ 24 w 54"/>
                <a:gd name="T51" fmla="*/ 69 h 86"/>
                <a:gd name="T52" fmla="*/ 25 w 54"/>
                <a:gd name="T53" fmla="*/ 86 h 86"/>
                <a:gd name="T54" fmla="*/ 28 w 54"/>
                <a:gd name="T55" fmla="*/ 86 h 86"/>
                <a:gd name="T56" fmla="*/ 29 w 54"/>
                <a:gd name="T57" fmla="*/ 69 h 86"/>
                <a:gd name="T58" fmla="*/ 49 w 54"/>
                <a:gd name="T59" fmla="*/ 61 h 86"/>
                <a:gd name="T60" fmla="*/ 52 w 54"/>
                <a:gd name="T61" fmla="*/ 45 h 86"/>
                <a:gd name="T62" fmla="*/ 48 w 54"/>
                <a:gd name="T63" fmla="*/ 42 h 86"/>
                <a:gd name="T64" fmla="*/ 53 w 54"/>
                <a:gd name="T65" fmla="*/ 30 h 86"/>
                <a:gd name="T66" fmla="*/ 38 w 54"/>
                <a:gd name="T67" fmla="*/ 22 h 86"/>
                <a:gd name="T68" fmla="*/ 36 w 54"/>
                <a:gd name="T69" fmla="*/ 8 h 86"/>
                <a:gd name="T70" fmla="*/ 27 w 54"/>
                <a:gd name="T71" fmla="*/ 0 h 86"/>
                <a:gd name="T72" fmla="*/ 18 w 54"/>
                <a:gd name="T73" fmla="*/ 8 h 86"/>
                <a:gd name="T74" fmla="*/ 16 w 54"/>
                <a:gd name="T75"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86">
                  <a:moveTo>
                    <a:pt x="30" y="64"/>
                  </a:moveTo>
                  <a:cubicBezTo>
                    <a:pt x="28" y="56"/>
                    <a:pt x="32" y="50"/>
                    <a:pt x="39" y="47"/>
                  </a:cubicBezTo>
                  <a:cubicBezTo>
                    <a:pt x="41" y="47"/>
                    <a:pt x="46" y="45"/>
                    <a:pt x="48" y="47"/>
                  </a:cubicBezTo>
                  <a:cubicBezTo>
                    <a:pt x="50" y="49"/>
                    <a:pt x="47" y="66"/>
                    <a:pt x="30" y="64"/>
                  </a:cubicBezTo>
                  <a:close/>
                  <a:moveTo>
                    <a:pt x="24" y="64"/>
                  </a:moveTo>
                  <a:cubicBezTo>
                    <a:pt x="6" y="66"/>
                    <a:pt x="4" y="49"/>
                    <a:pt x="6" y="47"/>
                  </a:cubicBezTo>
                  <a:cubicBezTo>
                    <a:pt x="9" y="44"/>
                    <a:pt x="27" y="48"/>
                    <a:pt x="24" y="64"/>
                  </a:cubicBezTo>
                  <a:close/>
                  <a:moveTo>
                    <a:pt x="29" y="43"/>
                  </a:moveTo>
                  <a:cubicBezTo>
                    <a:pt x="28" y="29"/>
                    <a:pt x="40" y="24"/>
                    <a:pt x="48" y="26"/>
                  </a:cubicBezTo>
                  <a:cubicBezTo>
                    <a:pt x="50" y="31"/>
                    <a:pt x="46" y="37"/>
                    <a:pt x="44" y="39"/>
                  </a:cubicBezTo>
                  <a:cubicBezTo>
                    <a:pt x="40" y="42"/>
                    <a:pt x="36" y="44"/>
                    <a:pt x="29" y="43"/>
                  </a:cubicBezTo>
                  <a:close/>
                  <a:moveTo>
                    <a:pt x="24" y="43"/>
                  </a:moveTo>
                  <a:cubicBezTo>
                    <a:pt x="17" y="44"/>
                    <a:pt x="12" y="42"/>
                    <a:pt x="9" y="38"/>
                  </a:cubicBezTo>
                  <a:cubicBezTo>
                    <a:pt x="7" y="36"/>
                    <a:pt x="1" y="25"/>
                    <a:pt x="9" y="25"/>
                  </a:cubicBezTo>
                  <a:cubicBezTo>
                    <a:pt x="17" y="25"/>
                    <a:pt x="24" y="32"/>
                    <a:pt x="24" y="40"/>
                  </a:cubicBezTo>
                  <a:lnTo>
                    <a:pt x="24" y="43"/>
                  </a:lnTo>
                  <a:close/>
                  <a:moveTo>
                    <a:pt x="27" y="29"/>
                  </a:moveTo>
                  <a:cubicBezTo>
                    <a:pt x="18" y="26"/>
                    <a:pt x="17" y="9"/>
                    <a:pt x="27" y="5"/>
                  </a:cubicBezTo>
                  <a:cubicBezTo>
                    <a:pt x="29" y="5"/>
                    <a:pt x="31" y="8"/>
                    <a:pt x="32" y="10"/>
                  </a:cubicBezTo>
                  <a:cubicBezTo>
                    <a:pt x="36" y="17"/>
                    <a:pt x="33" y="26"/>
                    <a:pt x="27" y="29"/>
                  </a:cubicBezTo>
                  <a:close/>
                  <a:moveTo>
                    <a:pt x="16" y="22"/>
                  </a:moveTo>
                  <a:cubicBezTo>
                    <a:pt x="12" y="21"/>
                    <a:pt x="4" y="20"/>
                    <a:pt x="2" y="23"/>
                  </a:cubicBezTo>
                  <a:cubicBezTo>
                    <a:pt x="0" y="27"/>
                    <a:pt x="1" y="37"/>
                    <a:pt x="6" y="42"/>
                  </a:cubicBezTo>
                  <a:cubicBezTo>
                    <a:pt x="4" y="43"/>
                    <a:pt x="1" y="41"/>
                    <a:pt x="1" y="51"/>
                  </a:cubicBezTo>
                  <a:cubicBezTo>
                    <a:pt x="1" y="58"/>
                    <a:pt x="6" y="64"/>
                    <a:pt x="12" y="67"/>
                  </a:cubicBezTo>
                  <a:cubicBezTo>
                    <a:pt x="18" y="70"/>
                    <a:pt x="19" y="68"/>
                    <a:pt x="24" y="69"/>
                  </a:cubicBezTo>
                  <a:cubicBezTo>
                    <a:pt x="24" y="73"/>
                    <a:pt x="24" y="83"/>
                    <a:pt x="25" y="86"/>
                  </a:cubicBezTo>
                  <a:cubicBezTo>
                    <a:pt x="28" y="86"/>
                    <a:pt x="28" y="86"/>
                    <a:pt x="28" y="86"/>
                  </a:cubicBezTo>
                  <a:cubicBezTo>
                    <a:pt x="30" y="83"/>
                    <a:pt x="29" y="73"/>
                    <a:pt x="29" y="69"/>
                  </a:cubicBezTo>
                  <a:cubicBezTo>
                    <a:pt x="37" y="69"/>
                    <a:pt x="43" y="69"/>
                    <a:pt x="49" y="61"/>
                  </a:cubicBezTo>
                  <a:cubicBezTo>
                    <a:pt x="52" y="57"/>
                    <a:pt x="54" y="50"/>
                    <a:pt x="52" y="45"/>
                  </a:cubicBezTo>
                  <a:cubicBezTo>
                    <a:pt x="51" y="42"/>
                    <a:pt x="50" y="43"/>
                    <a:pt x="48" y="42"/>
                  </a:cubicBezTo>
                  <a:cubicBezTo>
                    <a:pt x="50" y="39"/>
                    <a:pt x="52" y="35"/>
                    <a:pt x="53" y="30"/>
                  </a:cubicBezTo>
                  <a:cubicBezTo>
                    <a:pt x="54" y="19"/>
                    <a:pt x="48" y="20"/>
                    <a:pt x="38" y="22"/>
                  </a:cubicBezTo>
                  <a:cubicBezTo>
                    <a:pt x="39" y="17"/>
                    <a:pt x="39" y="12"/>
                    <a:pt x="36" y="8"/>
                  </a:cubicBezTo>
                  <a:cubicBezTo>
                    <a:pt x="35" y="6"/>
                    <a:pt x="30" y="0"/>
                    <a:pt x="27" y="0"/>
                  </a:cubicBezTo>
                  <a:cubicBezTo>
                    <a:pt x="24" y="0"/>
                    <a:pt x="19" y="5"/>
                    <a:pt x="18" y="8"/>
                  </a:cubicBezTo>
                  <a:cubicBezTo>
                    <a:pt x="15" y="12"/>
                    <a:pt x="15" y="16"/>
                    <a:pt x="16"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317">
              <a:extLst>
                <a:ext uri="{FF2B5EF4-FFF2-40B4-BE49-F238E27FC236}">
                  <a16:creationId xmlns:a16="http://schemas.microsoft.com/office/drawing/2014/main" id="{DF201B5B-4143-4056-BAE8-377AF812D2DB}"/>
                </a:ext>
              </a:extLst>
            </p:cNvPr>
            <p:cNvSpPr>
              <a:spLocks noEditPoints="1"/>
            </p:cNvSpPr>
            <p:nvPr/>
          </p:nvSpPr>
          <p:spPr bwMode="auto">
            <a:xfrm>
              <a:off x="3492501" y="3151188"/>
              <a:ext cx="246063" cy="361950"/>
            </a:xfrm>
            <a:custGeom>
              <a:avLst/>
              <a:gdLst>
                <a:gd name="T0" fmla="*/ 19 w 80"/>
                <a:gd name="T1" fmla="*/ 102 h 117"/>
                <a:gd name="T2" fmla="*/ 27 w 80"/>
                <a:gd name="T3" fmla="*/ 100 h 117"/>
                <a:gd name="T4" fmla="*/ 19 w 80"/>
                <a:gd name="T5" fmla="*/ 102 h 117"/>
                <a:gd name="T6" fmla="*/ 19 w 80"/>
                <a:gd name="T7" fmla="*/ 93 h 117"/>
                <a:gd name="T8" fmla="*/ 10 w 80"/>
                <a:gd name="T9" fmla="*/ 77 h 117"/>
                <a:gd name="T10" fmla="*/ 20 w 80"/>
                <a:gd name="T11" fmla="*/ 27 h 117"/>
                <a:gd name="T12" fmla="*/ 27 w 80"/>
                <a:gd name="T13" fmla="*/ 20 h 117"/>
                <a:gd name="T14" fmla="*/ 77 w 80"/>
                <a:gd name="T15" fmla="*/ 7 h 117"/>
                <a:gd name="T16" fmla="*/ 45 w 80"/>
                <a:gd name="T17" fmla="*/ 6 h 117"/>
                <a:gd name="T18" fmla="*/ 4 w 80"/>
                <a:gd name="T19" fmla="*/ 67 h 117"/>
                <a:gd name="T20" fmla="*/ 10 w 80"/>
                <a:gd name="T21" fmla="*/ 87 h 117"/>
                <a:gd name="T22" fmla="*/ 15 w 80"/>
                <a:gd name="T23" fmla="*/ 95 h 117"/>
                <a:gd name="T24" fmla="*/ 15 w 80"/>
                <a:gd name="T25" fmla="*/ 105 h 117"/>
                <a:gd name="T26" fmla="*/ 29 w 80"/>
                <a:gd name="T27" fmla="*/ 95 h 117"/>
                <a:gd name="T28" fmla="*/ 19 w 80"/>
                <a:gd name="T29" fmla="*/ 9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117">
                  <a:moveTo>
                    <a:pt x="19" y="102"/>
                  </a:moveTo>
                  <a:cubicBezTo>
                    <a:pt x="18" y="96"/>
                    <a:pt x="26" y="95"/>
                    <a:pt x="27" y="100"/>
                  </a:cubicBezTo>
                  <a:cubicBezTo>
                    <a:pt x="28" y="106"/>
                    <a:pt x="20" y="107"/>
                    <a:pt x="19" y="102"/>
                  </a:cubicBezTo>
                  <a:close/>
                  <a:moveTo>
                    <a:pt x="19" y="93"/>
                  </a:moveTo>
                  <a:cubicBezTo>
                    <a:pt x="15" y="87"/>
                    <a:pt x="14" y="86"/>
                    <a:pt x="10" y="77"/>
                  </a:cubicBezTo>
                  <a:cubicBezTo>
                    <a:pt x="5" y="59"/>
                    <a:pt x="9" y="41"/>
                    <a:pt x="20" y="27"/>
                  </a:cubicBezTo>
                  <a:cubicBezTo>
                    <a:pt x="22" y="25"/>
                    <a:pt x="25" y="22"/>
                    <a:pt x="27" y="20"/>
                  </a:cubicBezTo>
                  <a:cubicBezTo>
                    <a:pt x="52" y="0"/>
                    <a:pt x="75" y="12"/>
                    <a:pt x="77" y="7"/>
                  </a:cubicBezTo>
                  <a:cubicBezTo>
                    <a:pt x="80" y="1"/>
                    <a:pt x="53" y="3"/>
                    <a:pt x="45" y="6"/>
                  </a:cubicBezTo>
                  <a:cubicBezTo>
                    <a:pt x="18" y="14"/>
                    <a:pt x="0" y="39"/>
                    <a:pt x="4" y="67"/>
                  </a:cubicBezTo>
                  <a:cubicBezTo>
                    <a:pt x="4" y="74"/>
                    <a:pt x="7" y="81"/>
                    <a:pt x="10" y="87"/>
                  </a:cubicBezTo>
                  <a:cubicBezTo>
                    <a:pt x="11" y="90"/>
                    <a:pt x="13" y="92"/>
                    <a:pt x="15" y="95"/>
                  </a:cubicBezTo>
                  <a:cubicBezTo>
                    <a:pt x="17" y="98"/>
                    <a:pt x="13" y="100"/>
                    <a:pt x="15" y="105"/>
                  </a:cubicBezTo>
                  <a:cubicBezTo>
                    <a:pt x="21" y="117"/>
                    <a:pt x="40" y="104"/>
                    <a:pt x="29" y="95"/>
                  </a:cubicBezTo>
                  <a:cubicBezTo>
                    <a:pt x="26" y="92"/>
                    <a:pt x="23" y="92"/>
                    <a:pt x="19" y="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318">
              <a:extLst>
                <a:ext uri="{FF2B5EF4-FFF2-40B4-BE49-F238E27FC236}">
                  <a16:creationId xmlns:a16="http://schemas.microsoft.com/office/drawing/2014/main" id="{23B69D8C-4260-41F0-8A17-636589AA61A0}"/>
                </a:ext>
              </a:extLst>
            </p:cNvPr>
            <p:cNvSpPr>
              <a:spLocks noEditPoints="1"/>
            </p:cNvSpPr>
            <p:nvPr/>
          </p:nvSpPr>
          <p:spPr bwMode="auto">
            <a:xfrm>
              <a:off x="3646488" y="3182938"/>
              <a:ext cx="233363" cy="334963"/>
            </a:xfrm>
            <a:custGeom>
              <a:avLst/>
              <a:gdLst>
                <a:gd name="T0" fmla="*/ 51 w 76"/>
                <a:gd name="T1" fmla="*/ 7 h 109"/>
                <a:gd name="T2" fmla="*/ 54 w 76"/>
                <a:gd name="T3" fmla="*/ 14 h 109"/>
                <a:gd name="T4" fmla="*/ 51 w 76"/>
                <a:gd name="T5" fmla="*/ 7 h 109"/>
                <a:gd name="T6" fmla="*/ 67 w 76"/>
                <a:gd name="T7" fmla="*/ 58 h 109"/>
                <a:gd name="T8" fmla="*/ 11 w 76"/>
                <a:gd name="T9" fmla="*/ 104 h 109"/>
                <a:gd name="T10" fmla="*/ 1 w 76"/>
                <a:gd name="T11" fmla="*/ 106 h 109"/>
                <a:gd name="T12" fmla="*/ 11 w 76"/>
                <a:gd name="T13" fmla="*/ 109 h 109"/>
                <a:gd name="T14" fmla="*/ 33 w 76"/>
                <a:gd name="T15" fmla="*/ 105 h 109"/>
                <a:gd name="T16" fmla="*/ 72 w 76"/>
                <a:gd name="T17" fmla="*/ 43 h 109"/>
                <a:gd name="T18" fmla="*/ 66 w 76"/>
                <a:gd name="T19" fmla="*/ 24 h 109"/>
                <a:gd name="T20" fmla="*/ 60 w 76"/>
                <a:gd name="T21" fmla="*/ 16 h 109"/>
                <a:gd name="T22" fmla="*/ 60 w 76"/>
                <a:gd name="T23" fmla="*/ 6 h 109"/>
                <a:gd name="T24" fmla="*/ 44 w 76"/>
                <a:gd name="T25" fmla="*/ 8 h 109"/>
                <a:gd name="T26" fmla="*/ 57 w 76"/>
                <a:gd name="T27" fmla="*/ 18 h 109"/>
                <a:gd name="T28" fmla="*/ 62 w 76"/>
                <a:gd name="T29" fmla="*/ 26 h 109"/>
                <a:gd name="T30" fmla="*/ 67 w 76"/>
                <a:gd name="T31" fmla="*/ 5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109">
                  <a:moveTo>
                    <a:pt x="51" y="7"/>
                  </a:moveTo>
                  <a:cubicBezTo>
                    <a:pt x="57" y="5"/>
                    <a:pt x="58" y="13"/>
                    <a:pt x="54" y="14"/>
                  </a:cubicBezTo>
                  <a:cubicBezTo>
                    <a:pt x="48" y="16"/>
                    <a:pt x="46" y="9"/>
                    <a:pt x="51" y="7"/>
                  </a:cubicBezTo>
                  <a:close/>
                  <a:moveTo>
                    <a:pt x="67" y="58"/>
                  </a:moveTo>
                  <a:cubicBezTo>
                    <a:pt x="63" y="85"/>
                    <a:pt x="39" y="105"/>
                    <a:pt x="11" y="104"/>
                  </a:cubicBezTo>
                  <a:cubicBezTo>
                    <a:pt x="7" y="104"/>
                    <a:pt x="0" y="102"/>
                    <a:pt x="1" y="106"/>
                  </a:cubicBezTo>
                  <a:cubicBezTo>
                    <a:pt x="1" y="109"/>
                    <a:pt x="8" y="109"/>
                    <a:pt x="11" y="109"/>
                  </a:cubicBezTo>
                  <a:cubicBezTo>
                    <a:pt x="18" y="109"/>
                    <a:pt x="26" y="108"/>
                    <a:pt x="33" y="105"/>
                  </a:cubicBezTo>
                  <a:cubicBezTo>
                    <a:pt x="55" y="98"/>
                    <a:pt x="76" y="74"/>
                    <a:pt x="72" y="43"/>
                  </a:cubicBezTo>
                  <a:cubicBezTo>
                    <a:pt x="71" y="36"/>
                    <a:pt x="69" y="29"/>
                    <a:pt x="66" y="24"/>
                  </a:cubicBezTo>
                  <a:cubicBezTo>
                    <a:pt x="65" y="22"/>
                    <a:pt x="61" y="17"/>
                    <a:pt x="60" y="16"/>
                  </a:cubicBezTo>
                  <a:cubicBezTo>
                    <a:pt x="60" y="13"/>
                    <a:pt x="63" y="11"/>
                    <a:pt x="60" y="6"/>
                  </a:cubicBezTo>
                  <a:cubicBezTo>
                    <a:pt x="56" y="0"/>
                    <a:pt x="46" y="1"/>
                    <a:pt x="44" y="8"/>
                  </a:cubicBezTo>
                  <a:cubicBezTo>
                    <a:pt x="42" y="14"/>
                    <a:pt x="46" y="21"/>
                    <a:pt x="57" y="18"/>
                  </a:cubicBezTo>
                  <a:cubicBezTo>
                    <a:pt x="58" y="21"/>
                    <a:pt x="60" y="23"/>
                    <a:pt x="62" y="26"/>
                  </a:cubicBezTo>
                  <a:cubicBezTo>
                    <a:pt x="67" y="36"/>
                    <a:pt x="69" y="47"/>
                    <a:pt x="67" y="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319">
              <a:extLst>
                <a:ext uri="{FF2B5EF4-FFF2-40B4-BE49-F238E27FC236}">
                  <a16:creationId xmlns:a16="http://schemas.microsoft.com/office/drawing/2014/main" id="{DA0B8A53-991C-4060-A607-98AE2D0EE3F8}"/>
                </a:ext>
              </a:extLst>
            </p:cNvPr>
            <p:cNvSpPr>
              <a:spLocks/>
            </p:cNvSpPr>
            <p:nvPr/>
          </p:nvSpPr>
          <p:spPr bwMode="auto">
            <a:xfrm>
              <a:off x="3656013" y="3222626"/>
              <a:ext cx="58738" cy="74613"/>
            </a:xfrm>
            <a:custGeom>
              <a:avLst/>
              <a:gdLst>
                <a:gd name="T0" fmla="*/ 10 w 19"/>
                <a:gd name="T1" fmla="*/ 24 h 24"/>
                <a:gd name="T2" fmla="*/ 15 w 19"/>
                <a:gd name="T3" fmla="*/ 5 h 24"/>
                <a:gd name="T4" fmla="*/ 10 w 19"/>
                <a:gd name="T5" fmla="*/ 0 h 24"/>
                <a:gd name="T6" fmla="*/ 10 w 19"/>
                <a:gd name="T7" fmla="*/ 24 h 24"/>
              </a:gdLst>
              <a:ahLst/>
              <a:cxnLst>
                <a:cxn ang="0">
                  <a:pos x="T0" y="T1"/>
                </a:cxn>
                <a:cxn ang="0">
                  <a:pos x="T2" y="T3"/>
                </a:cxn>
                <a:cxn ang="0">
                  <a:pos x="T4" y="T5"/>
                </a:cxn>
                <a:cxn ang="0">
                  <a:pos x="T6" y="T7"/>
                </a:cxn>
              </a:cxnLst>
              <a:rect l="0" t="0" r="r" b="b"/>
              <a:pathLst>
                <a:path w="19" h="24">
                  <a:moveTo>
                    <a:pt x="10" y="24"/>
                  </a:moveTo>
                  <a:cubicBezTo>
                    <a:pt x="16" y="21"/>
                    <a:pt x="19" y="12"/>
                    <a:pt x="15" y="5"/>
                  </a:cubicBezTo>
                  <a:cubicBezTo>
                    <a:pt x="14" y="3"/>
                    <a:pt x="12" y="0"/>
                    <a:pt x="10" y="0"/>
                  </a:cubicBezTo>
                  <a:cubicBezTo>
                    <a:pt x="0" y="4"/>
                    <a:pt x="1" y="21"/>
                    <a:pt x="10" y="24"/>
                  </a:cubicBezTo>
                  <a:close/>
                </a:path>
              </a:pathLst>
            </a:custGeom>
            <a:solidFill>
              <a:srgbClr val="FEC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20">
              <a:extLst>
                <a:ext uri="{FF2B5EF4-FFF2-40B4-BE49-F238E27FC236}">
                  <a16:creationId xmlns:a16="http://schemas.microsoft.com/office/drawing/2014/main" id="{7D1BCD09-78A4-4E0F-B953-026C28254016}"/>
                </a:ext>
              </a:extLst>
            </p:cNvPr>
            <p:cNvSpPr>
              <a:spLocks/>
            </p:cNvSpPr>
            <p:nvPr/>
          </p:nvSpPr>
          <p:spPr bwMode="auto">
            <a:xfrm>
              <a:off x="3614738" y="3343276"/>
              <a:ext cx="71438" cy="66675"/>
            </a:xfrm>
            <a:custGeom>
              <a:avLst/>
              <a:gdLst>
                <a:gd name="T0" fmla="*/ 20 w 23"/>
                <a:gd name="T1" fmla="*/ 20 h 22"/>
                <a:gd name="T2" fmla="*/ 2 w 23"/>
                <a:gd name="T3" fmla="*/ 3 h 22"/>
                <a:gd name="T4" fmla="*/ 20 w 23"/>
                <a:gd name="T5" fmla="*/ 20 h 22"/>
              </a:gdLst>
              <a:ahLst/>
              <a:cxnLst>
                <a:cxn ang="0">
                  <a:pos x="T0" y="T1"/>
                </a:cxn>
                <a:cxn ang="0">
                  <a:pos x="T2" y="T3"/>
                </a:cxn>
                <a:cxn ang="0">
                  <a:pos x="T4" y="T5"/>
                </a:cxn>
              </a:cxnLst>
              <a:rect l="0" t="0" r="r" b="b"/>
              <a:pathLst>
                <a:path w="23" h="22">
                  <a:moveTo>
                    <a:pt x="20" y="20"/>
                  </a:moveTo>
                  <a:cubicBezTo>
                    <a:pt x="23" y="4"/>
                    <a:pt x="5" y="0"/>
                    <a:pt x="2" y="3"/>
                  </a:cubicBezTo>
                  <a:cubicBezTo>
                    <a:pt x="0" y="5"/>
                    <a:pt x="2" y="22"/>
                    <a:pt x="20" y="20"/>
                  </a:cubicBezTo>
                  <a:close/>
                </a:path>
              </a:pathLst>
            </a:custGeom>
            <a:solidFill>
              <a:srgbClr val="FEC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21">
              <a:extLst>
                <a:ext uri="{FF2B5EF4-FFF2-40B4-BE49-F238E27FC236}">
                  <a16:creationId xmlns:a16="http://schemas.microsoft.com/office/drawing/2014/main" id="{6AE31E33-60D4-4695-9B18-FC3ADAF09744}"/>
                </a:ext>
              </a:extLst>
            </p:cNvPr>
            <p:cNvSpPr>
              <a:spLocks/>
            </p:cNvSpPr>
            <p:nvPr/>
          </p:nvSpPr>
          <p:spPr bwMode="auto">
            <a:xfrm>
              <a:off x="3689351" y="3346451"/>
              <a:ext cx="68263" cy="63500"/>
            </a:xfrm>
            <a:custGeom>
              <a:avLst/>
              <a:gdLst>
                <a:gd name="T0" fmla="*/ 2 w 22"/>
                <a:gd name="T1" fmla="*/ 19 h 21"/>
                <a:gd name="T2" fmla="*/ 20 w 22"/>
                <a:gd name="T3" fmla="*/ 2 h 21"/>
                <a:gd name="T4" fmla="*/ 11 w 22"/>
                <a:gd name="T5" fmla="*/ 2 h 21"/>
                <a:gd name="T6" fmla="*/ 2 w 22"/>
                <a:gd name="T7" fmla="*/ 19 h 21"/>
              </a:gdLst>
              <a:ahLst/>
              <a:cxnLst>
                <a:cxn ang="0">
                  <a:pos x="T0" y="T1"/>
                </a:cxn>
                <a:cxn ang="0">
                  <a:pos x="T2" y="T3"/>
                </a:cxn>
                <a:cxn ang="0">
                  <a:pos x="T4" y="T5"/>
                </a:cxn>
                <a:cxn ang="0">
                  <a:pos x="T6" y="T7"/>
                </a:cxn>
              </a:cxnLst>
              <a:rect l="0" t="0" r="r" b="b"/>
              <a:pathLst>
                <a:path w="22" h="21">
                  <a:moveTo>
                    <a:pt x="2" y="19"/>
                  </a:moveTo>
                  <a:cubicBezTo>
                    <a:pt x="19" y="21"/>
                    <a:pt x="22" y="4"/>
                    <a:pt x="20" y="2"/>
                  </a:cubicBezTo>
                  <a:cubicBezTo>
                    <a:pt x="18" y="0"/>
                    <a:pt x="13" y="2"/>
                    <a:pt x="11" y="2"/>
                  </a:cubicBezTo>
                  <a:cubicBezTo>
                    <a:pt x="4" y="5"/>
                    <a:pt x="0" y="11"/>
                    <a:pt x="2" y="19"/>
                  </a:cubicBezTo>
                  <a:close/>
                </a:path>
              </a:pathLst>
            </a:custGeom>
            <a:solidFill>
              <a:srgbClr val="FEC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22">
              <a:extLst>
                <a:ext uri="{FF2B5EF4-FFF2-40B4-BE49-F238E27FC236}">
                  <a16:creationId xmlns:a16="http://schemas.microsoft.com/office/drawing/2014/main" id="{AA3AA967-1053-4BBF-AD84-22A45249C856}"/>
                </a:ext>
              </a:extLst>
            </p:cNvPr>
            <p:cNvSpPr>
              <a:spLocks/>
            </p:cNvSpPr>
            <p:nvPr/>
          </p:nvSpPr>
          <p:spPr bwMode="auto">
            <a:xfrm>
              <a:off x="3606801" y="3284538"/>
              <a:ext cx="69850" cy="58738"/>
            </a:xfrm>
            <a:custGeom>
              <a:avLst/>
              <a:gdLst>
                <a:gd name="T0" fmla="*/ 23 w 23"/>
                <a:gd name="T1" fmla="*/ 18 h 19"/>
                <a:gd name="T2" fmla="*/ 23 w 23"/>
                <a:gd name="T3" fmla="*/ 15 h 19"/>
                <a:gd name="T4" fmla="*/ 8 w 23"/>
                <a:gd name="T5" fmla="*/ 0 h 19"/>
                <a:gd name="T6" fmla="*/ 8 w 23"/>
                <a:gd name="T7" fmla="*/ 13 h 19"/>
                <a:gd name="T8" fmla="*/ 23 w 23"/>
                <a:gd name="T9" fmla="*/ 18 h 19"/>
              </a:gdLst>
              <a:ahLst/>
              <a:cxnLst>
                <a:cxn ang="0">
                  <a:pos x="T0" y="T1"/>
                </a:cxn>
                <a:cxn ang="0">
                  <a:pos x="T2" y="T3"/>
                </a:cxn>
                <a:cxn ang="0">
                  <a:pos x="T4" y="T5"/>
                </a:cxn>
                <a:cxn ang="0">
                  <a:pos x="T6" y="T7"/>
                </a:cxn>
                <a:cxn ang="0">
                  <a:pos x="T8" y="T9"/>
                </a:cxn>
              </a:cxnLst>
              <a:rect l="0" t="0" r="r" b="b"/>
              <a:pathLst>
                <a:path w="23" h="19">
                  <a:moveTo>
                    <a:pt x="23" y="18"/>
                  </a:moveTo>
                  <a:cubicBezTo>
                    <a:pt x="23" y="15"/>
                    <a:pt x="23" y="15"/>
                    <a:pt x="23" y="15"/>
                  </a:cubicBezTo>
                  <a:cubicBezTo>
                    <a:pt x="23" y="7"/>
                    <a:pt x="16" y="0"/>
                    <a:pt x="8" y="0"/>
                  </a:cubicBezTo>
                  <a:cubicBezTo>
                    <a:pt x="0" y="0"/>
                    <a:pt x="6" y="11"/>
                    <a:pt x="8" y="13"/>
                  </a:cubicBezTo>
                  <a:cubicBezTo>
                    <a:pt x="11" y="17"/>
                    <a:pt x="16" y="19"/>
                    <a:pt x="23" y="18"/>
                  </a:cubicBezTo>
                  <a:close/>
                </a:path>
              </a:pathLst>
            </a:custGeom>
            <a:solidFill>
              <a:srgbClr val="FEC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23">
              <a:extLst>
                <a:ext uri="{FF2B5EF4-FFF2-40B4-BE49-F238E27FC236}">
                  <a16:creationId xmlns:a16="http://schemas.microsoft.com/office/drawing/2014/main" id="{96EADC45-9B33-4DE3-88AA-3B4E22D10DE8}"/>
                </a:ext>
              </a:extLst>
            </p:cNvPr>
            <p:cNvSpPr>
              <a:spLocks/>
            </p:cNvSpPr>
            <p:nvPr/>
          </p:nvSpPr>
          <p:spPr bwMode="auto">
            <a:xfrm>
              <a:off x="3689351" y="3281363"/>
              <a:ext cx="68263" cy="61913"/>
            </a:xfrm>
            <a:custGeom>
              <a:avLst/>
              <a:gdLst>
                <a:gd name="T0" fmla="*/ 1 w 22"/>
                <a:gd name="T1" fmla="*/ 19 h 20"/>
                <a:gd name="T2" fmla="*/ 16 w 22"/>
                <a:gd name="T3" fmla="*/ 15 h 20"/>
                <a:gd name="T4" fmla="*/ 20 w 22"/>
                <a:gd name="T5" fmla="*/ 2 h 20"/>
                <a:gd name="T6" fmla="*/ 1 w 22"/>
                <a:gd name="T7" fmla="*/ 19 h 20"/>
              </a:gdLst>
              <a:ahLst/>
              <a:cxnLst>
                <a:cxn ang="0">
                  <a:pos x="T0" y="T1"/>
                </a:cxn>
                <a:cxn ang="0">
                  <a:pos x="T2" y="T3"/>
                </a:cxn>
                <a:cxn ang="0">
                  <a:pos x="T4" y="T5"/>
                </a:cxn>
                <a:cxn ang="0">
                  <a:pos x="T6" y="T7"/>
                </a:cxn>
              </a:cxnLst>
              <a:rect l="0" t="0" r="r" b="b"/>
              <a:pathLst>
                <a:path w="22" h="20">
                  <a:moveTo>
                    <a:pt x="1" y="19"/>
                  </a:moveTo>
                  <a:cubicBezTo>
                    <a:pt x="8" y="20"/>
                    <a:pt x="12" y="18"/>
                    <a:pt x="16" y="15"/>
                  </a:cubicBezTo>
                  <a:cubicBezTo>
                    <a:pt x="18" y="13"/>
                    <a:pt x="22" y="7"/>
                    <a:pt x="20" y="2"/>
                  </a:cubicBezTo>
                  <a:cubicBezTo>
                    <a:pt x="12" y="0"/>
                    <a:pt x="0" y="5"/>
                    <a:pt x="1" y="19"/>
                  </a:cubicBezTo>
                  <a:close/>
                </a:path>
              </a:pathLst>
            </a:custGeom>
            <a:solidFill>
              <a:srgbClr val="FEC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24">
              <a:extLst>
                <a:ext uri="{FF2B5EF4-FFF2-40B4-BE49-F238E27FC236}">
                  <a16:creationId xmlns:a16="http://schemas.microsoft.com/office/drawing/2014/main" id="{F2043A83-49A0-4C97-BD9F-2DDE09E03AA9}"/>
                </a:ext>
              </a:extLst>
            </p:cNvPr>
            <p:cNvSpPr>
              <a:spLocks/>
            </p:cNvSpPr>
            <p:nvPr/>
          </p:nvSpPr>
          <p:spPr bwMode="auto">
            <a:xfrm>
              <a:off x="3787776" y="3198813"/>
              <a:ext cx="36513" cy="33338"/>
            </a:xfrm>
            <a:custGeom>
              <a:avLst/>
              <a:gdLst>
                <a:gd name="T0" fmla="*/ 5 w 12"/>
                <a:gd name="T1" fmla="*/ 2 h 11"/>
                <a:gd name="T2" fmla="*/ 8 w 12"/>
                <a:gd name="T3" fmla="*/ 9 h 11"/>
                <a:gd name="T4" fmla="*/ 5 w 12"/>
                <a:gd name="T5" fmla="*/ 2 h 11"/>
              </a:gdLst>
              <a:ahLst/>
              <a:cxnLst>
                <a:cxn ang="0">
                  <a:pos x="T0" y="T1"/>
                </a:cxn>
                <a:cxn ang="0">
                  <a:pos x="T2" y="T3"/>
                </a:cxn>
                <a:cxn ang="0">
                  <a:pos x="T4" y="T5"/>
                </a:cxn>
              </a:cxnLst>
              <a:rect l="0" t="0" r="r" b="b"/>
              <a:pathLst>
                <a:path w="12" h="11">
                  <a:moveTo>
                    <a:pt x="5" y="2"/>
                  </a:moveTo>
                  <a:cubicBezTo>
                    <a:pt x="0" y="4"/>
                    <a:pt x="2" y="11"/>
                    <a:pt x="8" y="9"/>
                  </a:cubicBezTo>
                  <a:cubicBezTo>
                    <a:pt x="12" y="8"/>
                    <a:pt x="11" y="0"/>
                    <a:pt x="5" y="2"/>
                  </a:cubicBezTo>
                  <a:close/>
                </a:path>
              </a:pathLst>
            </a:custGeom>
            <a:solidFill>
              <a:srgbClr val="F15E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25">
              <a:extLst>
                <a:ext uri="{FF2B5EF4-FFF2-40B4-BE49-F238E27FC236}">
                  <a16:creationId xmlns:a16="http://schemas.microsoft.com/office/drawing/2014/main" id="{1B043304-F1B7-41A5-A485-5D3125D85155}"/>
                </a:ext>
              </a:extLst>
            </p:cNvPr>
            <p:cNvSpPr>
              <a:spLocks/>
            </p:cNvSpPr>
            <p:nvPr/>
          </p:nvSpPr>
          <p:spPr bwMode="auto">
            <a:xfrm>
              <a:off x="3548063" y="3444876"/>
              <a:ext cx="30163" cy="36513"/>
            </a:xfrm>
            <a:custGeom>
              <a:avLst/>
              <a:gdLst>
                <a:gd name="T0" fmla="*/ 1 w 10"/>
                <a:gd name="T1" fmla="*/ 7 h 12"/>
                <a:gd name="T2" fmla="*/ 9 w 10"/>
                <a:gd name="T3" fmla="*/ 5 h 12"/>
                <a:gd name="T4" fmla="*/ 1 w 10"/>
                <a:gd name="T5" fmla="*/ 7 h 12"/>
              </a:gdLst>
              <a:ahLst/>
              <a:cxnLst>
                <a:cxn ang="0">
                  <a:pos x="T0" y="T1"/>
                </a:cxn>
                <a:cxn ang="0">
                  <a:pos x="T2" y="T3"/>
                </a:cxn>
                <a:cxn ang="0">
                  <a:pos x="T4" y="T5"/>
                </a:cxn>
              </a:cxnLst>
              <a:rect l="0" t="0" r="r" b="b"/>
              <a:pathLst>
                <a:path w="10" h="12">
                  <a:moveTo>
                    <a:pt x="1" y="7"/>
                  </a:moveTo>
                  <a:cubicBezTo>
                    <a:pt x="2" y="12"/>
                    <a:pt x="10" y="11"/>
                    <a:pt x="9" y="5"/>
                  </a:cubicBezTo>
                  <a:cubicBezTo>
                    <a:pt x="8" y="0"/>
                    <a:pt x="0" y="1"/>
                    <a:pt x="1" y="7"/>
                  </a:cubicBezTo>
                  <a:close/>
                </a:path>
              </a:pathLst>
            </a:custGeom>
            <a:solidFill>
              <a:srgbClr val="F15E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26">
              <a:extLst>
                <a:ext uri="{FF2B5EF4-FFF2-40B4-BE49-F238E27FC236}">
                  <a16:creationId xmlns:a16="http://schemas.microsoft.com/office/drawing/2014/main" id="{0106C53F-3A15-4349-8A3B-E738C8524838}"/>
                </a:ext>
              </a:extLst>
            </p:cNvPr>
            <p:cNvSpPr>
              <a:spLocks/>
            </p:cNvSpPr>
            <p:nvPr/>
          </p:nvSpPr>
          <p:spPr bwMode="auto">
            <a:xfrm>
              <a:off x="3738563" y="3170238"/>
              <a:ext cx="25400" cy="22225"/>
            </a:xfrm>
            <a:custGeom>
              <a:avLst/>
              <a:gdLst>
                <a:gd name="T0" fmla="*/ 3 w 8"/>
                <a:gd name="T1" fmla="*/ 2 h 7"/>
                <a:gd name="T2" fmla="*/ 6 w 8"/>
                <a:gd name="T3" fmla="*/ 5 h 7"/>
                <a:gd name="T4" fmla="*/ 3 w 8"/>
                <a:gd name="T5" fmla="*/ 2 h 7"/>
              </a:gdLst>
              <a:ahLst/>
              <a:cxnLst>
                <a:cxn ang="0">
                  <a:pos x="T0" y="T1"/>
                </a:cxn>
                <a:cxn ang="0">
                  <a:pos x="T2" y="T3"/>
                </a:cxn>
                <a:cxn ang="0">
                  <a:pos x="T4" y="T5"/>
                </a:cxn>
              </a:cxnLst>
              <a:rect l="0" t="0" r="r" b="b"/>
              <a:pathLst>
                <a:path w="8" h="7">
                  <a:moveTo>
                    <a:pt x="3" y="2"/>
                  </a:moveTo>
                  <a:cubicBezTo>
                    <a:pt x="0" y="3"/>
                    <a:pt x="3" y="7"/>
                    <a:pt x="6" y="5"/>
                  </a:cubicBezTo>
                  <a:cubicBezTo>
                    <a:pt x="8" y="4"/>
                    <a:pt x="6" y="0"/>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7">
              <a:extLst>
                <a:ext uri="{FF2B5EF4-FFF2-40B4-BE49-F238E27FC236}">
                  <a16:creationId xmlns:a16="http://schemas.microsoft.com/office/drawing/2014/main" id="{1A5FC39C-FAB6-442C-9B0B-8D24D8B580C1}"/>
                </a:ext>
              </a:extLst>
            </p:cNvPr>
            <p:cNvSpPr>
              <a:spLocks/>
            </p:cNvSpPr>
            <p:nvPr/>
          </p:nvSpPr>
          <p:spPr bwMode="auto">
            <a:xfrm>
              <a:off x="3609976" y="3487738"/>
              <a:ext cx="17463" cy="19050"/>
            </a:xfrm>
            <a:custGeom>
              <a:avLst/>
              <a:gdLst>
                <a:gd name="T0" fmla="*/ 4 w 6"/>
                <a:gd name="T1" fmla="*/ 5 h 6"/>
                <a:gd name="T2" fmla="*/ 6 w 6"/>
                <a:gd name="T3" fmla="*/ 3 h 6"/>
                <a:gd name="T4" fmla="*/ 2 w 6"/>
                <a:gd name="T5" fmla="*/ 4 h 6"/>
                <a:gd name="T6" fmla="*/ 4 w 6"/>
                <a:gd name="T7" fmla="*/ 5 h 6"/>
              </a:gdLst>
              <a:ahLst/>
              <a:cxnLst>
                <a:cxn ang="0">
                  <a:pos x="T0" y="T1"/>
                </a:cxn>
                <a:cxn ang="0">
                  <a:pos x="T2" y="T3"/>
                </a:cxn>
                <a:cxn ang="0">
                  <a:pos x="T4" y="T5"/>
                </a:cxn>
                <a:cxn ang="0">
                  <a:pos x="T6" y="T7"/>
                </a:cxn>
              </a:cxnLst>
              <a:rect l="0" t="0" r="r" b="b"/>
              <a:pathLst>
                <a:path w="6" h="6">
                  <a:moveTo>
                    <a:pt x="4" y="5"/>
                  </a:moveTo>
                  <a:cubicBezTo>
                    <a:pt x="6" y="5"/>
                    <a:pt x="6" y="4"/>
                    <a:pt x="6" y="3"/>
                  </a:cubicBezTo>
                  <a:cubicBezTo>
                    <a:pt x="5" y="0"/>
                    <a:pt x="0" y="2"/>
                    <a:pt x="2" y="4"/>
                  </a:cubicBezTo>
                  <a:cubicBezTo>
                    <a:pt x="2" y="5"/>
                    <a:pt x="3" y="6"/>
                    <a:pt x="4"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5" name="Group 204">
            <a:extLst>
              <a:ext uri="{FF2B5EF4-FFF2-40B4-BE49-F238E27FC236}">
                <a16:creationId xmlns:a16="http://schemas.microsoft.com/office/drawing/2014/main" id="{FF6A0C0A-A83A-42AC-ADC0-EEF8B9A31CBD}"/>
              </a:ext>
            </a:extLst>
          </p:cNvPr>
          <p:cNvGrpSpPr/>
          <p:nvPr/>
        </p:nvGrpSpPr>
        <p:grpSpPr>
          <a:xfrm>
            <a:off x="1812647" y="3888402"/>
            <a:ext cx="2797825" cy="475588"/>
            <a:chOff x="1503363" y="3932238"/>
            <a:chExt cx="3109913" cy="528638"/>
          </a:xfrm>
        </p:grpSpPr>
        <p:sp>
          <p:nvSpPr>
            <p:cNvPr id="206" name="Freeform 37">
              <a:extLst>
                <a:ext uri="{FF2B5EF4-FFF2-40B4-BE49-F238E27FC236}">
                  <a16:creationId xmlns:a16="http://schemas.microsoft.com/office/drawing/2014/main" id="{237AED18-7A45-4DE2-BA58-28EC9989E9EC}"/>
                </a:ext>
              </a:extLst>
            </p:cNvPr>
            <p:cNvSpPr>
              <a:spLocks/>
            </p:cNvSpPr>
            <p:nvPr/>
          </p:nvSpPr>
          <p:spPr bwMode="auto">
            <a:xfrm>
              <a:off x="4200526" y="4175126"/>
              <a:ext cx="366713" cy="88900"/>
            </a:xfrm>
            <a:custGeom>
              <a:avLst/>
              <a:gdLst>
                <a:gd name="T0" fmla="*/ 0 w 231"/>
                <a:gd name="T1" fmla="*/ 56 h 56"/>
                <a:gd name="T2" fmla="*/ 120 w 231"/>
                <a:gd name="T3" fmla="*/ 56 h 56"/>
                <a:gd name="T4" fmla="*/ 161 w 231"/>
                <a:gd name="T5" fmla="*/ 15 h 56"/>
                <a:gd name="T6" fmla="*/ 231 w 231"/>
                <a:gd name="T7" fmla="*/ 15 h 56"/>
                <a:gd name="T8" fmla="*/ 231 w 231"/>
                <a:gd name="T9" fmla="*/ 0 h 56"/>
                <a:gd name="T10" fmla="*/ 155 w 231"/>
                <a:gd name="T11" fmla="*/ 0 h 56"/>
                <a:gd name="T12" fmla="*/ 114 w 231"/>
                <a:gd name="T13" fmla="*/ 41 h 56"/>
                <a:gd name="T14" fmla="*/ 0 w 231"/>
                <a:gd name="T15" fmla="*/ 41 h 56"/>
                <a:gd name="T16" fmla="*/ 0 w 231"/>
                <a:gd name="T17" fmla="*/ 56 h 56"/>
                <a:gd name="T18" fmla="*/ 0 w 231"/>
                <a:gd name="T1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56">
                  <a:moveTo>
                    <a:pt x="0" y="56"/>
                  </a:moveTo>
                  <a:lnTo>
                    <a:pt x="120" y="56"/>
                  </a:lnTo>
                  <a:lnTo>
                    <a:pt x="161" y="15"/>
                  </a:lnTo>
                  <a:lnTo>
                    <a:pt x="231" y="15"/>
                  </a:lnTo>
                  <a:lnTo>
                    <a:pt x="231" y="0"/>
                  </a:lnTo>
                  <a:lnTo>
                    <a:pt x="155" y="0"/>
                  </a:lnTo>
                  <a:lnTo>
                    <a:pt x="114" y="41"/>
                  </a:lnTo>
                  <a:lnTo>
                    <a:pt x="0" y="41"/>
                  </a:lnTo>
                  <a:lnTo>
                    <a:pt x="0" y="56"/>
                  </a:lnTo>
                  <a:lnTo>
                    <a:pt x="0" y="5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38">
              <a:extLst>
                <a:ext uri="{FF2B5EF4-FFF2-40B4-BE49-F238E27FC236}">
                  <a16:creationId xmlns:a16="http://schemas.microsoft.com/office/drawing/2014/main" id="{9A71B050-74F2-4980-96D8-737FCC987383}"/>
                </a:ext>
              </a:extLst>
            </p:cNvPr>
            <p:cNvSpPr>
              <a:spLocks noChangeArrowheads="1"/>
            </p:cNvSpPr>
            <p:nvPr/>
          </p:nvSpPr>
          <p:spPr bwMode="auto">
            <a:xfrm>
              <a:off x="4157663" y="4205288"/>
              <a:ext cx="92075"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39">
              <a:extLst>
                <a:ext uri="{FF2B5EF4-FFF2-40B4-BE49-F238E27FC236}">
                  <a16:creationId xmlns:a16="http://schemas.microsoft.com/office/drawing/2014/main" id="{FE0D21B3-A1AA-4A2B-939C-D5E4F547304E}"/>
                </a:ext>
              </a:extLst>
            </p:cNvPr>
            <p:cNvSpPr>
              <a:spLocks noChangeArrowheads="1"/>
            </p:cNvSpPr>
            <p:nvPr/>
          </p:nvSpPr>
          <p:spPr bwMode="auto">
            <a:xfrm>
              <a:off x="4521201" y="4141788"/>
              <a:ext cx="92075"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1">
              <a:extLst>
                <a:ext uri="{FF2B5EF4-FFF2-40B4-BE49-F238E27FC236}">
                  <a16:creationId xmlns:a16="http://schemas.microsoft.com/office/drawing/2014/main" id="{FE35F4CB-6233-49D1-BFC2-909FEB54D473}"/>
                </a:ext>
              </a:extLst>
            </p:cNvPr>
            <p:cNvSpPr>
              <a:spLocks/>
            </p:cNvSpPr>
            <p:nvPr/>
          </p:nvSpPr>
          <p:spPr bwMode="auto">
            <a:xfrm>
              <a:off x="1503363" y="3932238"/>
              <a:ext cx="2524125" cy="528638"/>
            </a:xfrm>
            <a:custGeom>
              <a:avLst/>
              <a:gdLst>
                <a:gd name="T0" fmla="*/ 95 w 1590"/>
                <a:gd name="T1" fmla="*/ 0 h 333"/>
                <a:gd name="T2" fmla="*/ 1493 w 1590"/>
                <a:gd name="T3" fmla="*/ 0 h 333"/>
                <a:gd name="T4" fmla="*/ 1590 w 1590"/>
                <a:gd name="T5" fmla="*/ 166 h 333"/>
                <a:gd name="T6" fmla="*/ 1493 w 1590"/>
                <a:gd name="T7" fmla="*/ 333 h 333"/>
                <a:gd name="T8" fmla="*/ 95 w 1590"/>
                <a:gd name="T9" fmla="*/ 333 h 333"/>
                <a:gd name="T10" fmla="*/ 0 w 1590"/>
                <a:gd name="T11" fmla="*/ 166 h 333"/>
                <a:gd name="T12" fmla="*/ 95 w 1590"/>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1590" h="333">
                  <a:moveTo>
                    <a:pt x="95" y="0"/>
                  </a:moveTo>
                  <a:lnTo>
                    <a:pt x="1493" y="0"/>
                  </a:lnTo>
                  <a:lnTo>
                    <a:pt x="1590" y="166"/>
                  </a:lnTo>
                  <a:lnTo>
                    <a:pt x="1493" y="333"/>
                  </a:lnTo>
                  <a:lnTo>
                    <a:pt x="95" y="333"/>
                  </a:lnTo>
                  <a:lnTo>
                    <a:pt x="0" y="166"/>
                  </a:lnTo>
                  <a:lnTo>
                    <a:pt x="95" y="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37">
              <a:extLst>
                <a:ext uri="{FF2B5EF4-FFF2-40B4-BE49-F238E27FC236}">
                  <a16:creationId xmlns:a16="http://schemas.microsoft.com/office/drawing/2014/main" id="{0407AA7F-053D-4608-88A4-6050D3606A7B}"/>
                </a:ext>
              </a:extLst>
            </p:cNvPr>
            <p:cNvSpPr>
              <a:spLocks/>
            </p:cNvSpPr>
            <p:nvPr/>
          </p:nvSpPr>
          <p:spPr bwMode="auto">
            <a:xfrm>
              <a:off x="1746251" y="4152901"/>
              <a:ext cx="101600" cy="150813"/>
            </a:xfrm>
            <a:custGeom>
              <a:avLst/>
              <a:gdLst>
                <a:gd name="T0" fmla="*/ 0 w 33"/>
                <a:gd name="T1" fmla="*/ 49 h 49"/>
                <a:gd name="T2" fmla="*/ 0 w 33"/>
                <a:gd name="T3" fmla="*/ 0 h 49"/>
                <a:gd name="T4" fmla="*/ 6 w 33"/>
                <a:gd name="T5" fmla="*/ 0 h 49"/>
                <a:gd name="T6" fmla="*/ 20 w 33"/>
                <a:gd name="T7" fmla="*/ 24 h 49"/>
                <a:gd name="T8" fmla="*/ 28 w 33"/>
                <a:gd name="T9" fmla="*/ 40 h 49"/>
                <a:gd name="T10" fmla="*/ 28 w 33"/>
                <a:gd name="T11" fmla="*/ 40 h 49"/>
                <a:gd name="T12" fmla="*/ 27 w 33"/>
                <a:gd name="T13" fmla="*/ 20 h 49"/>
                <a:gd name="T14" fmla="*/ 27 w 33"/>
                <a:gd name="T15" fmla="*/ 0 h 49"/>
                <a:gd name="T16" fmla="*/ 33 w 33"/>
                <a:gd name="T17" fmla="*/ 0 h 49"/>
                <a:gd name="T18" fmla="*/ 33 w 33"/>
                <a:gd name="T19" fmla="*/ 49 h 49"/>
                <a:gd name="T20" fmla="*/ 27 w 33"/>
                <a:gd name="T21" fmla="*/ 49 h 49"/>
                <a:gd name="T22" fmla="*/ 13 w 33"/>
                <a:gd name="T23" fmla="*/ 25 h 49"/>
                <a:gd name="T24" fmla="*/ 5 w 33"/>
                <a:gd name="T25" fmla="*/ 8 h 49"/>
                <a:gd name="T26" fmla="*/ 5 w 33"/>
                <a:gd name="T27" fmla="*/ 8 h 49"/>
                <a:gd name="T28" fmla="*/ 5 w 33"/>
                <a:gd name="T29" fmla="*/ 29 h 49"/>
                <a:gd name="T30" fmla="*/ 5 w 33"/>
                <a:gd name="T31" fmla="*/ 49 h 49"/>
                <a:gd name="T32" fmla="*/ 0 w 33"/>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9">
                  <a:moveTo>
                    <a:pt x="0" y="49"/>
                  </a:moveTo>
                  <a:cubicBezTo>
                    <a:pt x="0" y="0"/>
                    <a:pt x="0" y="0"/>
                    <a:pt x="0" y="0"/>
                  </a:cubicBezTo>
                  <a:cubicBezTo>
                    <a:pt x="6" y="0"/>
                    <a:pt x="6" y="0"/>
                    <a:pt x="6" y="0"/>
                  </a:cubicBezTo>
                  <a:cubicBezTo>
                    <a:pt x="20" y="24"/>
                    <a:pt x="20" y="24"/>
                    <a:pt x="20" y="24"/>
                  </a:cubicBezTo>
                  <a:cubicBezTo>
                    <a:pt x="23" y="30"/>
                    <a:pt x="26" y="35"/>
                    <a:pt x="28" y="40"/>
                  </a:cubicBezTo>
                  <a:cubicBezTo>
                    <a:pt x="28" y="40"/>
                    <a:pt x="28" y="40"/>
                    <a:pt x="28" y="40"/>
                  </a:cubicBezTo>
                  <a:cubicBezTo>
                    <a:pt x="27" y="34"/>
                    <a:pt x="27" y="28"/>
                    <a:pt x="27" y="20"/>
                  </a:cubicBezTo>
                  <a:cubicBezTo>
                    <a:pt x="27" y="0"/>
                    <a:pt x="27" y="0"/>
                    <a:pt x="27" y="0"/>
                  </a:cubicBezTo>
                  <a:cubicBezTo>
                    <a:pt x="33" y="0"/>
                    <a:pt x="33" y="0"/>
                    <a:pt x="33" y="0"/>
                  </a:cubicBezTo>
                  <a:cubicBezTo>
                    <a:pt x="33" y="49"/>
                    <a:pt x="33" y="49"/>
                    <a:pt x="33" y="49"/>
                  </a:cubicBezTo>
                  <a:cubicBezTo>
                    <a:pt x="27" y="49"/>
                    <a:pt x="27" y="49"/>
                    <a:pt x="27" y="49"/>
                  </a:cubicBezTo>
                  <a:cubicBezTo>
                    <a:pt x="13" y="25"/>
                    <a:pt x="13" y="25"/>
                    <a:pt x="13" y="25"/>
                  </a:cubicBezTo>
                  <a:cubicBezTo>
                    <a:pt x="10" y="19"/>
                    <a:pt x="7" y="14"/>
                    <a:pt x="5" y="8"/>
                  </a:cubicBezTo>
                  <a:cubicBezTo>
                    <a:pt x="5" y="8"/>
                    <a:pt x="5" y="8"/>
                    <a:pt x="5" y="8"/>
                  </a:cubicBezTo>
                  <a:cubicBezTo>
                    <a:pt x="5" y="15"/>
                    <a:pt x="5" y="21"/>
                    <a:pt x="5" y="29"/>
                  </a:cubicBezTo>
                  <a:cubicBezTo>
                    <a:pt x="5" y="49"/>
                    <a:pt x="5" y="49"/>
                    <a:pt x="5" y="49"/>
                  </a:cubicBezTo>
                  <a:lnTo>
                    <a:pt x="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38">
              <a:extLst>
                <a:ext uri="{FF2B5EF4-FFF2-40B4-BE49-F238E27FC236}">
                  <a16:creationId xmlns:a16="http://schemas.microsoft.com/office/drawing/2014/main" id="{6A1DD57C-AB53-4487-B0E1-5C9C47017283}"/>
                </a:ext>
              </a:extLst>
            </p:cNvPr>
            <p:cNvSpPr>
              <a:spLocks noEditPoints="1"/>
            </p:cNvSpPr>
            <p:nvPr/>
          </p:nvSpPr>
          <p:spPr bwMode="auto">
            <a:xfrm>
              <a:off x="1870076" y="4194176"/>
              <a:ext cx="79375" cy="112713"/>
            </a:xfrm>
            <a:custGeom>
              <a:avLst/>
              <a:gdLst>
                <a:gd name="T0" fmla="*/ 20 w 26"/>
                <a:gd name="T1" fmla="*/ 36 h 37"/>
                <a:gd name="T2" fmla="*/ 20 w 26"/>
                <a:gd name="T3" fmla="*/ 32 h 37"/>
                <a:gd name="T4" fmla="*/ 20 w 26"/>
                <a:gd name="T5" fmla="*/ 32 h 37"/>
                <a:gd name="T6" fmla="*/ 10 w 26"/>
                <a:gd name="T7" fmla="*/ 37 h 37"/>
                <a:gd name="T8" fmla="*/ 0 w 26"/>
                <a:gd name="T9" fmla="*/ 27 h 37"/>
                <a:gd name="T10" fmla="*/ 19 w 26"/>
                <a:gd name="T11" fmla="*/ 14 h 37"/>
                <a:gd name="T12" fmla="*/ 19 w 26"/>
                <a:gd name="T13" fmla="*/ 13 h 37"/>
                <a:gd name="T14" fmla="*/ 12 w 26"/>
                <a:gd name="T15" fmla="*/ 5 h 37"/>
                <a:gd name="T16" fmla="*/ 4 w 26"/>
                <a:gd name="T17" fmla="*/ 7 h 37"/>
                <a:gd name="T18" fmla="*/ 3 w 26"/>
                <a:gd name="T19" fmla="*/ 3 h 37"/>
                <a:gd name="T20" fmla="*/ 13 w 26"/>
                <a:gd name="T21" fmla="*/ 0 h 37"/>
                <a:gd name="T22" fmla="*/ 25 w 26"/>
                <a:gd name="T23" fmla="*/ 14 h 37"/>
                <a:gd name="T24" fmla="*/ 25 w 26"/>
                <a:gd name="T25" fmla="*/ 28 h 37"/>
                <a:gd name="T26" fmla="*/ 26 w 26"/>
                <a:gd name="T27" fmla="*/ 36 h 37"/>
                <a:gd name="T28" fmla="*/ 20 w 26"/>
                <a:gd name="T29" fmla="*/ 36 h 37"/>
                <a:gd name="T30" fmla="*/ 19 w 26"/>
                <a:gd name="T31" fmla="*/ 18 h 37"/>
                <a:gd name="T32" fmla="*/ 6 w 26"/>
                <a:gd name="T33" fmla="*/ 26 h 37"/>
                <a:gd name="T34" fmla="*/ 12 w 26"/>
                <a:gd name="T35" fmla="*/ 32 h 37"/>
                <a:gd name="T36" fmla="*/ 19 w 26"/>
                <a:gd name="T37" fmla="*/ 26 h 37"/>
                <a:gd name="T38" fmla="*/ 19 w 26"/>
                <a:gd name="T39" fmla="*/ 24 h 37"/>
                <a:gd name="T40" fmla="*/ 19 w 26"/>
                <a:gd name="T41"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7">
                  <a:moveTo>
                    <a:pt x="20" y="36"/>
                  </a:moveTo>
                  <a:cubicBezTo>
                    <a:pt x="20" y="32"/>
                    <a:pt x="20" y="32"/>
                    <a:pt x="20" y="32"/>
                  </a:cubicBezTo>
                  <a:cubicBezTo>
                    <a:pt x="20" y="32"/>
                    <a:pt x="20" y="32"/>
                    <a:pt x="20" y="32"/>
                  </a:cubicBezTo>
                  <a:cubicBezTo>
                    <a:pt x="18" y="34"/>
                    <a:pt x="15" y="37"/>
                    <a:pt x="10" y="37"/>
                  </a:cubicBezTo>
                  <a:cubicBezTo>
                    <a:pt x="4" y="37"/>
                    <a:pt x="0" y="32"/>
                    <a:pt x="0" y="27"/>
                  </a:cubicBezTo>
                  <a:cubicBezTo>
                    <a:pt x="0" y="18"/>
                    <a:pt x="8" y="14"/>
                    <a:pt x="19" y="14"/>
                  </a:cubicBezTo>
                  <a:cubicBezTo>
                    <a:pt x="19" y="13"/>
                    <a:pt x="19" y="13"/>
                    <a:pt x="19" y="13"/>
                  </a:cubicBezTo>
                  <a:cubicBezTo>
                    <a:pt x="19" y="9"/>
                    <a:pt x="18" y="5"/>
                    <a:pt x="12" y="5"/>
                  </a:cubicBezTo>
                  <a:cubicBezTo>
                    <a:pt x="9" y="5"/>
                    <a:pt x="6" y="6"/>
                    <a:pt x="4" y="7"/>
                  </a:cubicBezTo>
                  <a:cubicBezTo>
                    <a:pt x="3" y="3"/>
                    <a:pt x="3" y="3"/>
                    <a:pt x="3" y="3"/>
                  </a:cubicBezTo>
                  <a:cubicBezTo>
                    <a:pt x="5" y="1"/>
                    <a:pt x="9" y="0"/>
                    <a:pt x="13" y="0"/>
                  </a:cubicBezTo>
                  <a:cubicBezTo>
                    <a:pt x="23" y="0"/>
                    <a:pt x="25" y="7"/>
                    <a:pt x="25" y="14"/>
                  </a:cubicBezTo>
                  <a:cubicBezTo>
                    <a:pt x="25" y="28"/>
                    <a:pt x="25" y="28"/>
                    <a:pt x="25" y="28"/>
                  </a:cubicBezTo>
                  <a:cubicBezTo>
                    <a:pt x="25" y="31"/>
                    <a:pt x="25" y="34"/>
                    <a:pt x="26" y="36"/>
                  </a:cubicBezTo>
                  <a:lnTo>
                    <a:pt x="20" y="36"/>
                  </a:lnTo>
                  <a:close/>
                  <a:moveTo>
                    <a:pt x="19" y="18"/>
                  </a:moveTo>
                  <a:cubicBezTo>
                    <a:pt x="14" y="18"/>
                    <a:pt x="6" y="19"/>
                    <a:pt x="6" y="26"/>
                  </a:cubicBezTo>
                  <a:cubicBezTo>
                    <a:pt x="6" y="30"/>
                    <a:pt x="9" y="32"/>
                    <a:pt x="12" y="32"/>
                  </a:cubicBezTo>
                  <a:cubicBezTo>
                    <a:pt x="16" y="32"/>
                    <a:pt x="18" y="29"/>
                    <a:pt x="19" y="26"/>
                  </a:cubicBezTo>
                  <a:cubicBezTo>
                    <a:pt x="19" y="26"/>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39">
              <a:extLst>
                <a:ext uri="{FF2B5EF4-FFF2-40B4-BE49-F238E27FC236}">
                  <a16:creationId xmlns:a16="http://schemas.microsoft.com/office/drawing/2014/main" id="{21232FD7-E54B-425C-8C5F-FF497CF1C38E}"/>
                </a:ext>
              </a:extLst>
            </p:cNvPr>
            <p:cNvSpPr>
              <a:spLocks/>
            </p:cNvSpPr>
            <p:nvPr/>
          </p:nvSpPr>
          <p:spPr bwMode="auto">
            <a:xfrm>
              <a:off x="1965326" y="4165601"/>
              <a:ext cx="58738" cy="141288"/>
            </a:xfrm>
            <a:custGeom>
              <a:avLst/>
              <a:gdLst>
                <a:gd name="T0" fmla="*/ 11 w 19"/>
                <a:gd name="T1" fmla="*/ 0 h 46"/>
                <a:gd name="T2" fmla="*/ 11 w 19"/>
                <a:gd name="T3" fmla="*/ 10 h 46"/>
                <a:gd name="T4" fmla="*/ 19 w 19"/>
                <a:gd name="T5" fmla="*/ 10 h 46"/>
                <a:gd name="T6" fmla="*/ 19 w 19"/>
                <a:gd name="T7" fmla="*/ 15 h 46"/>
                <a:gd name="T8" fmla="*/ 11 w 19"/>
                <a:gd name="T9" fmla="*/ 15 h 46"/>
                <a:gd name="T10" fmla="*/ 11 w 19"/>
                <a:gd name="T11" fmla="*/ 34 h 46"/>
                <a:gd name="T12" fmla="*/ 15 w 19"/>
                <a:gd name="T13" fmla="*/ 40 h 46"/>
                <a:gd name="T14" fmla="*/ 18 w 19"/>
                <a:gd name="T15" fmla="*/ 40 h 46"/>
                <a:gd name="T16" fmla="*/ 19 w 19"/>
                <a:gd name="T17" fmla="*/ 45 h 46"/>
                <a:gd name="T18" fmla="*/ 14 w 19"/>
                <a:gd name="T19" fmla="*/ 46 h 46"/>
                <a:gd name="T20" fmla="*/ 7 w 19"/>
                <a:gd name="T21" fmla="*/ 43 h 46"/>
                <a:gd name="T22" fmla="*/ 5 w 19"/>
                <a:gd name="T23" fmla="*/ 34 h 46"/>
                <a:gd name="T24" fmla="*/ 5 w 19"/>
                <a:gd name="T25" fmla="*/ 15 h 46"/>
                <a:gd name="T26" fmla="*/ 0 w 19"/>
                <a:gd name="T27" fmla="*/ 15 h 46"/>
                <a:gd name="T28" fmla="*/ 0 w 19"/>
                <a:gd name="T29" fmla="*/ 10 h 46"/>
                <a:gd name="T30" fmla="*/ 5 w 19"/>
                <a:gd name="T31" fmla="*/ 10 h 46"/>
                <a:gd name="T32" fmla="*/ 5 w 19"/>
                <a:gd name="T33" fmla="*/ 2 h 46"/>
                <a:gd name="T34" fmla="*/ 11 w 19"/>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6">
                  <a:moveTo>
                    <a:pt x="11" y="0"/>
                  </a:moveTo>
                  <a:cubicBezTo>
                    <a:pt x="11" y="10"/>
                    <a:pt x="11" y="10"/>
                    <a:pt x="11" y="10"/>
                  </a:cubicBezTo>
                  <a:cubicBezTo>
                    <a:pt x="19" y="10"/>
                    <a:pt x="19" y="10"/>
                    <a:pt x="19" y="10"/>
                  </a:cubicBezTo>
                  <a:cubicBezTo>
                    <a:pt x="19" y="15"/>
                    <a:pt x="19" y="15"/>
                    <a:pt x="19" y="15"/>
                  </a:cubicBezTo>
                  <a:cubicBezTo>
                    <a:pt x="11" y="15"/>
                    <a:pt x="11" y="15"/>
                    <a:pt x="11" y="15"/>
                  </a:cubicBezTo>
                  <a:cubicBezTo>
                    <a:pt x="11" y="34"/>
                    <a:pt x="11" y="34"/>
                    <a:pt x="11" y="34"/>
                  </a:cubicBezTo>
                  <a:cubicBezTo>
                    <a:pt x="11" y="38"/>
                    <a:pt x="12" y="40"/>
                    <a:pt x="15" y="40"/>
                  </a:cubicBezTo>
                  <a:cubicBezTo>
                    <a:pt x="17" y="40"/>
                    <a:pt x="18" y="40"/>
                    <a:pt x="18" y="40"/>
                  </a:cubicBezTo>
                  <a:cubicBezTo>
                    <a:pt x="19" y="45"/>
                    <a:pt x="19" y="45"/>
                    <a:pt x="19" y="45"/>
                  </a:cubicBezTo>
                  <a:cubicBezTo>
                    <a:pt x="18" y="45"/>
                    <a:pt x="16" y="46"/>
                    <a:pt x="14" y="46"/>
                  </a:cubicBezTo>
                  <a:cubicBezTo>
                    <a:pt x="11" y="46"/>
                    <a:pt x="9" y="45"/>
                    <a:pt x="7" y="43"/>
                  </a:cubicBezTo>
                  <a:cubicBezTo>
                    <a:pt x="6" y="41"/>
                    <a:pt x="5" y="38"/>
                    <a:pt x="5" y="34"/>
                  </a:cubicBezTo>
                  <a:cubicBezTo>
                    <a:pt x="5" y="15"/>
                    <a:pt x="5" y="15"/>
                    <a:pt x="5" y="15"/>
                  </a:cubicBezTo>
                  <a:cubicBezTo>
                    <a:pt x="0" y="15"/>
                    <a:pt x="0" y="15"/>
                    <a:pt x="0" y="15"/>
                  </a:cubicBezTo>
                  <a:cubicBezTo>
                    <a:pt x="0" y="10"/>
                    <a:pt x="0" y="10"/>
                    <a:pt x="0" y="10"/>
                  </a:cubicBezTo>
                  <a:cubicBezTo>
                    <a:pt x="5" y="10"/>
                    <a:pt x="5" y="10"/>
                    <a:pt x="5" y="10"/>
                  </a:cubicBezTo>
                  <a:cubicBezTo>
                    <a:pt x="5" y="2"/>
                    <a:pt x="5" y="2"/>
                    <a:pt x="5" y="2"/>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40">
              <a:extLst>
                <a:ext uri="{FF2B5EF4-FFF2-40B4-BE49-F238E27FC236}">
                  <a16:creationId xmlns:a16="http://schemas.microsoft.com/office/drawing/2014/main" id="{B8D721A0-A4A2-40A6-B01A-4B561B3B1536}"/>
                </a:ext>
              </a:extLst>
            </p:cNvPr>
            <p:cNvSpPr>
              <a:spLocks noEditPoints="1"/>
            </p:cNvSpPr>
            <p:nvPr/>
          </p:nvSpPr>
          <p:spPr bwMode="auto">
            <a:xfrm>
              <a:off x="2041526" y="4156076"/>
              <a:ext cx="22225" cy="147638"/>
            </a:xfrm>
            <a:custGeom>
              <a:avLst/>
              <a:gdLst>
                <a:gd name="T0" fmla="*/ 7 w 7"/>
                <a:gd name="T1" fmla="*/ 3 h 48"/>
                <a:gd name="T2" fmla="*/ 4 w 7"/>
                <a:gd name="T3" fmla="*/ 7 h 48"/>
                <a:gd name="T4" fmla="*/ 0 w 7"/>
                <a:gd name="T5" fmla="*/ 3 h 48"/>
                <a:gd name="T6" fmla="*/ 4 w 7"/>
                <a:gd name="T7" fmla="*/ 0 h 48"/>
                <a:gd name="T8" fmla="*/ 7 w 7"/>
                <a:gd name="T9" fmla="*/ 3 h 48"/>
                <a:gd name="T10" fmla="*/ 1 w 7"/>
                <a:gd name="T11" fmla="*/ 48 h 48"/>
                <a:gd name="T12" fmla="*/ 1 w 7"/>
                <a:gd name="T13" fmla="*/ 13 h 48"/>
                <a:gd name="T14" fmla="*/ 7 w 7"/>
                <a:gd name="T15" fmla="*/ 13 h 48"/>
                <a:gd name="T16" fmla="*/ 7 w 7"/>
                <a:gd name="T17" fmla="*/ 48 h 48"/>
                <a:gd name="T18" fmla="*/ 1 w 7"/>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8">
                  <a:moveTo>
                    <a:pt x="7" y="3"/>
                  </a:moveTo>
                  <a:cubicBezTo>
                    <a:pt x="7" y="6"/>
                    <a:pt x="6" y="7"/>
                    <a:pt x="4" y="7"/>
                  </a:cubicBezTo>
                  <a:cubicBezTo>
                    <a:pt x="1" y="7"/>
                    <a:pt x="0" y="6"/>
                    <a:pt x="0" y="3"/>
                  </a:cubicBezTo>
                  <a:cubicBezTo>
                    <a:pt x="0" y="1"/>
                    <a:pt x="1" y="0"/>
                    <a:pt x="4" y="0"/>
                  </a:cubicBezTo>
                  <a:cubicBezTo>
                    <a:pt x="6" y="0"/>
                    <a:pt x="7" y="1"/>
                    <a:pt x="7" y="3"/>
                  </a:cubicBezTo>
                  <a:close/>
                  <a:moveTo>
                    <a:pt x="1" y="48"/>
                  </a:moveTo>
                  <a:cubicBezTo>
                    <a:pt x="1" y="13"/>
                    <a:pt x="1" y="13"/>
                    <a:pt x="1" y="13"/>
                  </a:cubicBezTo>
                  <a:cubicBezTo>
                    <a:pt x="7" y="13"/>
                    <a:pt x="7" y="13"/>
                    <a:pt x="7" y="13"/>
                  </a:cubicBezTo>
                  <a:cubicBezTo>
                    <a:pt x="7" y="48"/>
                    <a:pt x="7" y="48"/>
                    <a:pt x="7" y="48"/>
                  </a:cubicBezTo>
                  <a:lnTo>
                    <a:pt x="1"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41">
              <a:extLst>
                <a:ext uri="{FF2B5EF4-FFF2-40B4-BE49-F238E27FC236}">
                  <a16:creationId xmlns:a16="http://schemas.microsoft.com/office/drawing/2014/main" id="{76241394-29E1-4E4D-9888-9B6FC0D11688}"/>
                </a:ext>
              </a:extLst>
            </p:cNvPr>
            <p:cNvSpPr>
              <a:spLocks noEditPoints="1"/>
            </p:cNvSpPr>
            <p:nvPr/>
          </p:nvSpPr>
          <p:spPr bwMode="auto">
            <a:xfrm>
              <a:off x="2085976" y="4194176"/>
              <a:ext cx="95250" cy="112713"/>
            </a:xfrm>
            <a:custGeom>
              <a:avLst/>
              <a:gdLst>
                <a:gd name="T0" fmla="*/ 31 w 31"/>
                <a:gd name="T1" fmla="*/ 18 h 37"/>
                <a:gd name="T2" fmla="*/ 15 w 31"/>
                <a:gd name="T3" fmla="*/ 37 h 37"/>
                <a:gd name="T4" fmla="*/ 0 w 31"/>
                <a:gd name="T5" fmla="*/ 19 h 37"/>
                <a:gd name="T6" fmla="*/ 16 w 31"/>
                <a:gd name="T7" fmla="*/ 0 h 37"/>
                <a:gd name="T8" fmla="*/ 31 w 31"/>
                <a:gd name="T9" fmla="*/ 18 h 37"/>
                <a:gd name="T10" fmla="*/ 6 w 31"/>
                <a:gd name="T11" fmla="*/ 18 h 37"/>
                <a:gd name="T12" fmla="*/ 16 w 31"/>
                <a:gd name="T13" fmla="*/ 32 h 37"/>
                <a:gd name="T14" fmla="*/ 25 w 31"/>
                <a:gd name="T15" fmla="*/ 18 h 37"/>
                <a:gd name="T16" fmla="*/ 16 w 31"/>
                <a:gd name="T17" fmla="*/ 5 h 37"/>
                <a:gd name="T18" fmla="*/ 6 w 31"/>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7">
                  <a:moveTo>
                    <a:pt x="31" y="18"/>
                  </a:moveTo>
                  <a:cubicBezTo>
                    <a:pt x="31" y="31"/>
                    <a:pt x="23" y="37"/>
                    <a:pt x="15" y="37"/>
                  </a:cubicBezTo>
                  <a:cubicBezTo>
                    <a:pt x="7" y="37"/>
                    <a:pt x="0" y="30"/>
                    <a:pt x="0" y="19"/>
                  </a:cubicBezTo>
                  <a:cubicBezTo>
                    <a:pt x="0" y="7"/>
                    <a:pt x="7" y="0"/>
                    <a:pt x="16" y="0"/>
                  </a:cubicBezTo>
                  <a:cubicBezTo>
                    <a:pt x="25" y="0"/>
                    <a:pt x="31" y="7"/>
                    <a:pt x="31" y="18"/>
                  </a:cubicBezTo>
                  <a:close/>
                  <a:moveTo>
                    <a:pt x="6" y="18"/>
                  </a:moveTo>
                  <a:cubicBezTo>
                    <a:pt x="6" y="26"/>
                    <a:pt x="10" y="32"/>
                    <a:pt x="16" y="32"/>
                  </a:cubicBezTo>
                  <a:cubicBezTo>
                    <a:pt x="21" y="32"/>
                    <a:pt x="25" y="26"/>
                    <a:pt x="25" y="18"/>
                  </a:cubicBezTo>
                  <a:cubicBezTo>
                    <a:pt x="25" y="13"/>
                    <a:pt x="22" y="5"/>
                    <a:pt x="16" y="5"/>
                  </a:cubicBezTo>
                  <a:cubicBezTo>
                    <a:pt x="9" y="5"/>
                    <a:pt x="6" y="12"/>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42">
              <a:extLst>
                <a:ext uri="{FF2B5EF4-FFF2-40B4-BE49-F238E27FC236}">
                  <a16:creationId xmlns:a16="http://schemas.microsoft.com/office/drawing/2014/main" id="{8FD857CB-BF7B-466B-89D8-41D1D5D3B00A}"/>
                </a:ext>
              </a:extLst>
            </p:cNvPr>
            <p:cNvSpPr>
              <a:spLocks/>
            </p:cNvSpPr>
            <p:nvPr/>
          </p:nvSpPr>
          <p:spPr bwMode="auto">
            <a:xfrm>
              <a:off x="2201863" y="4194176"/>
              <a:ext cx="84138" cy="109538"/>
            </a:xfrm>
            <a:custGeom>
              <a:avLst/>
              <a:gdLst>
                <a:gd name="T0" fmla="*/ 0 w 27"/>
                <a:gd name="T1" fmla="*/ 10 h 36"/>
                <a:gd name="T2" fmla="*/ 0 w 27"/>
                <a:gd name="T3" fmla="*/ 1 h 36"/>
                <a:gd name="T4" fmla="*/ 5 w 27"/>
                <a:gd name="T5" fmla="*/ 1 h 36"/>
                <a:gd name="T6" fmla="*/ 6 w 27"/>
                <a:gd name="T7" fmla="*/ 6 h 36"/>
                <a:gd name="T8" fmla="*/ 6 w 27"/>
                <a:gd name="T9" fmla="*/ 6 h 36"/>
                <a:gd name="T10" fmla="*/ 16 w 27"/>
                <a:gd name="T11" fmla="*/ 0 h 36"/>
                <a:gd name="T12" fmla="*/ 27 w 27"/>
                <a:gd name="T13" fmla="*/ 14 h 36"/>
                <a:gd name="T14" fmla="*/ 27 w 27"/>
                <a:gd name="T15" fmla="*/ 36 h 36"/>
                <a:gd name="T16" fmla="*/ 21 w 27"/>
                <a:gd name="T17" fmla="*/ 36 h 36"/>
                <a:gd name="T18" fmla="*/ 21 w 27"/>
                <a:gd name="T19" fmla="*/ 15 h 36"/>
                <a:gd name="T20" fmla="*/ 14 w 27"/>
                <a:gd name="T21" fmla="*/ 5 h 36"/>
                <a:gd name="T22" fmla="*/ 7 w 27"/>
                <a:gd name="T23" fmla="*/ 12 h 36"/>
                <a:gd name="T24" fmla="*/ 6 w 27"/>
                <a:gd name="T25" fmla="*/ 15 h 36"/>
                <a:gd name="T26" fmla="*/ 6 w 27"/>
                <a:gd name="T27" fmla="*/ 36 h 36"/>
                <a:gd name="T28" fmla="*/ 0 w 27"/>
                <a:gd name="T29" fmla="*/ 36 h 36"/>
                <a:gd name="T30" fmla="*/ 0 w 27"/>
                <a:gd name="T3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6">
                  <a:moveTo>
                    <a:pt x="0" y="10"/>
                  </a:moveTo>
                  <a:cubicBezTo>
                    <a:pt x="0" y="7"/>
                    <a:pt x="0" y="4"/>
                    <a:pt x="0" y="1"/>
                  </a:cubicBezTo>
                  <a:cubicBezTo>
                    <a:pt x="5" y="1"/>
                    <a:pt x="5" y="1"/>
                    <a:pt x="5" y="1"/>
                  </a:cubicBezTo>
                  <a:cubicBezTo>
                    <a:pt x="6" y="6"/>
                    <a:pt x="6" y="6"/>
                    <a:pt x="6" y="6"/>
                  </a:cubicBezTo>
                  <a:cubicBezTo>
                    <a:pt x="6" y="6"/>
                    <a:pt x="6" y="6"/>
                    <a:pt x="6" y="6"/>
                  </a:cubicBezTo>
                  <a:cubicBezTo>
                    <a:pt x="8" y="3"/>
                    <a:pt x="11" y="0"/>
                    <a:pt x="16" y="0"/>
                  </a:cubicBezTo>
                  <a:cubicBezTo>
                    <a:pt x="21" y="0"/>
                    <a:pt x="27" y="3"/>
                    <a:pt x="27" y="14"/>
                  </a:cubicBezTo>
                  <a:cubicBezTo>
                    <a:pt x="27" y="36"/>
                    <a:pt x="27" y="36"/>
                    <a:pt x="27" y="36"/>
                  </a:cubicBezTo>
                  <a:cubicBezTo>
                    <a:pt x="21" y="36"/>
                    <a:pt x="21" y="36"/>
                    <a:pt x="21" y="36"/>
                  </a:cubicBezTo>
                  <a:cubicBezTo>
                    <a:pt x="21" y="15"/>
                    <a:pt x="21" y="15"/>
                    <a:pt x="21" y="15"/>
                  </a:cubicBezTo>
                  <a:cubicBezTo>
                    <a:pt x="21" y="10"/>
                    <a:pt x="20" y="5"/>
                    <a:pt x="14" y="5"/>
                  </a:cubicBezTo>
                  <a:cubicBezTo>
                    <a:pt x="11" y="5"/>
                    <a:pt x="8" y="8"/>
                    <a:pt x="7" y="12"/>
                  </a:cubicBezTo>
                  <a:cubicBezTo>
                    <a:pt x="7" y="12"/>
                    <a:pt x="6" y="13"/>
                    <a:pt x="6" y="15"/>
                  </a:cubicBezTo>
                  <a:cubicBezTo>
                    <a:pt x="6" y="36"/>
                    <a:pt x="6" y="36"/>
                    <a:pt x="6" y="36"/>
                  </a:cubicBezTo>
                  <a:cubicBezTo>
                    <a:pt x="0" y="36"/>
                    <a:pt x="0" y="36"/>
                    <a:pt x="0" y="36"/>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43">
              <a:extLst>
                <a:ext uri="{FF2B5EF4-FFF2-40B4-BE49-F238E27FC236}">
                  <a16:creationId xmlns:a16="http://schemas.microsoft.com/office/drawing/2014/main" id="{FF8FBD62-C05F-4D5D-98ED-E00F2CF14E6E}"/>
                </a:ext>
              </a:extLst>
            </p:cNvPr>
            <p:cNvSpPr>
              <a:spLocks noEditPoints="1"/>
            </p:cNvSpPr>
            <p:nvPr/>
          </p:nvSpPr>
          <p:spPr bwMode="auto">
            <a:xfrm>
              <a:off x="2309813" y="4194176"/>
              <a:ext cx="77788" cy="112713"/>
            </a:xfrm>
            <a:custGeom>
              <a:avLst/>
              <a:gdLst>
                <a:gd name="T0" fmla="*/ 20 w 25"/>
                <a:gd name="T1" fmla="*/ 36 h 37"/>
                <a:gd name="T2" fmla="*/ 19 w 25"/>
                <a:gd name="T3" fmla="*/ 32 h 37"/>
                <a:gd name="T4" fmla="*/ 19 w 25"/>
                <a:gd name="T5" fmla="*/ 32 h 37"/>
                <a:gd name="T6" fmla="*/ 9 w 25"/>
                <a:gd name="T7" fmla="*/ 37 h 37"/>
                <a:gd name="T8" fmla="*/ 0 w 25"/>
                <a:gd name="T9" fmla="*/ 27 h 37"/>
                <a:gd name="T10" fmla="*/ 19 w 25"/>
                <a:gd name="T11" fmla="*/ 14 h 37"/>
                <a:gd name="T12" fmla="*/ 19 w 25"/>
                <a:gd name="T13" fmla="*/ 13 h 37"/>
                <a:gd name="T14" fmla="*/ 11 w 25"/>
                <a:gd name="T15" fmla="*/ 5 h 37"/>
                <a:gd name="T16" fmla="*/ 3 w 25"/>
                <a:gd name="T17" fmla="*/ 7 h 37"/>
                <a:gd name="T18" fmla="*/ 2 w 25"/>
                <a:gd name="T19" fmla="*/ 3 h 37"/>
                <a:gd name="T20" fmla="*/ 12 w 25"/>
                <a:gd name="T21" fmla="*/ 0 h 37"/>
                <a:gd name="T22" fmla="*/ 25 w 25"/>
                <a:gd name="T23" fmla="*/ 14 h 37"/>
                <a:gd name="T24" fmla="*/ 25 w 25"/>
                <a:gd name="T25" fmla="*/ 28 h 37"/>
                <a:gd name="T26" fmla="*/ 25 w 25"/>
                <a:gd name="T27" fmla="*/ 36 h 37"/>
                <a:gd name="T28" fmla="*/ 20 w 25"/>
                <a:gd name="T29" fmla="*/ 36 h 37"/>
                <a:gd name="T30" fmla="*/ 19 w 25"/>
                <a:gd name="T31" fmla="*/ 18 h 37"/>
                <a:gd name="T32" fmla="*/ 6 w 25"/>
                <a:gd name="T33" fmla="*/ 26 h 37"/>
                <a:gd name="T34" fmla="*/ 11 w 25"/>
                <a:gd name="T35" fmla="*/ 32 h 37"/>
                <a:gd name="T36" fmla="*/ 18 w 25"/>
                <a:gd name="T37" fmla="*/ 26 h 37"/>
                <a:gd name="T38" fmla="*/ 19 w 25"/>
                <a:gd name="T39" fmla="*/ 24 h 37"/>
                <a:gd name="T40" fmla="*/ 19 w 25"/>
                <a:gd name="T41"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37">
                  <a:moveTo>
                    <a:pt x="20" y="36"/>
                  </a:moveTo>
                  <a:cubicBezTo>
                    <a:pt x="19" y="32"/>
                    <a:pt x="19" y="32"/>
                    <a:pt x="19" y="32"/>
                  </a:cubicBezTo>
                  <a:cubicBezTo>
                    <a:pt x="19" y="32"/>
                    <a:pt x="19" y="32"/>
                    <a:pt x="19" y="32"/>
                  </a:cubicBezTo>
                  <a:cubicBezTo>
                    <a:pt x="17" y="34"/>
                    <a:pt x="14" y="37"/>
                    <a:pt x="9" y="37"/>
                  </a:cubicBezTo>
                  <a:cubicBezTo>
                    <a:pt x="3" y="37"/>
                    <a:pt x="0" y="32"/>
                    <a:pt x="0" y="27"/>
                  </a:cubicBezTo>
                  <a:cubicBezTo>
                    <a:pt x="0" y="18"/>
                    <a:pt x="7" y="14"/>
                    <a:pt x="19" y="14"/>
                  </a:cubicBezTo>
                  <a:cubicBezTo>
                    <a:pt x="19" y="13"/>
                    <a:pt x="19" y="13"/>
                    <a:pt x="19" y="13"/>
                  </a:cubicBezTo>
                  <a:cubicBezTo>
                    <a:pt x="19" y="9"/>
                    <a:pt x="18" y="5"/>
                    <a:pt x="11" y="5"/>
                  </a:cubicBezTo>
                  <a:cubicBezTo>
                    <a:pt x="8" y="5"/>
                    <a:pt x="6" y="6"/>
                    <a:pt x="3" y="7"/>
                  </a:cubicBezTo>
                  <a:cubicBezTo>
                    <a:pt x="2" y="3"/>
                    <a:pt x="2" y="3"/>
                    <a:pt x="2" y="3"/>
                  </a:cubicBezTo>
                  <a:cubicBezTo>
                    <a:pt x="4" y="1"/>
                    <a:pt x="8" y="0"/>
                    <a:pt x="12" y="0"/>
                  </a:cubicBezTo>
                  <a:cubicBezTo>
                    <a:pt x="22" y="0"/>
                    <a:pt x="25" y="7"/>
                    <a:pt x="25" y="14"/>
                  </a:cubicBezTo>
                  <a:cubicBezTo>
                    <a:pt x="25" y="28"/>
                    <a:pt x="25" y="28"/>
                    <a:pt x="25" y="28"/>
                  </a:cubicBezTo>
                  <a:cubicBezTo>
                    <a:pt x="25" y="31"/>
                    <a:pt x="25" y="34"/>
                    <a:pt x="25" y="36"/>
                  </a:cubicBezTo>
                  <a:lnTo>
                    <a:pt x="20" y="36"/>
                  </a:lnTo>
                  <a:close/>
                  <a:moveTo>
                    <a:pt x="19" y="18"/>
                  </a:moveTo>
                  <a:cubicBezTo>
                    <a:pt x="13" y="18"/>
                    <a:pt x="6" y="19"/>
                    <a:pt x="6" y="26"/>
                  </a:cubicBezTo>
                  <a:cubicBezTo>
                    <a:pt x="6" y="30"/>
                    <a:pt x="8" y="32"/>
                    <a:pt x="11" y="32"/>
                  </a:cubicBezTo>
                  <a:cubicBezTo>
                    <a:pt x="15" y="32"/>
                    <a:pt x="18" y="29"/>
                    <a:pt x="18" y="26"/>
                  </a:cubicBezTo>
                  <a:cubicBezTo>
                    <a:pt x="19" y="26"/>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144">
              <a:extLst>
                <a:ext uri="{FF2B5EF4-FFF2-40B4-BE49-F238E27FC236}">
                  <a16:creationId xmlns:a16="http://schemas.microsoft.com/office/drawing/2014/main" id="{8893BCDC-74E4-49D7-B732-5A060CC16CB9}"/>
                </a:ext>
              </a:extLst>
            </p:cNvPr>
            <p:cNvSpPr>
              <a:spLocks noChangeArrowheads="1"/>
            </p:cNvSpPr>
            <p:nvPr/>
          </p:nvSpPr>
          <p:spPr bwMode="auto">
            <a:xfrm>
              <a:off x="2414588" y="4146551"/>
              <a:ext cx="19050"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45">
              <a:extLst>
                <a:ext uri="{FF2B5EF4-FFF2-40B4-BE49-F238E27FC236}">
                  <a16:creationId xmlns:a16="http://schemas.microsoft.com/office/drawing/2014/main" id="{A95CBBBD-0857-44F4-894D-78BD240D6A46}"/>
                </a:ext>
              </a:extLst>
            </p:cNvPr>
            <p:cNvSpPr>
              <a:spLocks/>
            </p:cNvSpPr>
            <p:nvPr/>
          </p:nvSpPr>
          <p:spPr bwMode="auto">
            <a:xfrm>
              <a:off x="2500313" y="4152901"/>
              <a:ext cx="84138" cy="153988"/>
            </a:xfrm>
            <a:custGeom>
              <a:avLst/>
              <a:gdLst>
                <a:gd name="T0" fmla="*/ 2 w 27"/>
                <a:gd name="T1" fmla="*/ 42 h 50"/>
                <a:gd name="T2" fmla="*/ 12 w 27"/>
                <a:gd name="T3" fmla="*/ 44 h 50"/>
                <a:gd name="T4" fmla="*/ 21 w 27"/>
                <a:gd name="T5" fmla="*/ 36 h 50"/>
                <a:gd name="T6" fmla="*/ 13 w 27"/>
                <a:gd name="T7" fmla="*/ 26 h 50"/>
                <a:gd name="T8" fmla="*/ 1 w 27"/>
                <a:gd name="T9" fmla="*/ 13 h 50"/>
                <a:gd name="T10" fmla="*/ 16 w 27"/>
                <a:gd name="T11" fmla="*/ 0 h 50"/>
                <a:gd name="T12" fmla="*/ 25 w 27"/>
                <a:gd name="T13" fmla="*/ 2 h 50"/>
                <a:gd name="T14" fmla="*/ 24 w 27"/>
                <a:gd name="T15" fmla="*/ 7 h 50"/>
                <a:gd name="T16" fmla="*/ 16 w 27"/>
                <a:gd name="T17" fmla="*/ 5 h 50"/>
                <a:gd name="T18" fmla="*/ 7 w 27"/>
                <a:gd name="T19" fmla="*/ 12 h 50"/>
                <a:gd name="T20" fmla="*/ 16 w 27"/>
                <a:gd name="T21" fmla="*/ 21 h 50"/>
                <a:gd name="T22" fmla="*/ 27 w 27"/>
                <a:gd name="T23" fmla="*/ 36 h 50"/>
                <a:gd name="T24" fmla="*/ 11 w 27"/>
                <a:gd name="T25" fmla="*/ 50 h 50"/>
                <a:gd name="T26" fmla="*/ 0 w 27"/>
                <a:gd name="T27" fmla="*/ 47 h 50"/>
                <a:gd name="T28" fmla="*/ 2 w 27"/>
                <a:gd name="T2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50">
                  <a:moveTo>
                    <a:pt x="2" y="42"/>
                  </a:moveTo>
                  <a:cubicBezTo>
                    <a:pt x="4" y="43"/>
                    <a:pt x="8" y="44"/>
                    <a:pt x="12" y="44"/>
                  </a:cubicBezTo>
                  <a:cubicBezTo>
                    <a:pt x="18" y="44"/>
                    <a:pt x="21" y="41"/>
                    <a:pt x="21" y="36"/>
                  </a:cubicBezTo>
                  <a:cubicBezTo>
                    <a:pt x="21" y="32"/>
                    <a:pt x="19" y="29"/>
                    <a:pt x="13" y="26"/>
                  </a:cubicBezTo>
                  <a:cubicBezTo>
                    <a:pt x="6" y="24"/>
                    <a:pt x="1" y="19"/>
                    <a:pt x="1" y="13"/>
                  </a:cubicBezTo>
                  <a:cubicBezTo>
                    <a:pt x="1" y="5"/>
                    <a:pt x="7" y="0"/>
                    <a:pt x="16" y="0"/>
                  </a:cubicBezTo>
                  <a:cubicBezTo>
                    <a:pt x="20" y="0"/>
                    <a:pt x="24" y="1"/>
                    <a:pt x="25" y="2"/>
                  </a:cubicBezTo>
                  <a:cubicBezTo>
                    <a:pt x="24" y="7"/>
                    <a:pt x="24" y="7"/>
                    <a:pt x="24" y="7"/>
                  </a:cubicBezTo>
                  <a:cubicBezTo>
                    <a:pt x="22" y="6"/>
                    <a:pt x="20" y="5"/>
                    <a:pt x="16" y="5"/>
                  </a:cubicBezTo>
                  <a:cubicBezTo>
                    <a:pt x="10" y="5"/>
                    <a:pt x="7" y="9"/>
                    <a:pt x="7" y="12"/>
                  </a:cubicBezTo>
                  <a:cubicBezTo>
                    <a:pt x="7" y="17"/>
                    <a:pt x="10" y="19"/>
                    <a:pt x="16" y="21"/>
                  </a:cubicBezTo>
                  <a:cubicBezTo>
                    <a:pt x="24" y="25"/>
                    <a:pt x="27" y="29"/>
                    <a:pt x="27" y="36"/>
                  </a:cubicBezTo>
                  <a:cubicBezTo>
                    <a:pt x="27" y="43"/>
                    <a:pt x="22" y="50"/>
                    <a:pt x="11" y="50"/>
                  </a:cubicBezTo>
                  <a:cubicBezTo>
                    <a:pt x="7" y="50"/>
                    <a:pt x="2" y="48"/>
                    <a:pt x="0" y="47"/>
                  </a:cubicBezTo>
                  <a:lnTo>
                    <a:pt x="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46">
              <a:extLst>
                <a:ext uri="{FF2B5EF4-FFF2-40B4-BE49-F238E27FC236}">
                  <a16:creationId xmlns:a16="http://schemas.microsoft.com/office/drawing/2014/main" id="{55F25B04-9EC2-4A23-BDB9-B39994AA9B4A}"/>
                </a:ext>
              </a:extLst>
            </p:cNvPr>
            <p:cNvSpPr>
              <a:spLocks noEditPoints="1"/>
            </p:cNvSpPr>
            <p:nvPr/>
          </p:nvSpPr>
          <p:spPr bwMode="auto">
            <a:xfrm>
              <a:off x="2601913" y="4194176"/>
              <a:ext cx="87313" cy="112713"/>
            </a:xfrm>
            <a:custGeom>
              <a:avLst/>
              <a:gdLst>
                <a:gd name="T0" fmla="*/ 6 w 28"/>
                <a:gd name="T1" fmla="*/ 19 h 37"/>
                <a:gd name="T2" fmla="*/ 17 w 28"/>
                <a:gd name="T3" fmla="*/ 32 h 37"/>
                <a:gd name="T4" fmla="*/ 25 w 28"/>
                <a:gd name="T5" fmla="*/ 30 h 37"/>
                <a:gd name="T6" fmla="*/ 26 w 28"/>
                <a:gd name="T7" fmla="*/ 34 h 37"/>
                <a:gd name="T8" fmla="*/ 16 w 28"/>
                <a:gd name="T9" fmla="*/ 37 h 37"/>
                <a:gd name="T10" fmla="*/ 0 w 28"/>
                <a:gd name="T11" fmla="*/ 19 h 37"/>
                <a:gd name="T12" fmla="*/ 15 w 28"/>
                <a:gd name="T13" fmla="*/ 0 h 37"/>
                <a:gd name="T14" fmla="*/ 28 w 28"/>
                <a:gd name="T15" fmla="*/ 16 h 37"/>
                <a:gd name="T16" fmla="*/ 28 w 28"/>
                <a:gd name="T17" fmla="*/ 19 h 37"/>
                <a:gd name="T18" fmla="*/ 6 w 28"/>
                <a:gd name="T19" fmla="*/ 19 h 37"/>
                <a:gd name="T20" fmla="*/ 22 w 28"/>
                <a:gd name="T21" fmla="*/ 15 h 37"/>
                <a:gd name="T22" fmla="*/ 15 w 28"/>
                <a:gd name="T23" fmla="*/ 5 h 37"/>
                <a:gd name="T24" fmla="*/ 6 w 28"/>
                <a:gd name="T25" fmla="*/ 15 h 37"/>
                <a:gd name="T26" fmla="*/ 22 w 28"/>
                <a:gd name="T2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7">
                  <a:moveTo>
                    <a:pt x="6" y="19"/>
                  </a:moveTo>
                  <a:cubicBezTo>
                    <a:pt x="6" y="29"/>
                    <a:pt x="11" y="32"/>
                    <a:pt x="17" y="32"/>
                  </a:cubicBezTo>
                  <a:cubicBezTo>
                    <a:pt x="21" y="32"/>
                    <a:pt x="23" y="31"/>
                    <a:pt x="25" y="30"/>
                  </a:cubicBezTo>
                  <a:cubicBezTo>
                    <a:pt x="26" y="34"/>
                    <a:pt x="26" y="34"/>
                    <a:pt x="26" y="34"/>
                  </a:cubicBezTo>
                  <a:cubicBezTo>
                    <a:pt x="24" y="35"/>
                    <a:pt x="21" y="37"/>
                    <a:pt x="16" y="37"/>
                  </a:cubicBezTo>
                  <a:cubicBezTo>
                    <a:pt x="6" y="37"/>
                    <a:pt x="0" y="29"/>
                    <a:pt x="0" y="19"/>
                  </a:cubicBezTo>
                  <a:cubicBezTo>
                    <a:pt x="0" y="8"/>
                    <a:pt x="6" y="0"/>
                    <a:pt x="15" y="0"/>
                  </a:cubicBezTo>
                  <a:cubicBezTo>
                    <a:pt x="25" y="0"/>
                    <a:pt x="28" y="10"/>
                    <a:pt x="28" y="16"/>
                  </a:cubicBezTo>
                  <a:cubicBezTo>
                    <a:pt x="28" y="18"/>
                    <a:pt x="28" y="19"/>
                    <a:pt x="28" y="19"/>
                  </a:cubicBezTo>
                  <a:lnTo>
                    <a:pt x="6" y="19"/>
                  </a:lnTo>
                  <a:close/>
                  <a:moveTo>
                    <a:pt x="22" y="15"/>
                  </a:moveTo>
                  <a:cubicBezTo>
                    <a:pt x="22" y="10"/>
                    <a:pt x="20" y="5"/>
                    <a:pt x="15" y="5"/>
                  </a:cubicBezTo>
                  <a:cubicBezTo>
                    <a:pt x="9" y="5"/>
                    <a:pt x="6" y="10"/>
                    <a:pt x="6" y="15"/>
                  </a:cubicBez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47">
              <a:extLst>
                <a:ext uri="{FF2B5EF4-FFF2-40B4-BE49-F238E27FC236}">
                  <a16:creationId xmlns:a16="http://schemas.microsoft.com/office/drawing/2014/main" id="{99E3EA45-40D0-46F4-9148-EA45B567864A}"/>
                </a:ext>
              </a:extLst>
            </p:cNvPr>
            <p:cNvSpPr>
              <a:spLocks/>
            </p:cNvSpPr>
            <p:nvPr/>
          </p:nvSpPr>
          <p:spPr bwMode="auto">
            <a:xfrm>
              <a:off x="2703513" y="4194176"/>
              <a:ext cx="77788" cy="112713"/>
            </a:xfrm>
            <a:custGeom>
              <a:avLst/>
              <a:gdLst>
                <a:gd name="T0" fmla="*/ 25 w 25"/>
                <a:gd name="T1" fmla="*/ 35 h 37"/>
                <a:gd name="T2" fmla="*/ 16 w 25"/>
                <a:gd name="T3" fmla="*/ 37 h 37"/>
                <a:gd name="T4" fmla="*/ 0 w 25"/>
                <a:gd name="T5" fmla="*/ 19 h 37"/>
                <a:gd name="T6" fmla="*/ 17 w 25"/>
                <a:gd name="T7" fmla="*/ 0 h 37"/>
                <a:gd name="T8" fmla="*/ 25 w 25"/>
                <a:gd name="T9" fmla="*/ 2 h 37"/>
                <a:gd name="T10" fmla="*/ 24 w 25"/>
                <a:gd name="T11" fmla="*/ 7 h 37"/>
                <a:gd name="T12" fmla="*/ 17 w 25"/>
                <a:gd name="T13" fmla="*/ 5 h 37"/>
                <a:gd name="T14" fmla="*/ 6 w 25"/>
                <a:gd name="T15" fmla="*/ 19 h 37"/>
                <a:gd name="T16" fmla="*/ 17 w 25"/>
                <a:gd name="T17" fmla="*/ 32 h 37"/>
                <a:gd name="T18" fmla="*/ 24 w 25"/>
                <a:gd name="T19" fmla="*/ 30 h 37"/>
                <a:gd name="T20" fmla="*/ 25 w 25"/>
                <a:gd name="T21"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7">
                  <a:moveTo>
                    <a:pt x="25" y="35"/>
                  </a:moveTo>
                  <a:cubicBezTo>
                    <a:pt x="23" y="35"/>
                    <a:pt x="20" y="37"/>
                    <a:pt x="16" y="37"/>
                  </a:cubicBezTo>
                  <a:cubicBezTo>
                    <a:pt x="7" y="37"/>
                    <a:pt x="0" y="30"/>
                    <a:pt x="0" y="19"/>
                  </a:cubicBezTo>
                  <a:cubicBezTo>
                    <a:pt x="0" y="8"/>
                    <a:pt x="7" y="0"/>
                    <a:pt x="17" y="0"/>
                  </a:cubicBezTo>
                  <a:cubicBezTo>
                    <a:pt x="21" y="0"/>
                    <a:pt x="24" y="1"/>
                    <a:pt x="25" y="2"/>
                  </a:cubicBezTo>
                  <a:cubicBezTo>
                    <a:pt x="24" y="7"/>
                    <a:pt x="24" y="7"/>
                    <a:pt x="24" y="7"/>
                  </a:cubicBezTo>
                  <a:cubicBezTo>
                    <a:pt x="22" y="6"/>
                    <a:pt x="20" y="5"/>
                    <a:pt x="17" y="5"/>
                  </a:cubicBezTo>
                  <a:cubicBezTo>
                    <a:pt x="10" y="5"/>
                    <a:pt x="6" y="11"/>
                    <a:pt x="6" y="19"/>
                  </a:cubicBezTo>
                  <a:cubicBezTo>
                    <a:pt x="6" y="27"/>
                    <a:pt x="11" y="32"/>
                    <a:pt x="17" y="32"/>
                  </a:cubicBezTo>
                  <a:cubicBezTo>
                    <a:pt x="20" y="32"/>
                    <a:pt x="22" y="31"/>
                    <a:pt x="24" y="30"/>
                  </a:cubicBezTo>
                  <a:lnTo>
                    <a:pt x="2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48">
              <a:extLst>
                <a:ext uri="{FF2B5EF4-FFF2-40B4-BE49-F238E27FC236}">
                  <a16:creationId xmlns:a16="http://schemas.microsoft.com/office/drawing/2014/main" id="{ED9C1C48-1C89-47FB-9FC4-B4C7DC9BC1D9}"/>
                </a:ext>
              </a:extLst>
            </p:cNvPr>
            <p:cNvSpPr>
              <a:spLocks/>
            </p:cNvSpPr>
            <p:nvPr/>
          </p:nvSpPr>
          <p:spPr bwMode="auto">
            <a:xfrm>
              <a:off x="2798763" y="4195763"/>
              <a:ext cx="87313" cy="111125"/>
            </a:xfrm>
            <a:custGeom>
              <a:avLst/>
              <a:gdLst>
                <a:gd name="T0" fmla="*/ 27 w 28"/>
                <a:gd name="T1" fmla="*/ 25 h 36"/>
                <a:gd name="T2" fmla="*/ 28 w 28"/>
                <a:gd name="T3" fmla="*/ 35 h 36"/>
                <a:gd name="T4" fmla="*/ 22 w 28"/>
                <a:gd name="T5" fmla="*/ 35 h 36"/>
                <a:gd name="T6" fmla="*/ 22 w 28"/>
                <a:gd name="T7" fmla="*/ 30 h 36"/>
                <a:gd name="T8" fmla="*/ 22 w 28"/>
                <a:gd name="T9" fmla="*/ 30 h 36"/>
                <a:gd name="T10" fmla="*/ 11 w 28"/>
                <a:gd name="T11" fmla="*/ 36 h 36"/>
                <a:gd name="T12" fmla="*/ 0 w 28"/>
                <a:gd name="T13" fmla="*/ 21 h 36"/>
                <a:gd name="T14" fmla="*/ 0 w 28"/>
                <a:gd name="T15" fmla="*/ 0 h 36"/>
                <a:gd name="T16" fmla="*/ 7 w 28"/>
                <a:gd name="T17" fmla="*/ 0 h 36"/>
                <a:gd name="T18" fmla="*/ 7 w 28"/>
                <a:gd name="T19" fmla="*/ 20 h 36"/>
                <a:gd name="T20" fmla="*/ 13 w 28"/>
                <a:gd name="T21" fmla="*/ 31 h 36"/>
                <a:gd name="T22" fmla="*/ 21 w 28"/>
                <a:gd name="T23" fmla="*/ 25 h 36"/>
                <a:gd name="T24" fmla="*/ 21 w 28"/>
                <a:gd name="T25" fmla="*/ 22 h 36"/>
                <a:gd name="T26" fmla="*/ 21 w 28"/>
                <a:gd name="T27" fmla="*/ 0 h 36"/>
                <a:gd name="T28" fmla="*/ 27 w 28"/>
                <a:gd name="T29" fmla="*/ 0 h 36"/>
                <a:gd name="T30" fmla="*/ 27 w 28"/>
                <a:gd name="T31"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6">
                  <a:moveTo>
                    <a:pt x="27" y="25"/>
                  </a:moveTo>
                  <a:cubicBezTo>
                    <a:pt x="27" y="29"/>
                    <a:pt x="27" y="32"/>
                    <a:pt x="28" y="35"/>
                  </a:cubicBezTo>
                  <a:cubicBezTo>
                    <a:pt x="22" y="35"/>
                    <a:pt x="22" y="35"/>
                    <a:pt x="22" y="35"/>
                  </a:cubicBezTo>
                  <a:cubicBezTo>
                    <a:pt x="22" y="30"/>
                    <a:pt x="22" y="30"/>
                    <a:pt x="22" y="30"/>
                  </a:cubicBezTo>
                  <a:cubicBezTo>
                    <a:pt x="22" y="30"/>
                    <a:pt x="22" y="30"/>
                    <a:pt x="22" y="30"/>
                  </a:cubicBezTo>
                  <a:cubicBezTo>
                    <a:pt x="20" y="32"/>
                    <a:pt x="17" y="36"/>
                    <a:pt x="11" y="36"/>
                  </a:cubicBezTo>
                  <a:cubicBezTo>
                    <a:pt x="6" y="36"/>
                    <a:pt x="0" y="32"/>
                    <a:pt x="0" y="21"/>
                  </a:cubicBezTo>
                  <a:cubicBezTo>
                    <a:pt x="0" y="0"/>
                    <a:pt x="0" y="0"/>
                    <a:pt x="0" y="0"/>
                  </a:cubicBezTo>
                  <a:cubicBezTo>
                    <a:pt x="7" y="0"/>
                    <a:pt x="7" y="0"/>
                    <a:pt x="7" y="0"/>
                  </a:cubicBezTo>
                  <a:cubicBezTo>
                    <a:pt x="7" y="20"/>
                    <a:pt x="7" y="20"/>
                    <a:pt x="7" y="20"/>
                  </a:cubicBezTo>
                  <a:cubicBezTo>
                    <a:pt x="7" y="26"/>
                    <a:pt x="8" y="31"/>
                    <a:pt x="13" y="31"/>
                  </a:cubicBezTo>
                  <a:cubicBezTo>
                    <a:pt x="17" y="31"/>
                    <a:pt x="20" y="28"/>
                    <a:pt x="21" y="25"/>
                  </a:cubicBezTo>
                  <a:cubicBezTo>
                    <a:pt x="21" y="24"/>
                    <a:pt x="21" y="23"/>
                    <a:pt x="21" y="22"/>
                  </a:cubicBezTo>
                  <a:cubicBezTo>
                    <a:pt x="21" y="0"/>
                    <a:pt x="21" y="0"/>
                    <a:pt x="21" y="0"/>
                  </a:cubicBezTo>
                  <a:cubicBezTo>
                    <a:pt x="27" y="0"/>
                    <a:pt x="27" y="0"/>
                    <a:pt x="27" y="0"/>
                  </a:cubicBezTo>
                  <a:lnTo>
                    <a:pt x="27"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49">
              <a:extLst>
                <a:ext uri="{FF2B5EF4-FFF2-40B4-BE49-F238E27FC236}">
                  <a16:creationId xmlns:a16="http://schemas.microsoft.com/office/drawing/2014/main" id="{FE31798F-BC74-43D5-A5BD-22E170057C33}"/>
                </a:ext>
              </a:extLst>
            </p:cNvPr>
            <p:cNvSpPr>
              <a:spLocks/>
            </p:cNvSpPr>
            <p:nvPr/>
          </p:nvSpPr>
          <p:spPr bwMode="auto">
            <a:xfrm>
              <a:off x="2913063" y="4194176"/>
              <a:ext cx="49213" cy="109538"/>
            </a:xfrm>
            <a:custGeom>
              <a:avLst/>
              <a:gdLst>
                <a:gd name="T0" fmla="*/ 0 w 16"/>
                <a:gd name="T1" fmla="*/ 11 h 36"/>
                <a:gd name="T2" fmla="*/ 0 w 16"/>
                <a:gd name="T3" fmla="*/ 1 h 36"/>
                <a:gd name="T4" fmla="*/ 5 w 16"/>
                <a:gd name="T5" fmla="*/ 1 h 36"/>
                <a:gd name="T6" fmla="*/ 5 w 16"/>
                <a:gd name="T7" fmla="*/ 7 h 36"/>
                <a:gd name="T8" fmla="*/ 6 w 16"/>
                <a:gd name="T9" fmla="*/ 7 h 36"/>
                <a:gd name="T10" fmla="*/ 15 w 16"/>
                <a:gd name="T11" fmla="*/ 0 h 36"/>
                <a:gd name="T12" fmla="*/ 16 w 16"/>
                <a:gd name="T13" fmla="*/ 0 h 36"/>
                <a:gd name="T14" fmla="*/ 16 w 16"/>
                <a:gd name="T15" fmla="*/ 6 h 36"/>
                <a:gd name="T16" fmla="*/ 14 w 16"/>
                <a:gd name="T17" fmla="*/ 6 h 36"/>
                <a:gd name="T18" fmla="*/ 6 w 16"/>
                <a:gd name="T19" fmla="*/ 14 h 36"/>
                <a:gd name="T20" fmla="*/ 6 w 16"/>
                <a:gd name="T21" fmla="*/ 17 h 36"/>
                <a:gd name="T22" fmla="*/ 6 w 16"/>
                <a:gd name="T23" fmla="*/ 36 h 36"/>
                <a:gd name="T24" fmla="*/ 0 w 16"/>
                <a:gd name="T25" fmla="*/ 36 h 36"/>
                <a:gd name="T26" fmla="*/ 0 w 16"/>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0" y="11"/>
                  </a:moveTo>
                  <a:cubicBezTo>
                    <a:pt x="0" y="8"/>
                    <a:pt x="0" y="4"/>
                    <a:pt x="0" y="1"/>
                  </a:cubicBezTo>
                  <a:cubicBezTo>
                    <a:pt x="5" y="1"/>
                    <a:pt x="5" y="1"/>
                    <a:pt x="5" y="1"/>
                  </a:cubicBezTo>
                  <a:cubicBezTo>
                    <a:pt x="5" y="7"/>
                    <a:pt x="5" y="7"/>
                    <a:pt x="5" y="7"/>
                  </a:cubicBezTo>
                  <a:cubicBezTo>
                    <a:pt x="6" y="7"/>
                    <a:pt x="6" y="7"/>
                    <a:pt x="6" y="7"/>
                  </a:cubicBezTo>
                  <a:cubicBezTo>
                    <a:pt x="7" y="3"/>
                    <a:pt x="11" y="0"/>
                    <a:pt x="15" y="0"/>
                  </a:cubicBezTo>
                  <a:cubicBezTo>
                    <a:pt x="15" y="0"/>
                    <a:pt x="16" y="0"/>
                    <a:pt x="16" y="0"/>
                  </a:cubicBezTo>
                  <a:cubicBezTo>
                    <a:pt x="16" y="6"/>
                    <a:pt x="16" y="6"/>
                    <a:pt x="16" y="6"/>
                  </a:cubicBezTo>
                  <a:cubicBezTo>
                    <a:pt x="16" y="6"/>
                    <a:pt x="15" y="6"/>
                    <a:pt x="14" y="6"/>
                  </a:cubicBezTo>
                  <a:cubicBezTo>
                    <a:pt x="10" y="6"/>
                    <a:pt x="7" y="9"/>
                    <a:pt x="6" y="14"/>
                  </a:cubicBezTo>
                  <a:cubicBezTo>
                    <a:pt x="6" y="15"/>
                    <a:pt x="6" y="16"/>
                    <a:pt x="6" y="17"/>
                  </a:cubicBezTo>
                  <a:cubicBezTo>
                    <a:pt x="6" y="36"/>
                    <a:pt x="6" y="36"/>
                    <a:pt x="6" y="36"/>
                  </a:cubicBezTo>
                  <a:cubicBezTo>
                    <a:pt x="0" y="36"/>
                    <a:pt x="0" y="36"/>
                    <a:pt x="0" y="36"/>
                  </a:cubicBez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50">
              <a:extLst>
                <a:ext uri="{FF2B5EF4-FFF2-40B4-BE49-F238E27FC236}">
                  <a16:creationId xmlns:a16="http://schemas.microsoft.com/office/drawing/2014/main" id="{B42AF9DF-D6D0-4E45-B281-A8009F4A60A6}"/>
                </a:ext>
              </a:extLst>
            </p:cNvPr>
            <p:cNvSpPr>
              <a:spLocks noEditPoints="1"/>
            </p:cNvSpPr>
            <p:nvPr/>
          </p:nvSpPr>
          <p:spPr bwMode="auto">
            <a:xfrm>
              <a:off x="2978151" y="4156076"/>
              <a:ext cx="25400" cy="147638"/>
            </a:xfrm>
            <a:custGeom>
              <a:avLst/>
              <a:gdLst>
                <a:gd name="T0" fmla="*/ 8 w 8"/>
                <a:gd name="T1" fmla="*/ 3 h 48"/>
                <a:gd name="T2" fmla="*/ 4 w 8"/>
                <a:gd name="T3" fmla="*/ 7 h 48"/>
                <a:gd name="T4" fmla="*/ 0 w 8"/>
                <a:gd name="T5" fmla="*/ 3 h 48"/>
                <a:gd name="T6" fmla="*/ 4 w 8"/>
                <a:gd name="T7" fmla="*/ 0 h 48"/>
                <a:gd name="T8" fmla="*/ 8 w 8"/>
                <a:gd name="T9" fmla="*/ 3 h 48"/>
                <a:gd name="T10" fmla="*/ 1 w 8"/>
                <a:gd name="T11" fmla="*/ 48 h 48"/>
                <a:gd name="T12" fmla="*/ 1 w 8"/>
                <a:gd name="T13" fmla="*/ 13 h 48"/>
                <a:gd name="T14" fmla="*/ 7 w 8"/>
                <a:gd name="T15" fmla="*/ 13 h 48"/>
                <a:gd name="T16" fmla="*/ 7 w 8"/>
                <a:gd name="T17" fmla="*/ 48 h 48"/>
                <a:gd name="T18" fmla="*/ 1 w 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8">
                  <a:moveTo>
                    <a:pt x="8" y="3"/>
                  </a:moveTo>
                  <a:cubicBezTo>
                    <a:pt x="8" y="6"/>
                    <a:pt x="6" y="7"/>
                    <a:pt x="4" y="7"/>
                  </a:cubicBezTo>
                  <a:cubicBezTo>
                    <a:pt x="2" y="7"/>
                    <a:pt x="0" y="6"/>
                    <a:pt x="0" y="3"/>
                  </a:cubicBezTo>
                  <a:cubicBezTo>
                    <a:pt x="0" y="1"/>
                    <a:pt x="2" y="0"/>
                    <a:pt x="4" y="0"/>
                  </a:cubicBezTo>
                  <a:cubicBezTo>
                    <a:pt x="6" y="0"/>
                    <a:pt x="8" y="1"/>
                    <a:pt x="8" y="3"/>
                  </a:cubicBezTo>
                  <a:close/>
                  <a:moveTo>
                    <a:pt x="1" y="48"/>
                  </a:moveTo>
                  <a:cubicBezTo>
                    <a:pt x="1" y="13"/>
                    <a:pt x="1" y="13"/>
                    <a:pt x="1" y="13"/>
                  </a:cubicBezTo>
                  <a:cubicBezTo>
                    <a:pt x="7" y="13"/>
                    <a:pt x="7" y="13"/>
                    <a:pt x="7" y="13"/>
                  </a:cubicBezTo>
                  <a:cubicBezTo>
                    <a:pt x="7" y="48"/>
                    <a:pt x="7" y="48"/>
                    <a:pt x="7" y="48"/>
                  </a:cubicBezTo>
                  <a:lnTo>
                    <a:pt x="1"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51">
              <a:extLst>
                <a:ext uri="{FF2B5EF4-FFF2-40B4-BE49-F238E27FC236}">
                  <a16:creationId xmlns:a16="http://schemas.microsoft.com/office/drawing/2014/main" id="{693713C1-FFBE-47E5-BC26-8A774923E3F3}"/>
                </a:ext>
              </a:extLst>
            </p:cNvPr>
            <p:cNvSpPr>
              <a:spLocks/>
            </p:cNvSpPr>
            <p:nvPr/>
          </p:nvSpPr>
          <p:spPr bwMode="auto">
            <a:xfrm>
              <a:off x="3017838" y="4165601"/>
              <a:ext cx="58738" cy="141288"/>
            </a:xfrm>
            <a:custGeom>
              <a:avLst/>
              <a:gdLst>
                <a:gd name="T0" fmla="*/ 11 w 19"/>
                <a:gd name="T1" fmla="*/ 0 h 46"/>
                <a:gd name="T2" fmla="*/ 11 w 19"/>
                <a:gd name="T3" fmla="*/ 10 h 46"/>
                <a:gd name="T4" fmla="*/ 19 w 19"/>
                <a:gd name="T5" fmla="*/ 10 h 46"/>
                <a:gd name="T6" fmla="*/ 19 w 19"/>
                <a:gd name="T7" fmla="*/ 15 h 46"/>
                <a:gd name="T8" fmla="*/ 11 w 19"/>
                <a:gd name="T9" fmla="*/ 15 h 46"/>
                <a:gd name="T10" fmla="*/ 11 w 19"/>
                <a:gd name="T11" fmla="*/ 34 h 46"/>
                <a:gd name="T12" fmla="*/ 15 w 19"/>
                <a:gd name="T13" fmla="*/ 40 h 46"/>
                <a:gd name="T14" fmla="*/ 19 w 19"/>
                <a:gd name="T15" fmla="*/ 40 h 46"/>
                <a:gd name="T16" fmla="*/ 19 w 19"/>
                <a:gd name="T17" fmla="*/ 45 h 46"/>
                <a:gd name="T18" fmla="*/ 14 w 19"/>
                <a:gd name="T19" fmla="*/ 46 h 46"/>
                <a:gd name="T20" fmla="*/ 7 w 19"/>
                <a:gd name="T21" fmla="*/ 43 h 46"/>
                <a:gd name="T22" fmla="*/ 5 w 19"/>
                <a:gd name="T23" fmla="*/ 34 h 46"/>
                <a:gd name="T24" fmla="*/ 5 w 19"/>
                <a:gd name="T25" fmla="*/ 15 h 46"/>
                <a:gd name="T26" fmla="*/ 0 w 19"/>
                <a:gd name="T27" fmla="*/ 15 h 46"/>
                <a:gd name="T28" fmla="*/ 0 w 19"/>
                <a:gd name="T29" fmla="*/ 10 h 46"/>
                <a:gd name="T30" fmla="*/ 5 w 19"/>
                <a:gd name="T31" fmla="*/ 10 h 46"/>
                <a:gd name="T32" fmla="*/ 5 w 19"/>
                <a:gd name="T33" fmla="*/ 2 h 46"/>
                <a:gd name="T34" fmla="*/ 11 w 19"/>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6">
                  <a:moveTo>
                    <a:pt x="11" y="0"/>
                  </a:moveTo>
                  <a:cubicBezTo>
                    <a:pt x="11" y="10"/>
                    <a:pt x="11" y="10"/>
                    <a:pt x="11" y="10"/>
                  </a:cubicBezTo>
                  <a:cubicBezTo>
                    <a:pt x="19" y="10"/>
                    <a:pt x="19" y="10"/>
                    <a:pt x="19" y="10"/>
                  </a:cubicBezTo>
                  <a:cubicBezTo>
                    <a:pt x="19" y="15"/>
                    <a:pt x="19" y="15"/>
                    <a:pt x="19" y="15"/>
                  </a:cubicBezTo>
                  <a:cubicBezTo>
                    <a:pt x="11" y="15"/>
                    <a:pt x="11" y="15"/>
                    <a:pt x="11" y="15"/>
                  </a:cubicBezTo>
                  <a:cubicBezTo>
                    <a:pt x="11" y="34"/>
                    <a:pt x="11" y="34"/>
                    <a:pt x="11" y="34"/>
                  </a:cubicBezTo>
                  <a:cubicBezTo>
                    <a:pt x="11" y="38"/>
                    <a:pt x="12" y="40"/>
                    <a:pt x="15" y="40"/>
                  </a:cubicBezTo>
                  <a:cubicBezTo>
                    <a:pt x="17" y="40"/>
                    <a:pt x="18" y="40"/>
                    <a:pt x="19" y="40"/>
                  </a:cubicBezTo>
                  <a:cubicBezTo>
                    <a:pt x="19" y="45"/>
                    <a:pt x="19" y="45"/>
                    <a:pt x="19" y="45"/>
                  </a:cubicBezTo>
                  <a:cubicBezTo>
                    <a:pt x="18" y="45"/>
                    <a:pt x="16" y="46"/>
                    <a:pt x="14" y="46"/>
                  </a:cubicBezTo>
                  <a:cubicBezTo>
                    <a:pt x="11" y="46"/>
                    <a:pt x="9" y="45"/>
                    <a:pt x="7" y="43"/>
                  </a:cubicBezTo>
                  <a:cubicBezTo>
                    <a:pt x="6" y="41"/>
                    <a:pt x="5" y="38"/>
                    <a:pt x="5" y="34"/>
                  </a:cubicBezTo>
                  <a:cubicBezTo>
                    <a:pt x="5" y="15"/>
                    <a:pt x="5" y="15"/>
                    <a:pt x="5" y="15"/>
                  </a:cubicBezTo>
                  <a:cubicBezTo>
                    <a:pt x="0" y="15"/>
                    <a:pt x="0" y="15"/>
                    <a:pt x="0" y="15"/>
                  </a:cubicBezTo>
                  <a:cubicBezTo>
                    <a:pt x="0" y="10"/>
                    <a:pt x="0" y="10"/>
                    <a:pt x="0" y="10"/>
                  </a:cubicBezTo>
                  <a:cubicBezTo>
                    <a:pt x="5" y="10"/>
                    <a:pt x="5" y="10"/>
                    <a:pt x="5" y="10"/>
                  </a:cubicBezTo>
                  <a:cubicBezTo>
                    <a:pt x="5" y="2"/>
                    <a:pt x="5" y="2"/>
                    <a:pt x="5" y="2"/>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52">
              <a:extLst>
                <a:ext uri="{FF2B5EF4-FFF2-40B4-BE49-F238E27FC236}">
                  <a16:creationId xmlns:a16="http://schemas.microsoft.com/office/drawing/2014/main" id="{C55168FA-4664-4E02-9C4B-4BDD5849E567}"/>
                </a:ext>
              </a:extLst>
            </p:cNvPr>
            <p:cNvSpPr>
              <a:spLocks/>
            </p:cNvSpPr>
            <p:nvPr/>
          </p:nvSpPr>
          <p:spPr bwMode="auto">
            <a:xfrm>
              <a:off x="3086101" y="4195763"/>
              <a:ext cx="92075" cy="157163"/>
            </a:xfrm>
            <a:custGeom>
              <a:avLst/>
              <a:gdLst>
                <a:gd name="T0" fmla="*/ 7 w 30"/>
                <a:gd name="T1" fmla="*/ 0 h 51"/>
                <a:gd name="T2" fmla="*/ 14 w 30"/>
                <a:gd name="T3" fmla="*/ 20 h 51"/>
                <a:gd name="T4" fmla="*/ 16 w 30"/>
                <a:gd name="T5" fmla="*/ 28 h 51"/>
                <a:gd name="T6" fmla="*/ 16 w 30"/>
                <a:gd name="T7" fmla="*/ 28 h 51"/>
                <a:gd name="T8" fmla="*/ 18 w 30"/>
                <a:gd name="T9" fmla="*/ 20 h 51"/>
                <a:gd name="T10" fmla="*/ 24 w 30"/>
                <a:gd name="T11" fmla="*/ 0 h 51"/>
                <a:gd name="T12" fmla="*/ 30 w 30"/>
                <a:gd name="T13" fmla="*/ 0 h 51"/>
                <a:gd name="T14" fmla="*/ 22 w 30"/>
                <a:gd name="T15" fmla="*/ 24 h 51"/>
                <a:gd name="T16" fmla="*/ 11 w 30"/>
                <a:gd name="T17" fmla="*/ 46 h 51"/>
                <a:gd name="T18" fmla="*/ 4 w 30"/>
                <a:gd name="T19" fmla="*/ 51 h 51"/>
                <a:gd name="T20" fmla="*/ 2 w 30"/>
                <a:gd name="T21" fmla="*/ 45 h 51"/>
                <a:gd name="T22" fmla="*/ 7 w 30"/>
                <a:gd name="T23" fmla="*/ 42 h 51"/>
                <a:gd name="T24" fmla="*/ 12 w 30"/>
                <a:gd name="T25" fmla="*/ 35 h 51"/>
                <a:gd name="T26" fmla="*/ 12 w 30"/>
                <a:gd name="T27" fmla="*/ 34 h 51"/>
                <a:gd name="T28" fmla="*/ 12 w 30"/>
                <a:gd name="T29" fmla="*/ 32 h 51"/>
                <a:gd name="T30" fmla="*/ 0 w 30"/>
                <a:gd name="T31" fmla="*/ 0 h 51"/>
                <a:gd name="T32" fmla="*/ 7 w 3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1">
                  <a:moveTo>
                    <a:pt x="7" y="0"/>
                  </a:moveTo>
                  <a:cubicBezTo>
                    <a:pt x="14" y="20"/>
                    <a:pt x="14" y="20"/>
                    <a:pt x="14" y="20"/>
                  </a:cubicBezTo>
                  <a:cubicBezTo>
                    <a:pt x="14" y="23"/>
                    <a:pt x="15" y="25"/>
                    <a:pt x="16" y="28"/>
                  </a:cubicBezTo>
                  <a:cubicBezTo>
                    <a:pt x="16" y="28"/>
                    <a:pt x="16" y="28"/>
                    <a:pt x="16" y="28"/>
                  </a:cubicBezTo>
                  <a:cubicBezTo>
                    <a:pt x="16" y="26"/>
                    <a:pt x="17" y="23"/>
                    <a:pt x="18" y="20"/>
                  </a:cubicBezTo>
                  <a:cubicBezTo>
                    <a:pt x="24" y="0"/>
                    <a:pt x="24" y="0"/>
                    <a:pt x="24" y="0"/>
                  </a:cubicBezTo>
                  <a:cubicBezTo>
                    <a:pt x="30" y="0"/>
                    <a:pt x="30" y="0"/>
                    <a:pt x="30" y="0"/>
                  </a:cubicBezTo>
                  <a:cubicBezTo>
                    <a:pt x="22" y="24"/>
                    <a:pt x="22" y="24"/>
                    <a:pt x="22" y="24"/>
                  </a:cubicBezTo>
                  <a:cubicBezTo>
                    <a:pt x="18" y="35"/>
                    <a:pt x="15" y="42"/>
                    <a:pt x="11" y="46"/>
                  </a:cubicBezTo>
                  <a:cubicBezTo>
                    <a:pt x="8" y="49"/>
                    <a:pt x="5" y="50"/>
                    <a:pt x="4" y="51"/>
                  </a:cubicBezTo>
                  <a:cubicBezTo>
                    <a:pt x="2" y="45"/>
                    <a:pt x="2" y="45"/>
                    <a:pt x="2" y="45"/>
                  </a:cubicBezTo>
                  <a:cubicBezTo>
                    <a:pt x="3" y="45"/>
                    <a:pt x="5" y="44"/>
                    <a:pt x="7" y="42"/>
                  </a:cubicBezTo>
                  <a:cubicBezTo>
                    <a:pt x="9" y="40"/>
                    <a:pt x="11" y="38"/>
                    <a:pt x="12" y="35"/>
                  </a:cubicBezTo>
                  <a:cubicBezTo>
                    <a:pt x="12" y="35"/>
                    <a:pt x="12" y="34"/>
                    <a:pt x="12" y="34"/>
                  </a:cubicBezTo>
                  <a:cubicBezTo>
                    <a:pt x="12" y="33"/>
                    <a:pt x="12" y="33"/>
                    <a:pt x="12" y="32"/>
                  </a:cubicBezTo>
                  <a:cubicBezTo>
                    <a:pt x="0" y="0"/>
                    <a:pt x="0" y="0"/>
                    <a:pt x="0" y="0"/>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53">
              <a:extLst>
                <a:ext uri="{FF2B5EF4-FFF2-40B4-BE49-F238E27FC236}">
                  <a16:creationId xmlns:a16="http://schemas.microsoft.com/office/drawing/2014/main" id="{37BF9B5D-C26C-4F27-A421-9DA889D8F1DB}"/>
                </a:ext>
              </a:extLst>
            </p:cNvPr>
            <p:cNvSpPr>
              <a:spLocks noEditPoints="1"/>
            </p:cNvSpPr>
            <p:nvPr/>
          </p:nvSpPr>
          <p:spPr bwMode="auto">
            <a:xfrm>
              <a:off x="3233738" y="4152901"/>
              <a:ext cx="65088" cy="153988"/>
            </a:xfrm>
            <a:custGeom>
              <a:avLst/>
              <a:gdLst>
                <a:gd name="T0" fmla="*/ 6 w 21"/>
                <a:gd name="T1" fmla="*/ 35 h 50"/>
                <a:gd name="T2" fmla="*/ 6 w 21"/>
                <a:gd name="T3" fmla="*/ 34 h 50"/>
                <a:gd name="T4" fmla="*/ 10 w 21"/>
                <a:gd name="T5" fmla="*/ 21 h 50"/>
                <a:gd name="T6" fmla="*/ 15 w 21"/>
                <a:gd name="T7" fmla="*/ 11 h 50"/>
                <a:gd name="T8" fmla="*/ 8 w 21"/>
                <a:gd name="T9" fmla="*/ 5 h 50"/>
                <a:gd name="T10" fmla="*/ 2 w 21"/>
                <a:gd name="T11" fmla="*/ 7 h 50"/>
                <a:gd name="T12" fmla="*/ 0 w 21"/>
                <a:gd name="T13" fmla="*/ 2 h 50"/>
                <a:gd name="T14" fmla="*/ 10 w 21"/>
                <a:gd name="T15" fmla="*/ 0 h 50"/>
                <a:gd name="T16" fmla="*/ 21 w 21"/>
                <a:gd name="T17" fmla="*/ 10 h 50"/>
                <a:gd name="T18" fmla="*/ 15 w 21"/>
                <a:gd name="T19" fmla="*/ 23 h 50"/>
                <a:gd name="T20" fmla="*/ 12 w 21"/>
                <a:gd name="T21" fmla="*/ 34 h 50"/>
                <a:gd name="T22" fmla="*/ 12 w 21"/>
                <a:gd name="T23" fmla="*/ 35 h 50"/>
                <a:gd name="T24" fmla="*/ 6 w 21"/>
                <a:gd name="T25" fmla="*/ 35 h 50"/>
                <a:gd name="T26" fmla="*/ 5 w 21"/>
                <a:gd name="T27" fmla="*/ 45 h 50"/>
                <a:gd name="T28" fmla="*/ 9 w 21"/>
                <a:gd name="T29" fmla="*/ 41 h 50"/>
                <a:gd name="T30" fmla="*/ 13 w 21"/>
                <a:gd name="T31" fmla="*/ 45 h 50"/>
                <a:gd name="T32" fmla="*/ 9 w 21"/>
                <a:gd name="T33" fmla="*/ 50 h 50"/>
                <a:gd name="T34" fmla="*/ 5 w 21"/>
                <a:gd name="T3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50">
                  <a:moveTo>
                    <a:pt x="6" y="35"/>
                  </a:moveTo>
                  <a:cubicBezTo>
                    <a:pt x="6" y="34"/>
                    <a:pt x="6" y="34"/>
                    <a:pt x="6" y="34"/>
                  </a:cubicBezTo>
                  <a:cubicBezTo>
                    <a:pt x="6" y="30"/>
                    <a:pt x="7" y="25"/>
                    <a:pt x="10" y="21"/>
                  </a:cubicBezTo>
                  <a:cubicBezTo>
                    <a:pt x="13" y="17"/>
                    <a:pt x="15" y="14"/>
                    <a:pt x="15" y="11"/>
                  </a:cubicBezTo>
                  <a:cubicBezTo>
                    <a:pt x="15" y="7"/>
                    <a:pt x="13" y="5"/>
                    <a:pt x="8" y="5"/>
                  </a:cubicBezTo>
                  <a:cubicBezTo>
                    <a:pt x="6" y="5"/>
                    <a:pt x="4" y="5"/>
                    <a:pt x="2" y="7"/>
                  </a:cubicBezTo>
                  <a:cubicBezTo>
                    <a:pt x="0" y="2"/>
                    <a:pt x="0" y="2"/>
                    <a:pt x="0" y="2"/>
                  </a:cubicBezTo>
                  <a:cubicBezTo>
                    <a:pt x="2" y="1"/>
                    <a:pt x="6" y="0"/>
                    <a:pt x="10" y="0"/>
                  </a:cubicBezTo>
                  <a:cubicBezTo>
                    <a:pt x="18" y="0"/>
                    <a:pt x="21" y="5"/>
                    <a:pt x="21" y="10"/>
                  </a:cubicBezTo>
                  <a:cubicBezTo>
                    <a:pt x="21" y="15"/>
                    <a:pt x="18" y="19"/>
                    <a:pt x="15" y="23"/>
                  </a:cubicBezTo>
                  <a:cubicBezTo>
                    <a:pt x="12" y="27"/>
                    <a:pt x="11" y="30"/>
                    <a:pt x="12" y="34"/>
                  </a:cubicBezTo>
                  <a:cubicBezTo>
                    <a:pt x="12" y="35"/>
                    <a:pt x="12" y="35"/>
                    <a:pt x="12" y="35"/>
                  </a:cubicBezTo>
                  <a:lnTo>
                    <a:pt x="6" y="35"/>
                  </a:lnTo>
                  <a:close/>
                  <a:moveTo>
                    <a:pt x="5" y="45"/>
                  </a:moveTo>
                  <a:cubicBezTo>
                    <a:pt x="5" y="43"/>
                    <a:pt x="6" y="41"/>
                    <a:pt x="9" y="41"/>
                  </a:cubicBezTo>
                  <a:cubicBezTo>
                    <a:pt x="11" y="41"/>
                    <a:pt x="13" y="43"/>
                    <a:pt x="13" y="45"/>
                  </a:cubicBezTo>
                  <a:cubicBezTo>
                    <a:pt x="13" y="48"/>
                    <a:pt x="11" y="50"/>
                    <a:pt x="9" y="50"/>
                  </a:cubicBezTo>
                  <a:cubicBezTo>
                    <a:pt x="6" y="50"/>
                    <a:pt x="5" y="48"/>
                    <a:pt x="5"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43">
              <a:extLst>
                <a:ext uri="{FF2B5EF4-FFF2-40B4-BE49-F238E27FC236}">
                  <a16:creationId xmlns:a16="http://schemas.microsoft.com/office/drawing/2014/main" id="{827E3BAD-D3F2-490F-8748-8A76A602C853}"/>
                </a:ext>
              </a:extLst>
            </p:cNvPr>
            <p:cNvSpPr>
              <a:spLocks/>
            </p:cNvSpPr>
            <p:nvPr/>
          </p:nvSpPr>
          <p:spPr bwMode="auto">
            <a:xfrm>
              <a:off x="3430588" y="3965576"/>
              <a:ext cx="533400" cy="461963"/>
            </a:xfrm>
            <a:custGeom>
              <a:avLst/>
              <a:gdLst>
                <a:gd name="T0" fmla="*/ 84 w 336"/>
                <a:gd name="T1" fmla="*/ 0 h 291"/>
                <a:gd name="T2" fmla="*/ 252 w 336"/>
                <a:gd name="T3" fmla="*/ 0 h 291"/>
                <a:gd name="T4" fmla="*/ 336 w 336"/>
                <a:gd name="T5" fmla="*/ 145 h 291"/>
                <a:gd name="T6" fmla="*/ 252 w 336"/>
                <a:gd name="T7" fmla="*/ 291 h 291"/>
                <a:gd name="T8" fmla="*/ 84 w 336"/>
                <a:gd name="T9" fmla="*/ 291 h 291"/>
                <a:gd name="T10" fmla="*/ 0 w 336"/>
                <a:gd name="T11" fmla="*/ 145 h 291"/>
                <a:gd name="T12" fmla="*/ 84 w 33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6" h="291">
                  <a:moveTo>
                    <a:pt x="84" y="0"/>
                  </a:moveTo>
                  <a:lnTo>
                    <a:pt x="252" y="0"/>
                  </a:lnTo>
                  <a:lnTo>
                    <a:pt x="336" y="145"/>
                  </a:lnTo>
                  <a:lnTo>
                    <a:pt x="252" y="291"/>
                  </a:lnTo>
                  <a:lnTo>
                    <a:pt x="84" y="291"/>
                  </a:lnTo>
                  <a:lnTo>
                    <a:pt x="0" y="145"/>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44">
              <a:extLst>
                <a:ext uri="{FF2B5EF4-FFF2-40B4-BE49-F238E27FC236}">
                  <a16:creationId xmlns:a16="http://schemas.microsoft.com/office/drawing/2014/main" id="{777CAEAB-7B0D-43A4-8BFB-26A7B93B521C}"/>
                </a:ext>
              </a:extLst>
            </p:cNvPr>
            <p:cNvSpPr>
              <a:spLocks/>
            </p:cNvSpPr>
            <p:nvPr/>
          </p:nvSpPr>
          <p:spPr bwMode="auto">
            <a:xfrm>
              <a:off x="3424238" y="3962401"/>
              <a:ext cx="544513" cy="468313"/>
            </a:xfrm>
            <a:custGeom>
              <a:avLst/>
              <a:gdLst>
                <a:gd name="T0" fmla="*/ 88 w 343"/>
                <a:gd name="T1" fmla="*/ 2 h 295"/>
                <a:gd name="T2" fmla="*/ 88 w 343"/>
                <a:gd name="T3" fmla="*/ 6 h 295"/>
                <a:gd name="T4" fmla="*/ 254 w 343"/>
                <a:gd name="T5" fmla="*/ 6 h 295"/>
                <a:gd name="T6" fmla="*/ 336 w 343"/>
                <a:gd name="T7" fmla="*/ 147 h 295"/>
                <a:gd name="T8" fmla="*/ 254 w 343"/>
                <a:gd name="T9" fmla="*/ 289 h 295"/>
                <a:gd name="T10" fmla="*/ 89 w 343"/>
                <a:gd name="T11" fmla="*/ 289 h 295"/>
                <a:gd name="T12" fmla="*/ 8 w 343"/>
                <a:gd name="T13" fmla="*/ 147 h 295"/>
                <a:gd name="T14" fmla="*/ 91 w 343"/>
                <a:gd name="T15" fmla="*/ 4 h 295"/>
                <a:gd name="T16" fmla="*/ 88 w 343"/>
                <a:gd name="T17" fmla="*/ 2 h 295"/>
                <a:gd name="T18" fmla="*/ 88 w 343"/>
                <a:gd name="T19" fmla="*/ 6 h 295"/>
                <a:gd name="T20" fmla="*/ 88 w 343"/>
                <a:gd name="T21" fmla="*/ 2 h 295"/>
                <a:gd name="T22" fmla="*/ 86 w 343"/>
                <a:gd name="T23" fmla="*/ 0 h 295"/>
                <a:gd name="T24" fmla="*/ 0 w 343"/>
                <a:gd name="T25" fmla="*/ 147 h 295"/>
                <a:gd name="T26" fmla="*/ 86 w 343"/>
                <a:gd name="T27" fmla="*/ 295 h 295"/>
                <a:gd name="T28" fmla="*/ 258 w 343"/>
                <a:gd name="T29" fmla="*/ 295 h 295"/>
                <a:gd name="T30" fmla="*/ 343 w 343"/>
                <a:gd name="T31" fmla="*/ 147 h 295"/>
                <a:gd name="T32" fmla="*/ 258 w 343"/>
                <a:gd name="T33" fmla="*/ 0 h 295"/>
                <a:gd name="T34" fmla="*/ 86 w 343"/>
                <a:gd name="T35" fmla="*/ 0 h 295"/>
                <a:gd name="T36" fmla="*/ 86 w 343"/>
                <a:gd name="T37" fmla="*/ 0 h 295"/>
                <a:gd name="T38" fmla="*/ 88 w 343"/>
                <a:gd name="T39"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295">
                  <a:moveTo>
                    <a:pt x="88" y="2"/>
                  </a:moveTo>
                  <a:lnTo>
                    <a:pt x="88" y="6"/>
                  </a:lnTo>
                  <a:lnTo>
                    <a:pt x="254" y="6"/>
                  </a:lnTo>
                  <a:lnTo>
                    <a:pt x="336" y="147"/>
                  </a:lnTo>
                  <a:lnTo>
                    <a:pt x="254" y="289"/>
                  </a:lnTo>
                  <a:lnTo>
                    <a:pt x="89" y="289"/>
                  </a:lnTo>
                  <a:lnTo>
                    <a:pt x="8" y="147"/>
                  </a:lnTo>
                  <a:lnTo>
                    <a:pt x="91" y="4"/>
                  </a:lnTo>
                  <a:lnTo>
                    <a:pt x="88" y="2"/>
                  </a:lnTo>
                  <a:lnTo>
                    <a:pt x="88" y="6"/>
                  </a:lnTo>
                  <a:lnTo>
                    <a:pt x="88" y="2"/>
                  </a:lnTo>
                  <a:lnTo>
                    <a:pt x="86" y="0"/>
                  </a:lnTo>
                  <a:lnTo>
                    <a:pt x="0" y="147"/>
                  </a:lnTo>
                  <a:lnTo>
                    <a:pt x="86" y="295"/>
                  </a:lnTo>
                  <a:lnTo>
                    <a:pt x="258" y="295"/>
                  </a:lnTo>
                  <a:lnTo>
                    <a:pt x="343" y="147"/>
                  </a:lnTo>
                  <a:lnTo>
                    <a:pt x="258" y="0"/>
                  </a:lnTo>
                  <a:lnTo>
                    <a:pt x="86" y="0"/>
                  </a:lnTo>
                  <a:lnTo>
                    <a:pt x="86" y="0"/>
                  </a:lnTo>
                  <a:lnTo>
                    <a:pt x="8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328">
              <a:extLst>
                <a:ext uri="{FF2B5EF4-FFF2-40B4-BE49-F238E27FC236}">
                  <a16:creationId xmlns:a16="http://schemas.microsoft.com/office/drawing/2014/main" id="{9A3055B4-6989-48C4-827C-3B4DA2D7B361}"/>
                </a:ext>
              </a:extLst>
            </p:cNvPr>
            <p:cNvSpPr>
              <a:spLocks noEditPoints="1"/>
            </p:cNvSpPr>
            <p:nvPr/>
          </p:nvSpPr>
          <p:spPr bwMode="auto">
            <a:xfrm>
              <a:off x="3652838" y="4125913"/>
              <a:ext cx="88900" cy="125413"/>
            </a:xfrm>
            <a:custGeom>
              <a:avLst/>
              <a:gdLst>
                <a:gd name="T0" fmla="*/ 5 w 29"/>
                <a:gd name="T1" fmla="*/ 19 h 41"/>
                <a:gd name="T2" fmla="*/ 24 w 29"/>
                <a:gd name="T3" fmla="*/ 19 h 41"/>
                <a:gd name="T4" fmla="*/ 24 w 29"/>
                <a:gd name="T5" fmla="*/ 36 h 41"/>
                <a:gd name="T6" fmla="*/ 23 w 29"/>
                <a:gd name="T7" fmla="*/ 37 h 41"/>
                <a:gd name="T8" fmla="*/ 5 w 29"/>
                <a:gd name="T9" fmla="*/ 37 h 41"/>
                <a:gd name="T10" fmla="*/ 5 w 29"/>
                <a:gd name="T11" fmla="*/ 19 h 41"/>
                <a:gd name="T12" fmla="*/ 9 w 29"/>
                <a:gd name="T13" fmla="*/ 15 h 41"/>
                <a:gd name="T14" fmla="*/ 15 w 29"/>
                <a:gd name="T15" fmla="*/ 3 h 41"/>
                <a:gd name="T16" fmla="*/ 20 w 29"/>
                <a:gd name="T17" fmla="*/ 15 h 41"/>
                <a:gd name="T18" fmla="*/ 9 w 29"/>
                <a:gd name="T19" fmla="*/ 15 h 41"/>
                <a:gd name="T20" fmla="*/ 5 w 29"/>
                <a:gd name="T21" fmla="*/ 15 h 41"/>
                <a:gd name="T22" fmla="*/ 1 w 29"/>
                <a:gd name="T23" fmla="*/ 26 h 41"/>
                <a:gd name="T24" fmla="*/ 1 w 29"/>
                <a:gd name="T25" fmla="*/ 40 h 41"/>
                <a:gd name="T26" fmla="*/ 28 w 29"/>
                <a:gd name="T27" fmla="*/ 40 h 41"/>
                <a:gd name="T28" fmla="*/ 28 w 29"/>
                <a:gd name="T29" fmla="*/ 16 h 41"/>
                <a:gd name="T30" fmla="*/ 24 w 29"/>
                <a:gd name="T31" fmla="*/ 15 h 41"/>
                <a:gd name="T32" fmla="*/ 15 w 29"/>
                <a:gd name="T33" fmla="*/ 0 h 41"/>
                <a:gd name="T34" fmla="*/ 6 w 29"/>
                <a:gd name="T35" fmla="*/ 4 h 41"/>
                <a:gd name="T36" fmla="*/ 5 w 29"/>
                <a:gd name="T37"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1">
                  <a:moveTo>
                    <a:pt x="5" y="19"/>
                  </a:moveTo>
                  <a:cubicBezTo>
                    <a:pt x="24" y="19"/>
                    <a:pt x="24" y="19"/>
                    <a:pt x="24" y="19"/>
                  </a:cubicBezTo>
                  <a:cubicBezTo>
                    <a:pt x="24" y="36"/>
                    <a:pt x="24" y="36"/>
                    <a:pt x="24" y="36"/>
                  </a:cubicBezTo>
                  <a:cubicBezTo>
                    <a:pt x="24" y="37"/>
                    <a:pt x="25" y="37"/>
                    <a:pt x="23" y="37"/>
                  </a:cubicBezTo>
                  <a:cubicBezTo>
                    <a:pt x="5" y="37"/>
                    <a:pt x="5" y="37"/>
                    <a:pt x="5" y="37"/>
                  </a:cubicBezTo>
                  <a:cubicBezTo>
                    <a:pt x="4" y="35"/>
                    <a:pt x="4" y="21"/>
                    <a:pt x="5" y="19"/>
                  </a:cubicBezTo>
                  <a:close/>
                  <a:moveTo>
                    <a:pt x="9" y="15"/>
                  </a:moveTo>
                  <a:cubicBezTo>
                    <a:pt x="9" y="9"/>
                    <a:pt x="8" y="3"/>
                    <a:pt x="15" y="3"/>
                  </a:cubicBezTo>
                  <a:cubicBezTo>
                    <a:pt x="21" y="3"/>
                    <a:pt x="20" y="9"/>
                    <a:pt x="20" y="15"/>
                  </a:cubicBezTo>
                  <a:lnTo>
                    <a:pt x="9" y="15"/>
                  </a:lnTo>
                  <a:close/>
                  <a:moveTo>
                    <a:pt x="5" y="15"/>
                  </a:moveTo>
                  <a:cubicBezTo>
                    <a:pt x="0" y="15"/>
                    <a:pt x="1" y="16"/>
                    <a:pt x="1" y="26"/>
                  </a:cubicBezTo>
                  <a:cubicBezTo>
                    <a:pt x="1" y="30"/>
                    <a:pt x="0" y="37"/>
                    <a:pt x="1" y="40"/>
                  </a:cubicBezTo>
                  <a:cubicBezTo>
                    <a:pt x="4" y="41"/>
                    <a:pt x="25" y="41"/>
                    <a:pt x="28" y="40"/>
                  </a:cubicBezTo>
                  <a:cubicBezTo>
                    <a:pt x="29" y="37"/>
                    <a:pt x="29" y="20"/>
                    <a:pt x="28" y="16"/>
                  </a:cubicBezTo>
                  <a:cubicBezTo>
                    <a:pt x="26" y="15"/>
                    <a:pt x="27" y="15"/>
                    <a:pt x="24" y="15"/>
                  </a:cubicBezTo>
                  <a:cubicBezTo>
                    <a:pt x="24" y="9"/>
                    <a:pt x="25" y="0"/>
                    <a:pt x="15" y="0"/>
                  </a:cubicBezTo>
                  <a:cubicBezTo>
                    <a:pt x="11" y="0"/>
                    <a:pt x="8" y="2"/>
                    <a:pt x="6" y="4"/>
                  </a:cubicBezTo>
                  <a:cubicBezTo>
                    <a:pt x="4" y="7"/>
                    <a:pt x="5" y="11"/>
                    <a:pt x="5" y="15"/>
                  </a:cubicBezTo>
                  <a:close/>
                </a:path>
              </a:pathLst>
            </a:custGeom>
            <a:solidFill>
              <a:srgbClr val="3D7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329">
              <a:extLst>
                <a:ext uri="{FF2B5EF4-FFF2-40B4-BE49-F238E27FC236}">
                  <a16:creationId xmlns:a16="http://schemas.microsoft.com/office/drawing/2014/main" id="{256B5DE0-F66B-424F-ADAC-766F805EB8F6}"/>
                </a:ext>
              </a:extLst>
            </p:cNvPr>
            <p:cNvSpPr>
              <a:spLocks noEditPoints="1"/>
            </p:cNvSpPr>
            <p:nvPr/>
          </p:nvSpPr>
          <p:spPr bwMode="auto">
            <a:xfrm>
              <a:off x="3667126" y="4184651"/>
              <a:ext cx="58738" cy="55563"/>
            </a:xfrm>
            <a:custGeom>
              <a:avLst/>
              <a:gdLst>
                <a:gd name="T0" fmla="*/ 6 w 19"/>
                <a:gd name="T1" fmla="*/ 13 h 18"/>
                <a:gd name="T2" fmla="*/ 7 w 19"/>
                <a:gd name="T3" fmla="*/ 9 h 18"/>
                <a:gd name="T4" fmla="*/ 8 w 19"/>
                <a:gd name="T5" fmla="*/ 4 h 18"/>
                <a:gd name="T6" fmla="*/ 11 w 19"/>
                <a:gd name="T7" fmla="*/ 4 h 18"/>
                <a:gd name="T8" fmla="*/ 13 w 19"/>
                <a:gd name="T9" fmla="*/ 10 h 18"/>
                <a:gd name="T10" fmla="*/ 13 w 19"/>
                <a:gd name="T11" fmla="*/ 14 h 18"/>
                <a:gd name="T12" fmla="*/ 9 w 19"/>
                <a:gd name="T13" fmla="*/ 14 h 18"/>
                <a:gd name="T14" fmla="*/ 7 w 19"/>
                <a:gd name="T15" fmla="*/ 14 h 18"/>
                <a:gd name="T16" fmla="*/ 6 w 19"/>
                <a:gd name="T17" fmla="*/ 13 h 18"/>
                <a:gd name="T18" fmla="*/ 19 w 19"/>
                <a:gd name="T19" fmla="*/ 17 h 18"/>
                <a:gd name="T20" fmla="*/ 19 w 19"/>
                <a:gd name="T21" fmla="*/ 0 h 18"/>
                <a:gd name="T22" fmla="*/ 0 w 19"/>
                <a:gd name="T23" fmla="*/ 0 h 18"/>
                <a:gd name="T24" fmla="*/ 0 w 19"/>
                <a:gd name="T25" fmla="*/ 17 h 18"/>
                <a:gd name="T26" fmla="*/ 19 w 19"/>
                <a:gd name="T2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6" y="13"/>
                  </a:moveTo>
                  <a:cubicBezTo>
                    <a:pt x="6" y="7"/>
                    <a:pt x="6" y="12"/>
                    <a:pt x="7" y="9"/>
                  </a:cubicBezTo>
                  <a:cubicBezTo>
                    <a:pt x="8" y="8"/>
                    <a:pt x="8" y="5"/>
                    <a:pt x="8" y="4"/>
                  </a:cubicBezTo>
                  <a:cubicBezTo>
                    <a:pt x="11" y="4"/>
                    <a:pt x="11" y="4"/>
                    <a:pt x="11" y="4"/>
                  </a:cubicBezTo>
                  <a:cubicBezTo>
                    <a:pt x="12" y="7"/>
                    <a:pt x="10" y="10"/>
                    <a:pt x="13" y="10"/>
                  </a:cubicBezTo>
                  <a:cubicBezTo>
                    <a:pt x="13" y="14"/>
                    <a:pt x="13" y="14"/>
                    <a:pt x="13" y="14"/>
                  </a:cubicBezTo>
                  <a:cubicBezTo>
                    <a:pt x="12" y="14"/>
                    <a:pt x="10" y="14"/>
                    <a:pt x="9" y="14"/>
                  </a:cubicBezTo>
                  <a:cubicBezTo>
                    <a:pt x="8" y="14"/>
                    <a:pt x="8" y="14"/>
                    <a:pt x="7" y="14"/>
                  </a:cubicBezTo>
                  <a:cubicBezTo>
                    <a:pt x="6" y="13"/>
                    <a:pt x="6" y="13"/>
                    <a:pt x="6" y="13"/>
                  </a:cubicBezTo>
                  <a:close/>
                  <a:moveTo>
                    <a:pt x="19" y="17"/>
                  </a:moveTo>
                  <a:cubicBezTo>
                    <a:pt x="19" y="0"/>
                    <a:pt x="19" y="0"/>
                    <a:pt x="19" y="0"/>
                  </a:cubicBezTo>
                  <a:cubicBezTo>
                    <a:pt x="0" y="0"/>
                    <a:pt x="0" y="0"/>
                    <a:pt x="0" y="0"/>
                  </a:cubicBezTo>
                  <a:cubicBezTo>
                    <a:pt x="0" y="17"/>
                    <a:pt x="0" y="17"/>
                    <a:pt x="0" y="17"/>
                  </a:cubicBezTo>
                  <a:cubicBezTo>
                    <a:pt x="4" y="17"/>
                    <a:pt x="16" y="18"/>
                    <a:pt x="19" y="17"/>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330">
              <a:extLst>
                <a:ext uri="{FF2B5EF4-FFF2-40B4-BE49-F238E27FC236}">
                  <a16:creationId xmlns:a16="http://schemas.microsoft.com/office/drawing/2014/main" id="{76F2A757-FBED-4180-918D-183A45983426}"/>
                </a:ext>
              </a:extLst>
            </p:cNvPr>
            <p:cNvSpPr>
              <a:spLocks noEditPoints="1"/>
            </p:cNvSpPr>
            <p:nvPr/>
          </p:nvSpPr>
          <p:spPr bwMode="auto">
            <a:xfrm>
              <a:off x="3659188" y="4014788"/>
              <a:ext cx="79375" cy="74613"/>
            </a:xfrm>
            <a:custGeom>
              <a:avLst/>
              <a:gdLst>
                <a:gd name="T0" fmla="*/ 7 w 26"/>
                <a:gd name="T1" fmla="*/ 11 h 24"/>
                <a:gd name="T2" fmla="*/ 11 w 26"/>
                <a:gd name="T3" fmla="*/ 10 h 24"/>
                <a:gd name="T4" fmla="*/ 13 w 26"/>
                <a:gd name="T5" fmla="*/ 7 h 24"/>
                <a:gd name="T6" fmla="*/ 18 w 26"/>
                <a:gd name="T7" fmla="*/ 11 h 24"/>
                <a:gd name="T8" fmla="*/ 16 w 26"/>
                <a:gd name="T9" fmla="*/ 17 h 24"/>
                <a:gd name="T10" fmla="*/ 9 w 26"/>
                <a:gd name="T11" fmla="*/ 17 h 24"/>
                <a:gd name="T12" fmla="*/ 7 w 26"/>
                <a:gd name="T13" fmla="*/ 11 h 24"/>
                <a:gd name="T14" fmla="*/ 8 w 26"/>
                <a:gd name="T15" fmla="*/ 7 h 24"/>
                <a:gd name="T16" fmla="*/ 1 w 26"/>
                <a:gd name="T17" fmla="*/ 8 h 24"/>
                <a:gd name="T18" fmla="*/ 5 w 26"/>
                <a:gd name="T19" fmla="*/ 14 h 24"/>
                <a:gd name="T20" fmla="*/ 5 w 26"/>
                <a:gd name="T21" fmla="*/ 23 h 24"/>
                <a:gd name="T22" fmla="*/ 13 w 26"/>
                <a:gd name="T23" fmla="*/ 21 h 24"/>
                <a:gd name="T24" fmla="*/ 21 w 26"/>
                <a:gd name="T25" fmla="*/ 23 h 24"/>
                <a:gd name="T26" fmla="*/ 21 w 26"/>
                <a:gd name="T27" fmla="*/ 14 h 24"/>
                <a:gd name="T28" fmla="*/ 24 w 26"/>
                <a:gd name="T29" fmla="*/ 8 h 24"/>
                <a:gd name="T30" fmla="*/ 17 w 26"/>
                <a:gd name="T31" fmla="*/ 7 h 24"/>
                <a:gd name="T32" fmla="*/ 13 w 26"/>
                <a:gd name="T33" fmla="*/ 1 h 24"/>
                <a:gd name="T34" fmla="*/ 8 w 26"/>
                <a:gd name="T35"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7" y="11"/>
                  </a:moveTo>
                  <a:cubicBezTo>
                    <a:pt x="9" y="10"/>
                    <a:pt x="10" y="11"/>
                    <a:pt x="11" y="10"/>
                  </a:cubicBezTo>
                  <a:cubicBezTo>
                    <a:pt x="12" y="9"/>
                    <a:pt x="12" y="8"/>
                    <a:pt x="13" y="7"/>
                  </a:cubicBezTo>
                  <a:cubicBezTo>
                    <a:pt x="15" y="12"/>
                    <a:pt x="15" y="9"/>
                    <a:pt x="18" y="11"/>
                  </a:cubicBezTo>
                  <a:cubicBezTo>
                    <a:pt x="15" y="14"/>
                    <a:pt x="16" y="13"/>
                    <a:pt x="16" y="17"/>
                  </a:cubicBezTo>
                  <a:cubicBezTo>
                    <a:pt x="12" y="16"/>
                    <a:pt x="14" y="16"/>
                    <a:pt x="9" y="17"/>
                  </a:cubicBezTo>
                  <a:cubicBezTo>
                    <a:pt x="10" y="13"/>
                    <a:pt x="10" y="13"/>
                    <a:pt x="7" y="11"/>
                  </a:cubicBezTo>
                  <a:close/>
                  <a:moveTo>
                    <a:pt x="8" y="7"/>
                  </a:moveTo>
                  <a:cubicBezTo>
                    <a:pt x="6" y="7"/>
                    <a:pt x="3" y="7"/>
                    <a:pt x="1" y="8"/>
                  </a:cubicBezTo>
                  <a:cubicBezTo>
                    <a:pt x="0" y="12"/>
                    <a:pt x="3" y="12"/>
                    <a:pt x="5" y="14"/>
                  </a:cubicBezTo>
                  <a:cubicBezTo>
                    <a:pt x="6" y="16"/>
                    <a:pt x="4" y="20"/>
                    <a:pt x="5" y="23"/>
                  </a:cubicBezTo>
                  <a:cubicBezTo>
                    <a:pt x="9" y="24"/>
                    <a:pt x="10" y="21"/>
                    <a:pt x="13" y="21"/>
                  </a:cubicBezTo>
                  <a:cubicBezTo>
                    <a:pt x="15" y="21"/>
                    <a:pt x="17" y="24"/>
                    <a:pt x="21" y="23"/>
                  </a:cubicBezTo>
                  <a:cubicBezTo>
                    <a:pt x="21" y="20"/>
                    <a:pt x="19" y="16"/>
                    <a:pt x="21" y="14"/>
                  </a:cubicBezTo>
                  <a:cubicBezTo>
                    <a:pt x="22" y="12"/>
                    <a:pt x="26" y="12"/>
                    <a:pt x="24" y="8"/>
                  </a:cubicBezTo>
                  <a:cubicBezTo>
                    <a:pt x="23" y="7"/>
                    <a:pt x="20" y="7"/>
                    <a:pt x="17" y="7"/>
                  </a:cubicBezTo>
                  <a:cubicBezTo>
                    <a:pt x="16" y="5"/>
                    <a:pt x="15" y="1"/>
                    <a:pt x="13" y="1"/>
                  </a:cubicBezTo>
                  <a:cubicBezTo>
                    <a:pt x="10" y="0"/>
                    <a:pt x="9" y="5"/>
                    <a:pt x="8" y="7"/>
                  </a:cubicBezTo>
                  <a:close/>
                </a:path>
              </a:pathLst>
            </a:custGeom>
            <a:solidFill>
              <a:srgbClr val="3D7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331">
              <a:extLst>
                <a:ext uri="{FF2B5EF4-FFF2-40B4-BE49-F238E27FC236}">
                  <a16:creationId xmlns:a16="http://schemas.microsoft.com/office/drawing/2014/main" id="{6DCD3753-704D-4928-B1B1-CA4F3C904FC2}"/>
                </a:ext>
              </a:extLst>
            </p:cNvPr>
            <p:cNvSpPr>
              <a:spLocks noEditPoints="1"/>
            </p:cNvSpPr>
            <p:nvPr/>
          </p:nvSpPr>
          <p:spPr bwMode="auto">
            <a:xfrm>
              <a:off x="3513138" y="4159251"/>
              <a:ext cx="87313" cy="77788"/>
            </a:xfrm>
            <a:custGeom>
              <a:avLst/>
              <a:gdLst>
                <a:gd name="T0" fmla="*/ 7 w 28"/>
                <a:gd name="T1" fmla="*/ 11 h 25"/>
                <a:gd name="T2" fmla="*/ 13 w 28"/>
                <a:gd name="T3" fmla="*/ 8 h 25"/>
                <a:gd name="T4" fmla="*/ 18 w 28"/>
                <a:gd name="T5" fmla="*/ 11 h 25"/>
                <a:gd name="T6" fmla="*/ 16 w 28"/>
                <a:gd name="T7" fmla="*/ 18 h 25"/>
                <a:gd name="T8" fmla="*/ 9 w 28"/>
                <a:gd name="T9" fmla="*/ 18 h 25"/>
                <a:gd name="T10" fmla="*/ 7 w 28"/>
                <a:gd name="T11" fmla="*/ 11 h 25"/>
                <a:gd name="T12" fmla="*/ 1 w 28"/>
                <a:gd name="T13" fmla="*/ 8 h 25"/>
                <a:gd name="T14" fmla="*/ 5 w 28"/>
                <a:gd name="T15" fmla="*/ 15 h 25"/>
                <a:gd name="T16" fmla="*/ 6 w 28"/>
                <a:gd name="T17" fmla="*/ 23 h 25"/>
                <a:gd name="T18" fmla="*/ 13 w 28"/>
                <a:gd name="T19" fmla="*/ 21 h 25"/>
                <a:gd name="T20" fmla="*/ 20 w 28"/>
                <a:gd name="T21" fmla="*/ 23 h 25"/>
                <a:gd name="T22" fmla="*/ 20 w 28"/>
                <a:gd name="T23" fmla="*/ 15 h 25"/>
                <a:gd name="T24" fmla="*/ 21 w 28"/>
                <a:gd name="T25" fmla="*/ 8 h 25"/>
                <a:gd name="T26" fmla="*/ 17 w 28"/>
                <a:gd name="T27" fmla="*/ 7 h 25"/>
                <a:gd name="T28" fmla="*/ 13 w 28"/>
                <a:gd name="T29" fmla="*/ 1 h 25"/>
                <a:gd name="T30" fmla="*/ 9 w 28"/>
                <a:gd name="T31" fmla="*/ 6 h 25"/>
                <a:gd name="T32" fmla="*/ 1 w 28"/>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5">
                  <a:moveTo>
                    <a:pt x="7" y="11"/>
                  </a:moveTo>
                  <a:cubicBezTo>
                    <a:pt x="14" y="10"/>
                    <a:pt x="10" y="10"/>
                    <a:pt x="13" y="8"/>
                  </a:cubicBezTo>
                  <a:cubicBezTo>
                    <a:pt x="16" y="12"/>
                    <a:pt x="13" y="10"/>
                    <a:pt x="18" y="11"/>
                  </a:cubicBezTo>
                  <a:cubicBezTo>
                    <a:pt x="16" y="13"/>
                    <a:pt x="16" y="14"/>
                    <a:pt x="16" y="18"/>
                  </a:cubicBezTo>
                  <a:cubicBezTo>
                    <a:pt x="11" y="16"/>
                    <a:pt x="15" y="16"/>
                    <a:pt x="9" y="18"/>
                  </a:cubicBezTo>
                  <a:cubicBezTo>
                    <a:pt x="10" y="13"/>
                    <a:pt x="10" y="14"/>
                    <a:pt x="7" y="11"/>
                  </a:cubicBezTo>
                  <a:close/>
                  <a:moveTo>
                    <a:pt x="1" y="8"/>
                  </a:moveTo>
                  <a:cubicBezTo>
                    <a:pt x="0" y="12"/>
                    <a:pt x="4" y="13"/>
                    <a:pt x="5" y="15"/>
                  </a:cubicBezTo>
                  <a:cubicBezTo>
                    <a:pt x="7" y="18"/>
                    <a:pt x="3" y="20"/>
                    <a:pt x="6" y="23"/>
                  </a:cubicBezTo>
                  <a:cubicBezTo>
                    <a:pt x="9" y="24"/>
                    <a:pt x="11" y="21"/>
                    <a:pt x="13" y="21"/>
                  </a:cubicBezTo>
                  <a:cubicBezTo>
                    <a:pt x="16" y="21"/>
                    <a:pt x="17" y="25"/>
                    <a:pt x="20" y="23"/>
                  </a:cubicBezTo>
                  <a:cubicBezTo>
                    <a:pt x="21" y="21"/>
                    <a:pt x="20" y="18"/>
                    <a:pt x="20" y="15"/>
                  </a:cubicBezTo>
                  <a:cubicBezTo>
                    <a:pt x="23" y="13"/>
                    <a:pt x="28" y="9"/>
                    <a:pt x="21" y="8"/>
                  </a:cubicBezTo>
                  <a:cubicBezTo>
                    <a:pt x="20" y="7"/>
                    <a:pt x="18" y="8"/>
                    <a:pt x="17" y="7"/>
                  </a:cubicBezTo>
                  <a:cubicBezTo>
                    <a:pt x="16" y="6"/>
                    <a:pt x="16" y="1"/>
                    <a:pt x="13" y="1"/>
                  </a:cubicBezTo>
                  <a:cubicBezTo>
                    <a:pt x="10" y="0"/>
                    <a:pt x="10" y="4"/>
                    <a:pt x="9" y="6"/>
                  </a:cubicBezTo>
                  <a:cubicBezTo>
                    <a:pt x="7" y="8"/>
                    <a:pt x="3" y="8"/>
                    <a:pt x="1" y="8"/>
                  </a:cubicBezTo>
                  <a:close/>
                </a:path>
              </a:pathLst>
            </a:custGeom>
            <a:solidFill>
              <a:srgbClr val="3E6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332">
              <a:extLst>
                <a:ext uri="{FF2B5EF4-FFF2-40B4-BE49-F238E27FC236}">
                  <a16:creationId xmlns:a16="http://schemas.microsoft.com/office/drawing/2014/main" id="{62B12F56-C13C-4964-A2DE-F1E444A9CE6A}"/>
                </a:ext>
              </a:extLst>
            </p:cNvPr>
            <p:cNvSpPr>
              <a:spLocks noEditPoints="1"/>
            </p:cNvSpPr>
            <p:nvPr/>
          </p:nvSpPr>
          <p:spPr bwMode="auto">
            <a:xfrm>
              <a:off x="3656013" y="4295776"/>
              <a:ext cx="76200" cy="85725"/>
            </a:xfrm>
            <a:custGeom>
              <a:avLst/>
              <a:gdLst>
                <a:gd name="T0" fmla="*/ 8 w 25"/>
                <a:gd name="T1" fmla="*/ 14 h 28"/>
                <a:gd name="T2" fmla="*/ 13 w 25"/>
                <a:gd name="T3" fmla="*/ 10 h 28"/>
                <a:gd name="T4" fmla="*/ 15 w 25"/>
                <a:gd name="T5" fmla="*/ 13 h 28"/>
                <a:gd name="T6" fmla="*/ 19 w 25"/>
                <a:gd name="T7" fmla="*/ 14 h 28"/>
                <a:gd name="T8" fmla="*/ 17 w 25"/>
                <a:gd name="T9" fmla="*/ 21 h 28"/>
                <a:gd name="T10" fmla="*/ 10 w 25"/>
                <a:gd name="T11" fmla="*/ 21 h 28"/>
                <a:gd name="T12" fmla="*/ 8 w 25"/>
                <a:gd name="T13" fmla="*/ 14 h 28"/>
                <a:gd name="T14" fmla="*/ 2 w 25"/>
                <a:gd name="T15" fmla="*/ 12 h 28"/>
                <a:gd name="T16" fmla="*/ 6 w 25"/>
                <a:gd name="T17" fmla="*/ 18 h 28"/>
                <a:gd name="T18" fmla="*/ 6 w 25"/>
                <a:gd name="T19" fmla="*/ 26 h 28"/>
                <a:gd name="T20" fmla="*/ 13 w 25"/>
                <a:gd name="T21" fmla="*/ 24 h 28"/>
                <a:gd name="T22" fmla="*/ 21 w 25"/>
                <a:gd name="T23" fmla="*/ 26 h 28"/>
                <a:gd name="T24" fmla="*/ 20 w 25"/>
                <a:gd name="T25" fmla="*/ 19 h 28"/>
                <a:gd name="T26" fmla="*/ 23 w 25"/>
                <a:gd name="T27" fmla="*/ 16 h 28"/>
                <a:gd name="T28" fmla="*/ 25 w 25"/>
                <a:gd name="T29" fmla="*/ 12 h 28"/>
                <a:gd name="T30" fmla="*/ 18 w 25"/>
                <a:gd name="T31" fmla="*/ 10 h 28"/>
                <a:gd name="T32" fmla="*/ 11 w 25"/>
                <a:gd name="T33" fmla="*/ 6 h 28"/>
                <a:gd name="T34" fmla="*/ 8 w 25"/>
                <a:gd name="T35" fmla="*/ 10 h 28"/>
                <a:gd name="T36" fmla="*/ 2 w 25"/>
                <a:gd name="T37"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8">
                  <a:moveTo>
                    <a:pt x="8" y="14"/>
                  </a:moveTo>
                  <a:cubicBezTo>
                    <a:pt x="12" y="12"/>
                    <a:pt x="11" y="15"/>
                    <a:pt x="13" y="10"/>
                  </a:cubicBezTo>
                  <a:cubicBezTo>
                    <a:pt x="14" y="11"/>
                    <a:pt x="14" y="13"/>
                    <a:pt x="15" y="13"/>
                  </a:cubicBezTo>
                  <a:cubicBezTo>
                    <a:pt x="16" y="14"/>
                    <a:pt x="17" y="14"/>
                    <a:pt x="19" y="14"/>
                  </a:cubicBezTo>
                  <a:cubicBezTo>
                    <a:pt x="17" y="17"/>
                    <a:pt x="16" y="16"/>
                    <a:pt x="17" y="21"/>
                  </a:cubicBezTo>
                  <a:cubicBezTo>
                    <a:pt x="12" y="19"/>
                    <a:pt x="15" y="19"/>
                    <a:pt x="10" y="21"/>
                  </a:cubicBezTo>
                  <a:cubicBezTo>
                    <a:pt x="10" y="16"/>
                    <a:pt x="11" y="17"/>
                    <a:pt x="8" y="14"/>
                  </a:cubicBezTo>
                  <a:close/>
                  <a:moveTo>
                    <a:pt x="2" y="12"/>
                  </a:moveTo>
                  <a:cubicBezTo>
                    <a:pt x="0" y="14"/>
                    <a:pt x="4" y="17"/>
                    <a:pt x="6" y="18"/>
                  </a:cubicBezTo>
                  <a:cubicBezTo>
                    <a:pt x="6" y="21"/>
                    <a:pt x="5" y="24"/>
                    <a:pt x="6" y="26"/>
                  </a:cubicBezTo>
                  <a:cubicBezTo>
                    <a:pt x="9" y="28"/>
                    <a:pt x="10" y="24"/>
                    <a:pt x="13" y="24"/>
                  </a:cubicBezTo>
                  <a:cubicBezTo>
                    <a:pt x="16" y="24"/>
                    <a:pt x="18" y="28"/>
                    <a:pt x="21" y="26"/>
                  </a:cubicBezTo>
                  <a:cubicBezTo>
                    <a:pt x="22" y="24"/>
                    <a:pt x="21" y="21"/>
                    <a:pt x="20" y="19"/>
                  </a:cubicBezTo>
                  <a:cubicBezTo>
                    <a:pt x="22" y="17"/>
                    <a:pt x="22" y="17"/>
                    <a:pt x="23" y="16"/>
                  </a:cubicBezTo>
                  <a:cubicBezTo>
                    <a:pt x="25" y="14"/>
                    <a:pt x="25" y="14"/>
                    <a:pt x="25" y="12"/>
                  </a:cubicBezTo>
                  <a:cubicBezTo>
                    <a:pt x="23" y="11"/>
                    <a:pt x="21" y="10"/>
                    <a:pt x="18" y="10"/>
                  </a:cubicBezTo>
                  <a:cubicBezTo>
                    <a:pt x="17" y="8"/>
                    <a:pt x="14" y="0"/>
                    <a:pt x="11" y="6"/>
                  </a:cubicBezTo>
                  <a:cubicBezTo>
                    <a:pt x="10" y="7"/>
                    <a:pt x="10" y="9"/>
                    <a:pt x="8" y="10"/>
                  </a:cubicBezTo>
                  <a:cubicBezTo>
                    <a:pt x="6" y="11"/>
                    <a:pt x="4" y="10"/>
                    <a:pt x="2" y="12"/>
                  </a:cubicBezTo>
                  <a:close/>
                </a:path>
              </a:pathLst>
            </a:custGeom>
            <a:solidFill>
              <a:srgbClr val="3D7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333">
              <a:extLst>
                <a:ext uri="{FF2B5EF4-FFF2-40B4-BE49-F238E27FC236}">
                  <a16:creationId xmlns:a16="http://schemas.microsoft.com/office/drawing/2014/main" id="{D133224F-7235-4EFD-B34D-60B75A6F7492}"/>
                </a:ext>
              </a:extLst>
            </p:cNvPr>
            <p:cNvSpPr>
              <a:spLocks noEditPoints="1"/>
            </p:cNvSpPr>
            <p:nvPr/>
          </p:nvSpPr>
          <p:spPr bwMode="auto">
            <a:xfrm>
              <a:off x="3557588" y="4033838"/>
              <a:ext cx="76200" cy="107950"/>
            </a:xfrm>
            <a:custGeom>
              <a:avLst/>
              <a:gdLst>
                <a:gd name="T0" fmla="*/ 7 w 25"/>
                <a:gd name="T1" fmla="*/ 19 h 35"/>
                <a:gd name="T2" fmla="*/ 10 w 25"/>
                <a:gd name="T3" fmla="*/ 18 h 35"/>
                <a:gd name="T4" fmla="*/ 13 w 25"/>
                <a:gd name="T5" fmla="*/ 15 h 35"/>
                <a:gd name="T6" fmla="*/ 18 w 25"/>
                <a:gd name="T7" fmla="*/ 19 h 35"/>
                <a:gd name="T8" fmla="*/ 16 w 25"/>
                <a:gd name="T9" fmla="*/ 25 h 35"/>
                <a:gd name="T10" fmla="*/ 9 w 25"/>
                <a:gd name="T11" fmla="*/ 25 h 35"/>
                <a:gd name="T12" fmla="*/ 7 w 25"/>
                <a:gd name="T13" fmla="*/ 19 h 35"/>
                <a:gd name="T14" fmla="*/ 1 w 25"/>
                <a:gd name="T15" fmla="*/ 16 h 35"/>
                <a:gd name="T16" fmla="*/ 5 w 25"/>
                <a:gd name="T17" fmla="*/ 26 h 35"/>
                <a:gd name="T18" fmla="*/ 12 w 25"/>
                <a:gd name="T19" fmla="*/ 28 h 35"/>
                <a:gd name="T20" fmla="*/ 20 w 25"/>
                <a:gd name="T21" fmla="*/ 30 h 35"/>
                <a:gd name="T22" fmla="*/ 20 w 25"/>
                <a:gd name="T23" fmla="*/ 22 h 35"/>
                <a:gd name="T24" fmla="*/ 24 w 25"/>
                <a:gd name="T25" fmla="*/ 16 h 35"/>
                <a:gd name="T26" fmla="*/ 17 w 25"/>
                <a:gd name="T27" fmla="*/ 14 h 35"/>
                <a:gd name="T28" fmla="*/ 7 w 25"/>
                <a:gd name="T29" fmla="*/ 15 h 35"/>
                <a:gd name="T30" fmla="*/ 1 w 25"/>
                <a:gd name="T3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5">
                  <a:moveTo>
                    <a:pt x="7" y="19"/>
                  </a:moveTo>
                  <a:cubicBezTo>
                    <a:pt x="8" y="18"/>
                    <a:pt x="9" y="19"/>
                    <a:pt x="10" y="18"/>
                  </a:cubicBezTo>
                  <a:cubicBezTo>
                    <a:pt x="12" y="17"/>
                    <a:pt x="11" y="16"/>
                    <a:pt x="13" y="15"/>
                  </a:cubicBezTo>
                  <a:cubicBezTo>
                    <a:pt x="14" y="19"/>
                    <a:pt x="14" y="17"/>
                    <a:pt x="18" y="19"/>
                  </a:cubicBezTo>
                  <a:cubicBezTo>
                    <a:pt x="15" y="22"/>
                    <a:pt x="15" y="20"/>
                    <a:pt x="16" y="25"/>
                  </a:cubicBezTo>
                  <a:cubicBezTo>
                    <a:pt x="11" y="23"/>
                    <a:pt x="13" y="23"/>
                    <a:pt x="9" y="25"/>
                  </a:cubicBezTo>
                  <a:cubicBezTo>
                    <a:pt x="9" y="20"/>
                    <a:pt x="9" y="22"/>
                    <a:pt x="7" y="19"/>
                  </a:cubicBezTo>
                  <a:close/>
                  <a:moveTo>
                    <a:pt x="1" y="16"/>
                  </a:moveTo>
                  <a:cubicBezTo>
                    <a:pt x="0" y="22"/>
                    <a:pt x="6" y="18"/>
                    <a:pt x="5" y="26"/>
                  </a:cubicBezTo>
                  <a:cubicBezTo>
                    <a:pt x="3" y="35"/>
                    <a:pt x="10" y="28"/>
                    <a:pt x="12" y="28"/>
                  </a:cubicBezTo>
                  <a:cubicBezTo>
                    <a:pt x="15" y="28"/>
                    <a:pt x="17" y="32"/>
                    <a:pt x="20" y="30"/>
                  </a:cubicBezTo>
                  <a:cubicBezTo>
                    <a:pt x="22" y="27"/>
                    <a:pt x="18" y="25"/>
                    <a:pt x="20" y="22"/>
                  </a:cubicBezTo>
                  <a:cubicBezTo>
                    <a:pt x="22" y="20"/>
                    <a:pt x="25" y="19"/>
                    <a:pt x="24" y="16"/>
                  </a:cubicBezTo>
                  <a:cubicBezTo>
                    <a:pt x="22" y="15"/>
                    <a:pt x="19" y="15"/>
                    <a:pt x="17" y="14"/>
                  </a:cubicBezTo>
                  <a:cubicBezTo>
                    <a:pt x="11" y="0"/>
                    <a:pt x="11" y="13"/>
                    <a:pt x="7" y="15"/>
                  </a:cubicBezTo>
                  <a:cubicBezTo>
                    <a:pt x="4" y="15"/>
                    <a:pt x="3" y="15"/>
                    <a:pt x="1" y="16"/>
                  </a:cubicBezTo>
                  <a:close/>
                </a:path>
              </a:pathLst>
            </a:custGeom>
            <a:solidFill>
              <a:srgbClr val="3E6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334">
              <a:extLst>
                <a:ext uri="{FF2B5EF4-FFF2-40B4-BE49-F238E27FC236}">
                  <a16:creationId xmlns:a16="http://schemas.microsoft.com/office/drawing/2014/main" id="{091EA01C-1E9C-4FB2-819F-83680C7A421C}"/>
                </a:ext>
              </a:extLst>
            </p:cNvPr>
            <p:cNvSpPr>
              <a:spLocks noEditPoints="1"/>
            </p:cNvSpPr>
            <p:nvPr/>
          </p:nvSpPr>
          <p:spPr bwMode="auto">
            <a:xfrm>
              <a:off x="3760788" y="4251326"/>
              <a:ext cx="73025" cy="93663"/>
            </a:xfrm>
            <a:custGeom>
              <a:avLst/>
              <a:gdLst>
                <a:gd name="T0" fmla="*/ 7 w 24"/>
                <a:gd name="T1" fmla="*/ 14 h 30"/>
                <a:gd name="T2" fmla="*/ 12 w 24"/>
                <a:gd name="T3" fmla="*/ 10 h 30"/>
                <a:gd name="T4" fmla="*/ 18 w 24"/>
                <a:gd name="T5" fmla="*/ 14 h 30"/>
                <a:gd name="T6" fmla="*/ 16 w 24"/>
                <a:gd name="T7" fmla="*/ 21 h 30"/>
                <a:gd name="T8" fmla="*/ 9 w 24"/>
                <a:gd name="T9" fmla="*/ 21 h 30"/>
                <a:gd name="T10" fmla="*/ 7 w 24"/>
                <a:gd name="T11" fmla="*/ 14 h 30"/>
                <a:gd name="T12" fmla="*/ 1 w 24"/>
                <a:gd name="T13" fmla="*/ 12 h 30"/>
                <a:gd name="T14" fmla="*/ 4 w 24"/>
                <a:gd name="T15" fmla="*/ 18 h 30"/>
                <a:gd name="T16" fmla="*/ 5 w 24"/>
                <a:gd name="T17" fmla="*/ 26 h 30"/>
                <a:gd name="T18" fmla="*/ 12 w 24"/>
                <a:gd name="T19" fmla="*/ 24 h 30"/>
                <a:gd name="T20" fmla="*/ 16 w 24"/>
                <a:gd name="T21" fmla="*/ 25 h 30"/>
                <a:gd name="T22" fmla="*/ 20 w 24"/>
                <a:gd name="T23" fmla="*/ 18 h 30"/>
                <a:gd name="T24" fmla="*/ 24 w 24"/>
                <a:gd name="T25" fmla="*/ 12 h 30"/>
                <a:gd name="T26" fmla="*/ 17 w 24"/>
                <a:gd name="T27" fmla="*/ 10 h 30"/>
                <a:gd name="T28" fmla="*/ 10 w 24"/>
                <a:gd name="T29" fmla="*/ 6 h 30"/>
                <a:gd name="T30" fmla="*/ 1 w 24"/>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0">
                  <a:moveTo>
                    <a:pt x="7" y="14"/>
                  </a:moveTo>
                  <a:cubicBezTo>
                    <a:pt x="11" y="13"/>
                    <a:pt x="10" y="14"/>
                    <a:pt x="12" y="10"/>
                  </a:cubicBezTo>
                  <a:cubicBezTo>
                    <a:pt x="15" y="14"/>
                    <a:pt x="12" y="13"/>
                    <a:pt x="18" y="14"/>
                  </a:cubicBezTo>
                  <a:cubicBezTo>
                    <a:pt x="16" y="18"/>
                    <a:pt x="15" y="15"/>
                    <a:pt x="16" y="21"/>
                  </a:cubicBezTo>
                  <a:cubicBezTo>
                    <a:pt x="12" y="20"/>
                    <a:pt x="13" y="19"/>
                    <a:pt x="9" y="21"/>
                  </a:cubicBezTo>
                  <a:cubicBezTo>
                    <a:pt x="9" y="13"/>
                    <a:pt x="10" y="19"/>
                    <a:pt x="7" y="14"/>
                  </a:cubicBezTo>
                  <a:close/>
                  <a:moveTo>
                    <a:pt x="1" y="12"/>
                  </a:moveTo>
                  <a:cubicBezTo>
                    <a:pt x="0" y="15"/>
                    <a:pt x="3" y="16"/>
                    <a:pt x="4" y="18"/>
                  </a:cubicBezTo>
                  <a:cubicBezTo>
                    <a:pt x="6" y="20"/>
                    <a:pt x="3" y="23"/>
                    <a:pt x="5" y="26"/>
                  </a:cubicBezTo>
                  <a:cubicBezTo>
                    <a:pt x="8" y="28"/>
                    <a:pt x="9" y="24"/>
                    <a:pt x="12" y="24"/>
                  </a:cubicBezTo>
                  <a:cubicBezTo>
                    <a:pt x="13" y="24"/>
                    <a:pt x="14" y="24"/>
                    <a:pt x="16" y="25"/>
                  </a:cubicBezTo>
                  <a:cubicBezTo>
                    <a:pt x="23" y="30"/>
                    <a:pt x="19" y="20"/>
                    <a:pt x="20" y="18"/>
                  </a:cubicBezTo>
                  <a:cubicBezTo>
                    <a:pt x="21" y="16"/>
                    <a:pt x="24" y="15"/>
                    <a:pt x="24" y="12"/>
                  </a:cubicBezTo>
                  <a:cubicBezTo>
                    <a:pt x="22" y="11"/>
                    <a:pt x="19" y="10"/>
                    <a:pt x="17" y="10"/>
                  </a:cubicBezTo>
                  <a:cubicBezTo>
                    <a:pt x="16" y="7"/>
                    <a:pt x="13" y="0"/>
                    <a:pt x="10" y="6"/>
                  </a:cubicBezTo>
                  <a:cubicBezTo>
                    <a:pt x="6" y="14"/>
                    <a:pt x="6" y="8"/>
                    <a:pt x="1" y="12"/>
                  </a:cubicBezTo>
                  <a:close/>
                </a:path>
              </a:pathLst>
            </a:custGeom>
            <a:solidFill>
              <a:srgbClr val="32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335">
              <a:extLst>
                <a:ext uri="{FF2B5EF4-FFF2-40B4-BE49-F238E27FC236}">
                  <a16:creationId xmlns:a16="http://schemas.microsoft.com/office/drawing/2014/main" id="{57E14BEE-AEA2-4156-828D-A3668D5ADAF7}"/>
                </a:ext>
              </a:extLst>
            </p:cNvPr>
            <p:cNvSpPr>
              <a:spLocks noEditPoints="1"/>
            </p:cNvSpPr>
            <p:nvPr/>
          </p:nvSpPr>
          <p:spPr bwMode="auto">
            <a:xfrm>
              <a:off x="3797301" y="4152901"/>
              <a:ext cx="82550" cy="84138"/>
            </a:xfrm>
            <a:custGeom>
              <a:avLst/>
              <a:gdLst>
                <a:gd name="T0" fmla="*/ 9 w 27"/>
                <a:gd name="T1" fmla="*/ 13 h 27"/>
                <a:gd name="T2" fmla="*/ 14 w 27"/>
                <a:gd name="T3" fmla="*/ 10 h 27"/>
                <a:gd name="T4" fmla="*/ 16 w 27"/>
                <a:gd name="T5" fmla="*/ 12 h 27"/>
                <a:gd name="T6" fmla="*/ 20 w 27"/>
                <a:gd name="T7" fmla="*/ 13 h 27"/>
                <a:gd name="T8" fmla="*/ 18 w 27"/>
                <a:gd name="T9" fmla="*/ 20 h 27"/>
                <a:gd name="T10" fmla="*/ 11 w 27"/>
                <a:gd name="T11" fmla="*/ 20 h 27"/>
                <a:gd name="T12" fmla="*/ 9 w 27"/>
                <a:gd name="T13" fmla="*/ 13 h 27"/>
                <a:gd name="T14" fmla="*/ 7 w 27"/>
                <a:gd name="T15" fmla="*/ 17 h 27"/>
                <a:gd name="T16" fmla="*/ 7 w 27"/>
                <a:gd name="T17" fmla="*/ 25 h 27"/>
                <a:gd name="T18" fmla="*/ 14 w 27"/>
                <a:gd name="T19" fmla="*/ 23 h 27"/>
                <a:gd name="T20" fmla="*/ 22 w 27"/>
                <a:gd name="T21" fmla="*/ 25 h 27"/>
                <a:gd name="T22" fmla="*/ 22 w 27"/>
                <a:gd name="T23" fmla="*/ 17 h 27"/>
                <a:gd name="T24" fmla="*/ 26 w 27"/>
                <a:gd name="T25" fmla="*/ 10 h 27"/>
                <a:gd name="T26" fmla="*/ 17 w 27"/>
                <a:gd name="T27" fmla="*/ 6 h 27"/>
                <a:gd name="T28" fmla="*/ 11 w 27"/>
                <a:gd name="T29" fmla="*/ 6 h 27"/>
                <a:gd name="T30" fmla="*/ 3 w 27"/>
                <a:gd name="T31" fmla="*/ 10 h 27"/>
                <a:gd name="T32" fmla="*/ 7 w 27"/>
                <a:gd name="T33"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9" y="13"/>
                  </a:moveTo>
                  <a:cubicBezTo>
                    <a:pt x="14" y="13"/>
                    <a:pt x="12" y="13"/>
                    <a:pt x="14" y="10"/>
                  </a:cubicBezTo>
                  <a:cubicBezTo>
                    <a:pt x="16" y="12"/>
                    <a:pt x="16" y="12"/>
                    <a:pt x="16" y="12"/>
                  </a:cubicBezTo>
                  <a:cubicBezTo>
                    <a:pt x="17" y="13"/>
                    <a:pt x="18" y="13"/>
                    <a:pt x="20" y="13"/>
                  </a:cubicBezTo>
                  <a:cubicBezTo>
                    <a:pt x="17" y="16"/>
                    <a:pt x="17" y="15"/>
                    <a:pt x="18" y="20"/>
                  </a:cubicBezTo>
                  <a:cubicBezTo>
                    <a:pt x="12" y="18"/>
                    <a:pt x="15" y="18"/>
                    <a:pt x="11" y="20"/>
                  </a:cubicBezTo>
                  <a:cubicBezTo>
                    <a:pt x="11" y="14"/>
                    <a:pt x="10" y="17"/>
                    <a:pt x="9" y="13"/>
                  </a:cubicBezTo>
                  <a:close/>
                  <a:moveTo>
                    <a:pt x="7" y="17"/>
                  </a:moveTo>
                  <a:cubicBezTo>
                    <a:pt x="7" y="20"/>
                    <a:pt x="6" y="23"/>
                    <a:pt x="7" y="25"/>
                  </a:cubicBezTo>
                  <a:cubicBezTo>
                    <a:pt x="9" y="27"/>
                    <a:pt x="11" y="23"/>
                    <a:pt x="14" y="23"/>
                  </a:cubicBezTo>
                  <a:cubicBezTo>
                    <a:pt x="17" y="22"/>
                    <a:pt x="18" y="26"/>
                    <a:pt x="22" y="25"/>
                  </a:cubicBezTo>
                  <a:cubicBezTo>
                    <a:pt x="23" y="22"/>
                    <a:pt x="20" y="19"/>
                    <a:pt x="22" y="17"/>
                  </a:cubicBezTo>
                  <a:cubicBezTo>
                    <a:pt x="23" y="15"/>
                    <a:pt x="27" y="15"/>
                    <a:pt x="26" y="10"/>
                  </a:cubicBezTo>
                  <a:cubicBezTo>
                    <a:pt x="20" y="9"/>
                    <a:pt x="19" y="11"/>
                    <a:pt x="17" y="6"/>
                  </a:cubicBezTo>
                  <a:cubicBezTo>
                    <a:pt x="15" y="2"/>
                    <a:pt x="14" y="0"/>
                    <a:pt x="11" y="6"/>
                  </a:cubicBezTo>
                  <a:cubicBezTo>
                    <a:pt x="9" y="12"/>
                    <a:pt x="7" y="8"/>
                    <a:pt x="3" y="10"/>
                  </a:cubicBezTo>
                  <a:cubicBezTo>
                    <a:pt x="0" y="12"/>
                    <a:pt x="6" y="16"/>
                    <a:pt x="7" y="17"/>
                  </a:cubicBezTo>
                  <a:close/>
                </a:path>
              </a:pathLst>
            </a:custGeom>
            <a:solidFill>
              <a:srgbClr val="32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336">
              <a:extLst>
                <a:ext uri="{FF2B5EF4-FFF2-40B4-BE49-F238E27FC236}">
                  <a16:creationId xmlns:a16="http://schemas.microsoft.com/office/drawing/2014/main" id="{06E3356D-FEAB-4B3A-946F-AD26846BB3AF}"/>
                </a:ext>
              </a:extLst>
            </p:cNvPr>
            <p:cNvSpPr>
              <a:spLocks noEditPoints="1"/>
            </p:cNvSpPr>
            <p:nvPr/>
          </p:nvSpPr>
          <p:spPr bwMode="auto">
            <a:xfrm>
              <a:off x="3557588" y="4264026"/>
              <a:ext cx="73025" cy="74613"/>
            </a:xfrm>
            <a:custGeom>
              <a:avLst/>
              <a:gdLst>
                <a:gd name="T0" fmla="*/ 6 w 24"/>
                <a:gd name="T1" fmla="*/ 10 h 24"/>
                <a:gd name="T2" fmla="*/ 12 w 24"/>
                <a:gd name="T3" fmla="*/ 7 h 24"/>
                <a:gd name="T4" fmla="*/ 18 w 24"/>
                <a:gd name="T5" fmla="*/ 10 h 24"/>
                <a:gd name="T6" fmla="*/ 15 w 24"/>
                <a:gd name="T7" fmla="*/ 17 h 24"/>
                <a:gd name="T8" fmla="*/ 9 w 24"/>
                <a:gd name="T9" fmla="*/ 17 h 24"/>
                <a:gd name="T10" fmla="*/ 6 w 24"/>
                <a:gd name="T11" fmla="*/ 10 h 24"/>
                <a:gd name="T12" fmla="*/ 0 w 24"/>
                <a:gd name="T13" fmla="*/ 7 h 24"/>
                <a:gd name="T14" fmla="*/ 5 w 24"/>
                <a:gd name="T15" fmla="*/ 14 h 24"/>
                <a:gd name="T16" fmla="*/ 4 w 24"/>
                <a:gd name="T17" fmla="*/ 22 h 24"/>
                <a:gd name="T18" fmla="*/ 12 w 24"/>
                <a:gd name="T19" fmla="*/ 20 h 24"/>
                <a:gd name="T20" fmla="*/ 20 w 24"/>
                <a:gd name="T21" fmla="*/ 22 h 24"/>
                <a:gd name="T22" fmla="*/ 19 w 24"/>
                <a:gd name="T23" fmla="*/ 14 h 24"/>
                <a:gd name="T24" fmla="*/ 24 w 24"/>
                <a:gd name="T25" fmla="*/ 7 h 24"/>
                <a:gd name="T26" fmla="*/ 16 w 24"/>
                <a:gd name="T27" fmla="*/ 6 h 24"/>
                <a:gd name="T28" fmla="*/ 12 w 24"/>
                <a:gd name="T29" fmla="*/ 0 h 24"/>
                <a:gd name="T30" fmla="*/ 8 w 24"/>
                <a:gd name="T31" fmla="*/ 5 h 24"/>
                <a:gd name="T32" fmla="*/ 0 w 24"/>
                <a:gd name="T33"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6" y="10"/>
                  </a:moveTo>
                  <a:cubicBezTo>
                    <a:pt x="13" y="9"/>
                    <a:pt x="9" y="10"/>
                    <a:pt x="12" y="7"/>
                  </a:cubicBezTo>
                  <a:cubicBezTo>
                    <a:pt x="15" y="10"/>
                    <a:pt x="12" y="9"/>
                    <a:pt x="18" y="10"/>
                  </a:cubicBezTo>
                  <a:cubicBezTo>
                    <a:pt x="15" y="13"/>
                    <a:pt x="15" y="12"/>
                    <a:pt x="15" y="17"/>
                  </a:cubicBezTo>
                  <a:cubicBezTo>
                    <a:pt x="11" y="15"/>
                    <a:pt x="13" y="15"/>
                    <a:pt x="9" y="17"/>
                  </a:cubicBezTo>
                  <a:cubicBezTo>
                    <a:pt x="9" y="13"/>
                    <a:pt x="9" y="13"/>
                    <a:pt x="6" y="10"/>
                  </a:cubicBezTo>
                  <a:close/>
                  <a:moveTo>
                    <a:pt x="0" y="7"/>
                  </a:moveTo>
                  <a:cubicBezTo>
                    <a:pt x="0" y="11"/>
                    <a:pt x="3" y="12"/>
                    <a:pt x="5" y="14"/>
                  </a:cubicBezTo>
                  <a:cubicBezTo>
                    <a:pt x="5" y="17"/>
                    <a:pt x="3" y="20"/>
                    <a:pt x="4" y="22"/>
                  </a:cubicBezTo>
                  <a:cubicBezTo>
                    <a:pt x="8" y="24"/>
                    <a:pt x="9" y="20"/>
                    <a:pt x="12" y="20"/>
                  </a:cubicBezTo>
                  <a:cubicBezTo>
                    <a:pt x="15" y="20"/>
                    <a:pt x="16" y="24"/>
                    <a:pt x="20" y="22"/>
                  </a:cubicBezTo>
                  <a:cubicBezTo>
                    <a:pt x="21" y="20"/>
                    <a:pt x="19" y="17"/>
                    <a:pt x="19" y="14"/>
                  </a:cubicBezTo>
                  <a:cubicBezTo>
                    <a:pt x="21" y="12"/>
                    <a:pt x="24" y="11"/>
                    <a:pt x="24" y="7"/>
                  </a:cubicBezTo>
                  <a:cubicBezTo>
                    <a:pt x="22" y="7"/>
                    <a:pt x="18" y="7"/>
                    <a:pt x="16" y="6"/>
                  </a:cubicBezTo>
                  <a:cubicBezTo>
                    <a:pt x="14" y="4"/>
                    <a:pt x="15" y="0"/>
                    <a:pt x="12" y="0"/>
                  </a:cubicBezTo>
                  <a:cubicBezTo>
                    <a:pt x="9" y="0"/>
                    <a:pt x="10" y="3"/>
                    <a:pt x="8" y="5"/>
                  </a:cubicBezTo>
                  <a:cubicBezTo>
                    <a:pt x="7" y="7"/>
                    <a:pt x="2" y="7"/>
                    <a:pt x="0" y="7"/>
                  </a:cubicBezTo>
                  <a:close/>
                </a:path>
              </a:pathLst>
            </a:custGeom>
            <a:solidFill>
              <a:srgbClr val="3E68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337">
              <a:extLst>
                <a:ext uri="{FF2B5EF4-FFF2-40B4-BE49-F238E27FC236}">
                  <a16:creationId xmlns:a16="http://schemas.microsoft.com/office/drawing/2014/main" id="{C3AC2B3F-9894-4A64-84FD-DCF8F1F426D7}"/>
                </a:ext>
              </a:extLst>
            </p:cNvPr>
            <p:cNvSpPr>
              <a:spLocks noEditPoints="1"/>
            </p:cNvSpPr>
            <p:nvPr/>
          </p:nvSpPr>
          <p:spPr bwMode="auto">
            <a:xfrm>
              <a:off x="3763963" y="4060826"/>
              <a:ext cx="73025" cy="71438"/>
            </a:xfrm>
            <a:custGeom>
              <a:avLst/>
              <a:gdLst>
                <a:gd name="T0" fmla="*/ 6 w 24"/>
                <a:gd name="T1" fmla="*/ 10 h 23"/>
                <a:gd name="T2" fmla="*/ 12 w 24"/>
                <a:gd name="T3" fmla="*/ 6 h 23"/>
                <a:gd name="T4" fmla="*/ 17 w 24"/>
                <a:gd name="T5" fmla="*/ 10 h 23"/>
                <a:gd name="T6" fmla="*/ 15 w 24"/>
                <a:gd name="T7" fmla="*/ 17 h 23"/>
                <a:gd name="T8" fmla="*/ 8 w 24"/>
                <a:gd name="T9" fmla="*/ 17 h 23"/>
                <a:gd name="T10" fmla="*/ 6 w 24"/>
                <a:gd name="T11" fmla="*/ 10 h 23"/>
                <a:gd name="T12" fmla="*/ 7 w 24"/>
                <a:gd name="T13" fmla="*/ 6 h 23"/>
                <a:gd name="T14" fmla="*/ 0 w 24"/>
                <a:gd name="T15" fmla="*/ 8 h 23"/>
                <a:gd name="T16" fmla="*/ 4 w 24"/>
                <a:gd name="T17" fmla="*/ 14 h 23"/>
                <a:gd name="T18" fmla="*/ 4 w 24"/>
                <a:gd name="T19" fmla="*/ 22 h 23"/>
                <a:gd name="T20" fmla="*/ 12 w 24"/>
                <a:gd name="T21" fmla="*/ 20 h 23"/>
                <a:gd name="T22" fmla="*/ 19 w 24"/>
                <a:gd name="T23" fmla="*/ 22 h 23"/>
                <a:gd name="T24" fmla="*/ 19 w 24"/>
                <a:gd name="T25" fmla="*/ 14 h 23"/>
                <a:gd name="T26" fmla="*/ 23 w 24"/>
                <a:gd name="T27" fmla="*/ 8 h 23"/>
                <a:gd name="T28" fmla="*/ 16 w 24"/>
                <a:gd name="T29" fmla="*/ 6 h 23"/>
                <a:gd name="T30" fmla="*/ 13 w 24"/>
                <a:gd name="T31" fmla="*/ 0 h 23"/>
                <a:gd name="T32" fmla="*/ 7 w 24"/>
                <a:gd name="T3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3">
                  <a:moveTo>
                    <a:pt x="6" y="10"/>
                  </a:moveTo>
                  <a:cubicBezTo>
                    <a:pt x="11" y="9"/>
                    <a:pt x="10" y="9"/>
                    <a:pt x="12" y="6"/>
                  </a:cubicBezTo>
                  <a:cubicBezTo>
                    <a:pt x="14" y="10"/>
                    <a:pt x="12" y="9"/>
                    <a:pt x="17" y="10"/>
                  </a:cubicBezTo>
                  <a:cubicBezTo>
                    <a:pt x="14" y="15"/>
                    <a:pt x="15" y="11"/>
                    <a:pt x="15" y="17"/>
                  </a:cubicBezTo>
                  <a:cubicBezTo>
                    <a:pt x="11" y="15"/>
                    <a:pt x="12" y="16"/>
                    <a:pt x="8" y="17"/>
                  </a:cubicBezTo>
                  <a:cubicBezTo>
                    <a:pt x="9" y="11"/>
                    <a:pt x="8" y="14"/>
                    <a:pt x="6" y="10"/>
                  </a:cubicBezTo>
                  <a:close/>
                  <a:moveTo>
                    <a:pt x="7" y="6"/>
                  </a:moveTo>
                  <a:cubicBezTo>
                    <a:pt x="5" y="6"/>
                    <a:pt x="2" y="7"/>
                    <a:pt x="0" y="8"/>
                  </a:cubicBezTo>
                  <a:cubicBezTo>
                    <a:pt x="0" y="12"/>
                    <a:pt x="3" y="11"/>
                    <a:pt x="4" y="14"/>
                  </a:cubicBezTo>
                  <a:cubicBezTo>
                    <a:pt x="5" y="16"/>
                    <a:pt x="3" y="19"/>
                    <a:pt x="4" y="22"/>
                  </a:cubicBezTo>
                  <a:cubicBezTo>
                    <a:pt x="8" y="23"/>
                    <a:pt x="9" y="20"/>
                    <a:pt x="12" y="20"/>
                  </a:cubicBezTo>
                  <a:cubicBezTo>
                    <a:pt x="14" y="20"/>
                    <a:pt x="16" y="23"/>
                    <a:pt x="19" y="22"/>
                  </a:cubicBezTo>
                  <a:cubicBezTo>
                    <a:pt x="21" y="19"/>
                    <a:pt x="18" y="16"/>
                    <a:pt x="19" y="14"/>
                  </a:cubicBezTo>
                  <a:cubicBezTo>
                    <a:pt x="21" y="12"/>
                    <a:pt x="24" y="11"/>
                    <a:pt x="23" y="8"/>
                  </a:cubicBezTo>
                  <a:cubicBezTo>
                    <a:pt x="21" y="6"/>
                    <a:pt x="19" y="7"/>
                    <a:pt x="16" y="6"/>
                  </a:cubicBezTo>
                  <a:cubicBezTo>
                    <a:pt x="15" y="4"/>
                    <a:pt x="14" y="1"/>
                    <a:pt x="13" y="0"/>
                  </a:cubicBezTo>
                  <a:cubicBezTo>
                    <a:pt x="10" y="0"/>
                    <a:pt x="9" y="2"/>
                    <a:pt x="7" y="6"/>
                  </a:cubicBezTo>
                  <a:close/>
                </a:path>
              </a:pathLst>
            </a:custGeom>
            <a:solidFill>
              <a:srgbClr val="32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338">
              <a:extLst>
                <a:ext uri="{FF2B5EF4-FFF2-40B4-BE49-F238E27FC236}">
                  <a16:creationId xmlns:a16="http://schemas.microsoft.com/office/drawing/2014/main" id="{64F8EDFB-0070-4BEC-A918-2E524C350388}"/>
                </a:ext>
              </a:extLst>
            </p:cNvPr>
            <p:cNvSpPr>
              <a:spLocks/>
            </p:cNvSpPr>
            <p:nvPr/>
          </p:nvSpPr>
          <p:spPr bwMode="auto">
            <a:xfrm>
              <a:off x="3676651" y="4135438"/>
              <a:ext cx="39688" cy="36513"/>
            </a:xfrm>
            <a:custGeom>
              <a:avLst/>
              <a:gdLst>
                <a:gd name="T0" fmla="*/ 1 w 13"/>
                <a:gd name="T1" fmla="*/ 12 h 12"/>
                <a:gd name="T2" fmla="*/ 12 w 13"/>
                <a:gd name="T3" fmla="*/ 12 h 12"/>
                <a:gd name="T4" fmla="*/ 7 w 13"/>
                <a:gd name="T5" fmla="*/ 0 h 12"/>
                <a:gd name="T6" fmla="*/ 1 w 13"/>
                <a:gd name="T7" fmla="*/ 12 h 12"/>
              </a:gdLst>
              <a:ahLst/>
              <a:cxnLst>
                <a:cxn ang="0">
                  <a:pos x="T0" y="T1"/>
                </a:cxn>
                <a:cxn ang="0">
                  <a:pos x="T2" y="T3"/>
                </a:cxn>
                <a:cxn ang="0">
                  <a:pos x="T4" y="T5"/>
                </a:cxn>
                <a:cxn ang="0">
                  <a:pos x="T6" y="T7"/>
                </a:cxn>
              </a:cxnLst>
              <a:rect l="0" t="0" r="r" b="b"/>
              <a:pathLst>
                <a:path w="13" h="12">
                  <a:moveTo>
                    <a:pt x="1" y="12"/>
                  </a:moveTo>
                  <a:cubicBezTo>
                    <a:pt x="12" y="12"/>
                    <a:pt x="12" y="12"/>
                    <a:pt x="12" y="12"/>
                  </a:cubicBezTo>
                  <a:cubicBezTo>
                    <a:pt x="12" y="6"/>
                    <a:pt x="13" y="0"/>
                    <a:pt x="7" y="0"/>
                  </a:cubicBezTo>
                  <a:cubicBezTo>
                    <a:pt x="0" y="0"/>
                    <a:pt x="1" y="6"/>
                    <a:pt x="1" y="12"/>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339">
              <a:extLst>
                <a:ext uri="{FF2B5EF4-FFF2-40B4-BE49-F238E27FC236}">
                  <a16:creationId xmlns:a16="http://schemas.microsoft.com/office/drawing/2014/main" id="{1C4A53C3-A377-45B0-938A-EEC085158375}"/>
                </a:ext>
              </a:extLst>
            </p:cNvPr>
            <p:cNvSpPr>
              <a:spLocks/>
            </p:cNvSpPr>
            <p:nvPr/>
          </p:nvSpPr>
          <p:spPr bwMode="auto">
            <a:xfrm>
              <a:off x="3781426" y="4079876"/>
              <a:ext cx="34925" cy="33338"/>
            </a:xfrm>
            <a:custGeom>
              <a:avLst/>
              <a:gdLst>
                <a:gd name="T0" fmla="*/ 0 w 11"/>
                <a:gd name="T1" fmla="*/ 4 h 11"/>
                <a:gd name="T2" fmla="*/ 2 w 11"/>
                <a:gd name="T3" fmla="*/ 11 h 11"/>
                <a:gd name="T4" fmla="*/ 9 w 11"/>
                <a:gd name="T5" fmla="*/ 11 h 11"/>
                <a:gd name="T6" fmla="*/ 11 w 11"/>
                <a:gd name="T7" fmla="*/ 4 h 11"/>
                <a:gd name="T8" fmla="*/ 6 w 11"/>
                <a:gd name="T9" fmla="*/ 0 h 11"/>
                <a:gd name="T10" fmla="*/ 0 w 11"/>
                <a:gd name="T11" fmla="*/ 4 h 11"/>
              </a:gdLst>
              <a:ahLst/>
              <a:cxnLst>
                <a:cxn ang="0">
                  <a:pos x="T0" y="T1"/>
                </a:cxn>
                <a:cxn ang="0">
                  <a:pos x="T2" y="T3"/>
                </a:cxn>
                <a:cxn ang="0">
                  <a:pos x="T4" y="T5"/>
                </a:cxn>
                <a:cxn ang="0">
                  <a:pos x="T6" y="T7"/>
                </a:cxn>
                <a:cxn ang="0">
                  <a:pos x="T8" y="T9"/>
                </a:cxn>
                <a:cxn ang="0">
                  <a:pos x="T10" y="T11"/>
                </a:cxn>
              </a:cxnLst>
              <a:rect l="0" t="0" r="r" b="b"/>
              <a:pathLst>
                <a:path w="11" h="11">
                  <a:moveTo>
                    <a:pt x="0" y="4"/>
                  </a:moveTo>
                  <a:cubicBezTo>
                    <a:pt x="2" y="8"/>
                    <a:pt x="3" y="5"/>
                    <a:pt x="2" y="11"/>
                  </a:cubicBezTo>
                  <a:cubicBezTo>
                    <a:pt x="6" y="10"/>
                    <a:pt x="5" y="9"/>
                    <a:pt x="9" y="11"/>
                  </a:cubicBezTo>
                  <a:cubicBezTo>
                    <a:pt x="9" y="5"/>
                    <a:pt x="8" y="9"/>
                    <a:pt x="11" y="4"/>
                  </a:cubicBezTo>
                  <a:cubicBezTo>
                    <a:pt x="6" y="3"/>
                    <a:pt x="8" y="4"/>
                    <a:pt x="6" y="0"/>
                  </a:cubicBezTo>
                  <a:cubicBezTo>
                    <a:pt x="4" y="3"/>
                    <a:pt x="5" y="3"/>
                    <a:pt x="0" y="4"/>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340">
              <a:extLst>
                <a:ext uri="{FF2B5EF4-FFF2-40B4-BE49-F238E27FC236}">
                  <a16:creationId xmlns:a16="http://schemas.microsoft.com/office/drawing/2014/main" id="{A556641A-0885-4D82-B5F9-19AF662EC38B}"/>
                </a:ext>
              </a:extLst>
            </p:cNvPr>
            <p:cNvSpPr>
              <a:spLocks/>
            </p:cNvSpPr>
            <p:nvPr/>
          </p:nvSpPr>
          <p:spPr bwMode="auto">
            <a:xfrm>
              <a:off x="3824288" y="4184651"/>
              <a:ext cx="34925" cy="30163"/>
            </a:xfrm>
            <a:custGeom>
              <a:avLst/>
              <a:gdLst>
                <a:gd name="T0" fmla="*/ 0 w 11"/>
                <a:gd name="T1" fmla="*/ 3 h 10"/>
                <a:gd name="T2" fmla="*/ 2 w 11"/>
                <a:gd name="T3" fmla="*/ 10 h 10"/>
                <a:gd name="T4" fmla="*/ 9 w 11"/>
                <a:gd name="T5" fmla="*/ 10 h 10"/>
                <a:gd name="T6" fmla="*/ 11 w 11"/>
                <a:gd name="T7" fmla="*/ 3 h 10"/>
                <a:gd name="T8" fmla="*/ 7 w 11"/>
                <a:gd name="T9" fmla="*/ 2 h 10"/>
                <a:gd name="T10" fmla="*/ 5 w 11"/>
                <a:gd name="T11" fmla="*/ 0 h 10"/>
                <a:gd name="T12" fmla="*/ 0 w 11"/>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3"/>
                  </a:moveTo>
                  <a:cubicBezTo>
                    <a:pt x="1" y="7"/>
                    <a:pt x="2" y="4"/>
                    <a:pt x="2" y="10"/>
                  </a:cubicBezTo>
                  <a:cubicBezTo>
                    <a:pt x="6" y="8"/>
                    <a:pt x="3" y="8"/>
                    <a:pt x="9" y="10"/>
                  </a:cubicBezTo>
                  <a:cubicBezTo>
                    <a:pt x="8" y="5"/>
                    <a:pt x="8" y="6"/>
                    <a:pt x="11" y="3"/>
                  </a:cubicBezTo>
                  <a:cubicBezTo>
                    <a:pt x="9" y="3"/>
                    <a:pt x="8" y="3"/>
                    <a:pt x="7" y="2"/>
                  </a:cubicBezTo>
                  <a:cubicBezTo>
                    <a:pt x="5" y="0"/>
                    <a:pt x="5" y="0"/>
                    <a:pt x="5" y="0"/>
                  </a:cubicBezTo>
                  <a:cubicBezTo>
                    <a:pt x="3" y="3"/>
                    <a:pt x="5" y="3"/>
                    <a:pt x="0" y="3"/>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341">
              <a:extLst>
                <a:ext uri="{FF2B5EF4-FFF2-40B4-BE49-F238E27FC236}">
                  <a16:creationId xmlns:a16="http://schemas.microsoft.com/office/drawing/2014/main" id="{036CFEBF-06FE-481F-BEC6-D2BE5DB4779A}"/>
                </a:ext>
              </a:extLst>
            </p:cNvPr>
            <p:cNvSpPr>
              <a:spLocks/>
            </p:cNvSpPr>
            <p:nvPr/>
          </p:nvSpPr>
          <p:spPr bwMode="auto">
            <a:xfrm>
              <a:off x="3781426" y="4283076"/>
              <a:ext cx="34925" cy="33338"/>
            </a:xfrm>
            <a:custGeom>
              <a:avLst/>
              <a:gdLst>
                <a:gd name="T0" fmla="*/ 0 w 11"/>
                <a:gd name="T1" fmla="*/ 4 h 11"/>
                <a:gd name="T2" fmla="*/ 2 w 11"/>
                <a:gd name="T3" fmla="*/ 11 h 11"/>
                <a:gd name="T4" fmla="*/ 9 w 11"/>
                <a:gd name="T5" fmla="*/ 11 h 11"/>
                <a:gd name="T6" fmla="*/ 11 w 11"/>
                <a:gd name="T7" fmla="*/ 4 h 11"/>
                <a:gd name="T8" fmla="*/ 5 w 11"/>
                <a:gd name="T9" fmla="*/ 0 h 11"/>
                <a:gd name="T10" fmla="*/ 0 w 11"/>
                <a:gd name="T11" fmla="*/ 4 h 11"/>
              </a:gdLst>
              <a:ahLst/>
              <a:cxnLst>
                <a:cxn ang="0">
                  <a:pos x="T0" y="T1"/>
                </a:cxn>
                <a:cxn ang="0">
                  <a:pos x="T2" y="T3"/>
                </a:cxn>
                <a:cxn ang="0">
                  <a:pos x="T4" y="T5"/>
                </a:cxn>
                <a:cxn ang="0">
                  <a:pos x="T6" y="T7"/>
                </a:cxn>
                <a:cxn ang="0">
                  <a:pos x="T8" y="T9"/>
                </a:cxn>
                <a:cxn ang="0">
                  <a:pos x="T10" y="T11"/>
                </a:cxn>
              </a:cxnLst>
              <a:rect l="0" t="0" r="r" b="b"/>
              <a:pathLst>
                <a:path w="11" h="11">
                  <a:moveTo>
                    <a:pt x="0" y="4"/>
                  </a:moveTo>
                  <a:cubicBezTo>
                    <a:pt x="3" y="9"/>
                    <a:pt x="2" y="3"/>
                    <a:pt x="2" y="11"/>
                  </a:cubicBezTo>
                  <a:cubicBezTo>
                    <a:pt x="6" y="9"/>
                    <a:pt x="5" y="10"/>
                    <a:pt x="9" y="11"/>
                  </a:cubicBezTo>
                  <a:cubicBezTo>
                    <a:pt x="8" y="5"/>
                    <a:pt x="9" y="8"/>
                    <a:pt x="11" y="4"/>
                  </a:cubicBezTo>
                  <a:cubicBezTo>
                    <a:pt x="5" y="3"/>
                    <a:pt x="8" y="4"/>
                    <a:pt x="5" y="0"/>
                  </a:cubicBezTo>
                  <a:cubicBezTo>
                    <a:pt x="3" y="4"/>
                    <a:pt x="4" y="3"/>
                    <a:pt x="0" y="4"/>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342">
              <a:extLst>
                <a:ext uri="{FF2B5EF4-FFF2-40B4-BE49-F238E27FC236}">
                  <a16:creationId xmlns:a16="http://schemas.microsoft.com/office/drawing/2014/main" id="{D4D34809-9E03-4475-9964-1B0C49A9CCA6}"/>
                </a:ext>
              </a:extLst>
            </p:cNvPr>
            <p:cNvSpPr>
              <a:spLocks/>
            </p:cNvSpPr>
            <p:nvPr/>
          </p:nvSpPr>
          <p:spPr bwMode="auto">
            <a:xfrm>
              <a:off x="3535363" y="4184651"/>
              <a:ext cx="33338" cy="30163"/>
            </a:xfrm>
            <a:custGeom>
              <a:avLst/>
              <a:gdLst>
                <a:gd name="T0" fmla="*/ 0 w 11"/>
                <a:gd name="T1" fmla="*/ 3 h 10"/>
                <a:gd name="T2" fmla="*/ 2 w 11"/>
                <a:gd name="T3" fmla="*/ 10 h 10"/>
                <a:gd name="T4" fmla="*/ 9 w 11"/>
                <a:gd name="T5" fmla="*/ 10 h 10"/>
                <a:gd name="T6" fmla="*/ 11 w 11"/>
                <a:gd name="T7" fmla="*/ 3 h 10"/>
                <a:gd name="T8" fmla="*/ 6 w 11"/>
                <a:gd name="T9" fmla="*/ 0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cubicBezTo>
                    <a:pt x="3" y="6"/>
                    <a:pt x="3" y="5"/>
                    <a:pt x="2" y="10"/>
                  </a:cubicBezTo>
                  <a:cubicBezTo>
                    <a:pt x="8" y="8"/>
                    <a:pt x="4" y="8"/>
                    <a:pt x="9" y="10"/>
                  </a:cubicBezTo>
                  <a:cubicBezTo>
                    <a:pt x="9" y="6"/>
                    <a:pt x="9" y="5"/>
                    <a:pt x="11" y="3"/>
                  </a:cubicBezTo>
                  <a:cubicBezTo>
                    <a:pt x="6" y="2"/>
                    <a:pt x="9" y="4"/>
                    <a:pt x="6" y="0"/>
                  </a:cubicBezTo>
                  <a:cubicBezTo>
                    <a:pt x="3" y="2"/>
                    <a:pt x="7" y="2"/>
                    <a:pt x="0" y="3"/>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43">
              <a:extLst>
                <a:ext uri="{FF2B5EF4-FFF2-40B4-BE49-F238E27FC236}">
                  <a16:creationId xmlns:a16="http://schemas.microsoft.com/office/drawing/2014/main" id="{8A451A57-EB7D-4304-8A41-A4EF713150B1}"/>
                </a:ext>
              </a:extLst>
            </p:cNvPr>
            <p:cNvSpPr>
              <a:spLocks/>
            </p:cNvSpPr>
            <p:nvPr/>
          </p:nvSpPr>
          <p:spPr bwMode="auto">
            <a:xfrm>
              <a:off x="3575051" y="4286251"/>
              <a:ext cx="38100" cy="30163"/>
            </a:xfrm>
            <a:custGeom>
              <a:avLst/>
              <a:gdLst>
                <a:gd name="T0" fmla="*/ 0 w 12"/>
                <a:gd name="T1" fmla="*/ 3 h 10"/>
                <a:gd name="T2" fmla="*/ 3 w 12"/>
                <a:gd name="T3" fmla="*/ 10 h 10"/>
                <a:gd name="T4" fmla="*/ 9 w 12"/>
                <a:gd name="T5" fmla="*/ 10 h 10"/>
                <a:gd name="T6" fmla="*/ 12 w 12"/>
                <a:gd name="T7" fmla="*/ 3 h 10"/>
                <a:gd name="T8" fmla="*/ 6 w 12"/>
                <a:gd name="T9" fmla="*/ 0 h 10"/>
                <a:gd name="T10" fmla="*/ 0 w 12"/>
                <a:gd name="T11" fmla="*/ 3 h 10"/>
              </a:gdLst>
              <a:ahLst/>
              <a:cxnLst>
                <a:cxn ang="0">
                  <a:pos x="T0" y="T1"/>
                </a:cxn>
                <a:cxn ang="0">
                  <a:pos x="T2" y="T3"/>
                </a:cxn>
                <a:cxn ang="0">
                  <a:pos x="T4" y="T5"/>
                </a:cxn>
                <a:cxn ang="0">
                  <a:pos x="T6" y="T7"/>
                </a:cxn>
                <a:cxn ang="0">
                  <a:pos x="T8" y="T9"/>
                </a:cxn>
                <a:cxn ang="0">
                  <a:pos x="T10" y="T11"/>
                </a:cxn>
              </a:cxnLst>
              <a:rect l="0" t="0" r="r" b="b"/>
              <a:pathLst>
                <a:path w="12" h="10">
                  <a:moveTo>
                    <a:pt x="0" y="3"/>
                  </a:moveTo>
                  <a:cubicBezTo>
                    <a:pt x="3" y="6"/>
                    <a:pt x="3" y="6"/>
                    <a:pt x="3" y="10"/>
                  </a:cubicBezTo>
                  <a:cubicBezTo>
                    <a:pt x="7" y="8"/>
                    <a:pt x="5" y="8"/>
                    <a:pt x="9" y="10"/>
                  </a:cubicBezTo>
                  <a:cubicBezTo>
                    <a:pt x="9" y="5"/>
                    <a:pt x="9" y="6"/>
                    <a:pt x="12" y="3"/>
                  </a:cubicBezTo>
                  <a:cubicBezTo>
                    <a:pt x="6" y="2"/>
                    <a:pt x="9" y="3"/>
                    <a:pt x="6" y="0"/>
                  </a:cubicBezTo>
                  <a:cubicBezTo>
                    <a:pt x="3" y="3"/>
                    <a:pt x="7" y="2"/>
                    <a:pt x="0" y="3"/>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344">
              <a:extLst>
                <a:ext uri="{FF2B5EF4-FFF2-40B4-BE49-F238E27FC236}">
                  <a16:creationId xmlns:a16="http://schemas.microsoft.com/office/drawing/2014/main" id="{89B366EE-B35D-47C3-8DB0-FB8AEC91593D}"/>
                </a:ext>
              </a:extLst>
            </p:cNvPr>
            <p:cNvSpPr>
              <a:spLocks/>
            </p:cNvSpPr>
            <p:nvPr/>
          </p:nvSpPr>
          <p:spPr bwMode="auto">
            <a:xfrm>
              <a:off x="3578226" y="4079876"/>
              <a:ext cx="34925" cy="30163"/>
            </a:xfrm>
            <a:custGeom>
              <a:avLst/>
              <a:gdLst>
                <a:gd name="T0" fmla="*/ 0 w 11"/>
                <a:gd name="T1" fmla="*/ 4 h 10"/>
                <a:gd name="T2" fmla="*/ 2 w 11"/>
                <a:gd name="T3" fmla="*/ 10 h 10"/>
                <a:gd name="T4" fmla="*/ 9 w 11"/>
                <a:gd name="T5" fmla="*/ 10 h 10"/>
                <a:gd name="T6" fmla="*/ 11 w 11"/>
                <a:gd name="T7" fmla="*/ 4 h 10"/>
                <a:gd name="T8" fmla="*/ 6 w 11"/>
                <a:gd name="T9" fmla="*/ 0 h 10"/>
                <a:gd name="T10" fmla="*/ 3 w 11"/>
                <a:gd name="T11" fmla="*/ 3 h 10"/>
                <a:gd name="T12" fmla="*/ 0 w 1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4"/>
                  </a:moveTo>
                  <a:cubicBezTo>
                    <a:pt x="2" y="7"/>
                    <a:pt x="2" y="5"/>
                    <a:pt x="2" y="10"/>
                  </a:cubicBezTo>
                  <a:cubicBezTo>
                    <a:pt x="6" y="8"/>
                    <a:pt x="4" y="8"/>
                    <a:pt x="9" y="10"/>
                  </a:cubicBezTo>
                  <a:cubicBezTo>
                    <a:pt x="8" y="5"/>
                    <a:pt x="8" y="7"/>
                    <a:pt x="11" y="4"/>
                  </a:cubicBezTo>
                  <a:cubicBezTo>
                    <a:pt x="7" y="2"/>
                    <a:pt x="7" y="4"/>
                    <a:pt x="6" y="0"/>
                  </a:cubicBezTo>
                  <a:cubicBezTo>
                    <a:pt x="4" y="1"/>
                    <a:pt x="5" y="2"/>
                    <a:pt x="3" y="3"/>
                  </a:cubicBezTo>
                  <a:cubicBezTo>
                    <a:pt x="2" y="4"/>
                    <a:pt x="1" y="3"/>
                    <a:pt x="0" y="4"/>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45">
              <a:extLst>
                <a:ext uri="{FF2B5EF4-FFF2-40B4-BE49-F238E27FC236}">
                  <a16:creationId xmlns:a16="http://schemas.microsoft.com/office/drawing/2014/main" id="{8AA146A1-9712-4477-9191-57A3750FEC9C}"/>
                </a:ext>
              </a:extLst>
            </p:cNvPr>
            <p:cNvSpPr>
              <a:spLocks/>
            </p:cNvSpPr>
            <p:nvPr/>
          </p:nvSpPr>
          <p:spPr bwMode="auto">
            <a:xfrm>
              <a:off x="3679826" y="4325938"/>
              <a:ext cx="34925" cy="33338"/>
            </a:xfrm>
            <a:custGeom>
              <a:avLst/>
              <a:gdLst>
                <a:gd name="T0" fmla="*/ 0 w 11"/>
                <a:gd name="T1" fmla="*/ 4 h 11"/>
                <a:gd name="T2" fmla="*/ 2 w 11"/>
                <a:gd name="T3" fmla="*/ 11 h 11"/>
                <a:gd name="T4" fmla="*/ 9 w 11"/>
                <a:gd name="T5" fmla="*/ 11 h 11"/>
                <a:gd name="T6" fmla="*/ 11 w 11"/>
                <a:gd name="T7" fmla="*/ 4 h 11"/>
                <a:gd name="T8" fmla="*/ 7 w 11"/>
                <a:gd name="T9" fmla="*/ 3 h 11"/>
                <a:gd name="T10" fmla="*/ 5 w 11"/>
                <a:gd name="T11" fmla="*/ 0 h 11"/>
                <a:gd name="T12" fmla="*/ 0 w 11"/>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0" y="4"/>
                  </a:moveTo>
                  <a:cubicBezTo>
                    <a:pt x="3" y="7"/>
                    <a:pt x="2" y="6"/>
                    <a:pt x="2" y="11"/>
                  </a:cubicBezTo>
                  <a:cubicBezTo>
                    <a:pt x="7" y="9"/>
                    <a:pt x="4" y="9"/>
                    <a:pt x="9" y="11"/>
                  </a:cubicBezTo>
                  <a:cubicBezTo>
                    <a:pt x="8" y="6"/>
                    <a:pt x="9" y="7"/>
                    <a:pt x="11" y="4"/>
                  </a:cubicBezTo>
                  <a:cubicBezTo>
                    <a:pt x="9" y="4"/>
                    <a:pt x="8" y="4"/>
                    <a:pt x="7" y="3"/>
                  </a:cubicBezTo>
                  <a:cubicBezTo>
                    <a:pt x="6" y="3"/>
                    <a:pt x="6" y="1"/>
                    <a:pt x="5" y="0"/>
                  </a:cubicBezTo>
                  <a:cubicBezTo>
                    <a:pt x="3" y="5"/>
                    <a:pt x="4" y="2"/>
                    <a:pt x="0" y="4"/>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46">
              <a:extLst>
                <a:ext uri="{FF2B5EF4-FFF2-40B4-BE49-F238E27FC236}">
                  <a16:creationId xmlns:a16="http://schemas.microsoft.com/office/drawing/2014/main" id="{E6A33CEA-1374-4F96-A1CB-73885C6FD37C}"/>
                </a:ext>
              </a:extLst>
            </p:cNvPr>
            <p:cNvSpPr>
              <a:spLocks/>
            </p:cNvSpPr>
            <p:nvPr/>
          </p:nvSpPr>
          <p:spPr bwMode="auto">
            <a:xfrm>
              <a:off x="3679826" y="4037013"/>
              <a:ext cx="34925" cy="30163"/>
            </a:xfrm>
            <a:custGeom>
              <a:avLst/>
              <a:gdLst>
                <a:gd name="T0" fmla="*/ 0 w 11"/>
                <a:gd name="T1" fmla="*/ 4 h 10"/>
                <a:gd name="T2" fmla="*/ 2 w 11"/>
                <a:gd name="T3" fmla="*/ 10 h 10"/>
                <a:gd name="T4" fmla="*/ 9 w 11"/>
                <a:gd name="T5" fmla="*/ 10 h 10"/>
                <a:gd name="T6" fmla="*/ 11 w 11"/>
                <a:gd name="T7" fmla="*/ 4 h 10"/>
                <a:gd name="T8" fmla="*/ 6 w 11"/>
                <a:gd name="T9" fmla="*/ 0 h 10"/>
                <a:gd name="T10" fmla="*/ 4 w 11"/>
                <a:gd name="T11" fmla="*/ 3 h 10"/>
                <a:gd name="T12" fmla="*/ 0 w 1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4"/>
                  </a:moveTo>
                  <a:cubicBezTo>
                    <a:pt x="3" y="6"/>
                    <a:pt x="3" y="6"/>
                    <a:pt x="2" y="10"/>
                  </a:cubicBezTo>
                  <a:cubicBezTo>
                    <a:pt x="7" y="9"/>
                    <a:pt x="5" y="9"/>
                    <a:pt x="9" y="10"/>
                  </a:cubicBezTo>
                  <a:cubicBezTo>
                    <a:pt x="9" y="6"/>
                    <a:pt x="8" y="7"/>
                    <a:pt x="11" y="4"/>
                  </a:cubicBezTo>
                  <a:cubicBezTo>
                    <a:pt x="8" y="2"/>
                    <a:pt x="8" y="5"/>
                    <a:pt x="6" y="0"/>
                  </a:cubicBezTo>
                  <a:cubicBezTo>
                    <a:pt x="5" y="1"/>
                    <a:pt x="5" y="2"/>
                    <a:pt x="4" y="3"/>
                  </a:cubicBezTo>
                  <a:cubicBezTo>
                    <a:pt x="3" y="4"/>
                    <a:pt x="2" y="3"/>
                    <a:pt x="0" y="4"/>
                  </a:cubicBezTo>
                  <a:close/>
                </a:path>
              </a:pathLst>
            </a:custGeom>
            <a:solidFill>
              <a:srgbClr val="F8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47">
              <a:extLst>
                <a:ext uri="{FF2B5EF4-FFF2-40B4-BE49-F238E27FC236}">
                  <a16:creationId xmlns:a16="http://schemas.microsoft.com/office/drawing/2014/main" id="{1331B2AF-7EE8-4ACC-A162-5AC4C620FE24}"/>
                </a:ext>
              </a:extLst>
            </p:cNvPr>
            <p:cNvSpPr>
              <a:spLocks/>
            </p:cNvSpPr>
            <p:nvPr/>
          </p:nvSpPr>
          <p:spPr bwMode="auto">
            <a:xfrm>
              <a:off x="3686176" y="4195763"/>
              <a:ext cx="22225" cy="31750"/>
            </a:xfrm>
            <a:custGeom>
              <a:avLst/>
              <a:gdLst>
                <a:gd name="T0" fmla="*/ 0 w 7"/>
                <a:gd name="T1" fmla="*/ 9 h 10"/>
                <a:gd name="T2" fmla="*/ 1 w 7"/>
                <a:gd name="T3" fmla="*/ 10 h 10"/>
                <a:gd name="T4" fmla="*/ 3 w 7"/>
                <a:gd name="T5" fmla="*/ 10 h 10"/>
                <a:gd name="T6" fmla="*/ 7 w 7"/>
                <a:gd name="T7" fmla="*/ 10 h 10"/>
                <a:gd name="T8" fmla="*/ 7 w 7"/>
                <a:gd name="T9" fmla="*/ 6 h 10"/>
                <a:gd name="T10" fmla="*/ 5 w 7"/>
                <a:gd name="T11" fmla="*/ 0 h 10"/>
                <a:gd name="T12" fmla="*/ 2 w 7"/>
                <a:gd name="T13" fmla="*/ 0 h 10"/>
                <a:gd name="T14" fmla="*/ 1 w 7"/>
                <a:gd name="T15" fmla="*/ 5 h 10"/>
                <a:gd name="T16" fmla="*/ 0 w 7"/>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0">
                  <a:moveTo>
                    <a:pt x="0" y="9"/>
                  </a:moveTo>
                  <a:cubicBezTo>
                    <a:pt x="0" y="9"/>
                    <a:pt x="0" y="9"/>
                    <a:pt x="1" y="10"/>
                  </a:cubicBezTo>
                  <a:cubicBezTo>
                    <a:pt x="2" y="10"/>
                    <a:pt x="2" y="10"/>
                    <a:pt x="3" y="10"/>
                  </a:cubicBezTo>
                  <a:cubicBezTo>
                    <a:pt x="4" y="10"/>
                    <a:pt x="6" y="10"/>
                    <a:pt x="7" y="10"/>
                  </a:cubicBezTo>
                  <a:cubicBezTo>
                    <a:pt x="7" y="6"/>
                    <a:pt x="7" y="6"/>
                    <a:pt x="7" y="6"/>
                  </a:cubicBezTo>
                  <a:cubicBezTo>
                    <a:pt x="4" y="6"/>
                    <a:pt x="6" y="3"/>
                    <a:pt x="5" y="0"/>
                  </a:cubicBezTo>
                  <a:cubicBezTo>
                    <a:pt x="2" y="0"/>
                    <a:pt x="2" y="0"/>
                    <a:pt x="2" y="0"/>
                  </a:cubicBezTo>
                  <a:cubicBezTo>
                    <a:pt x="2" y="1"/>
                    <a:pt x="2" y="4"/>
                    <a:pt x="1" y="5"/>
                  </a:cubicBezTo>
                  <a:cubicBezTo>
                    <a:pt x="0" y="8"/>
                    <a:pt x="0" y="3"/>
                    <a:pt x="0" y="9"/>
                  </a:cubicBezTo>
                  <a:close/>
                </a:path>
              </a:pathLst>
            </a:custGeom>
            <a:solidFill>
              <a:srgbClr val="3D7C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48">
              <a:extLst>
                <a:ext uri="{FF2B5EF4-FFF2-40B4-BE49-F238E27FC236}">
                  <a16:creationId xmlns:a16="http://schemas.microsoft.com/office/drawing/2014/main" id="{3F8E1D9A-E04F-4BF6-8ED0-E05E321D0A78}"/>
                </a:ext>
              </a:extLst>
            </p:cNvPr>
            <p:cNvSpPr>
              <a:spLocks/>
            </p:cNvSpPr>
            <p:nvPr/>
          </p:nvSpPr>
          <p:spPr bwMode="auto">
            <a:xfrm>
              <a:off x="3663951" y="4184651"/>
              <a:ext cx="65088" cy="55563"/>
            </a:xfrm>
            <a:custGeom>
              <a:avLst/>
              <a:gdLst>
                <a:gd name="T0" fmla="*/ 20 w 21"/>
                <a:gd name="T1" fmla="*/ 17 h 18"/>
                <a:gd name="T2" fmla="*/ 1 w 21"/>
                <a:gd name="T3" fmla="*/ 17 h 18"/>
                <a:gd name="T4" fmla="*/ 1 w 21"/>
                <a:gd name="T5" fmla="*/ 0 h 18"/>
                <a:gd name="T6" fmla="*/ 1 w 21"/>
                <a:gd name="T7" fmla="*/ 18 h 18"/>
                <a:gd name="T8" fmla="*/ 19 w 21"/>
                <a:gd name="T9" fmla="*/ 18 h 18"/>
                <a:gd name="T10" fmla="*/ 20 w 21"/>
                <a:gd name="T11" fmla="*/ 17 h 18"/>
              </a:gdLst>
              <a:ahLst/>
              <a:cxnLst>
                <a:cxn ang="0">
                  <a:pos x="T0" y="T1"/>
                </a:cxn>
                <a:cxn ang="0">
                  <a:pos x="T2" y="T3"/>
                </a:cxn>
                <a:cxn ang="0">
                  <a:pos x="T4" y="T5"/>
                </a:cxn>
                <a:cxn ang="0">
                  <a:pos x="T6" y="T7"/>
                </a:cxn>
                <a:cxn ang="0">
                  <a:pos x="T8" y="T9"/>
                </a:cxn>
                <a:cxn ang="0">
                  <a:pos x="T10" y="T11"/>
                </a:cxn>
              </a:cxnLst>
              <a:rect l="0" t="0" r="r" b="b"/>
              <a:pathLst>
                <a:path w="21" h="18">
                  <a:moveTo>
                    <a:pt x="20" y="17"/>
                  </a:moveTo>
                  <a:cubicBezTo>
                    <a:pt x="17" y="18"/>
                    <a:pt x="5" y="17"/>
                    <a:pt x="1" y="17"/>
                  </a:cubicBezTo>
                  <a:cubicBezTo>
                    <a:pt x="1" y="0"/>
                    <a:pt x="1" y="0"/>
                    <a:pt x="1" y="0"/>
                  </a:cubicBezTo>
                  <a:cubicBezTo>
                    <a:pt x="0" y="2"/>
                    <a:pt x="0" y="16"/>
                    <a:pt x="1" y="18"/>
                  </a:cubicBezTo>
                  <a:cubicBezTo>
                    <a:pt x="19" y="18"/>
                    <a:pt x="19" y="18"/>
                    <a:pt x="19" y="18"/>
                  </a:cubicBezTo>
                  <a:cubicBezTo>
                    <a:pt x="21" y="18"/>
                    <a:pt x="20" y="18"/>
                    <a:pt x="20" y="17"/>
                  </a:cubicBezTo>
                  <a:close/>
                </a:path>
              </a:pathLst>
            </a:custGeom>
            <a:solidFill>
              <a:srgbClr val="A2C9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0" name="Group 249">
            <a:extLst>
              <a:ext uri="{FF2B5EF4-FFF2-40B4-BE49-F238E27FC236}">
                <a16:creationId xmlns:a16="http://schemas.microsoft.com/office/drawing/2014/main" id="{77CCF7B3-EA36-49A8-AB45-04C60A3F5EDF}"/>
              </a:ext>
            </a:extLst>
          </p:cNvPr>
          <p:cNvGrpSpPr/>
          <p:nvPr/>
        </p:nvGrpSpPr>
        <p:grpSpPr>
          <a:xfrm>
            <a:off x="2048299" y="4336854"/>
            <a:ext cx="2756407" cy="798359"/>
            <a:chOff x="1765301" y="4430713"/>
            <a:chExt cx="3063875" cy="887413"/>
          </a:xfrm>
        </p:grpSpPr>
        <p:sp>
          <p:nvSpPr>
            <p:cNvPr id="251" name="Freeform 43">
              <a:extLst>
                <a:ext uri="{FF2B5EF4-FFF2-40B4-BE49-F238E27FC236}">
                  <a16:creationId xmlns:a16="http://schemas.microsoft.com/office/drawing/2014/main" id="{8B58007D-C166-43F0-B10E-AD514F333837}"/>
                </a:ext>
              </a:extLst>
            </p:cNvPr>
            <p:cNvSpPr>
              <a:spLocks/>
            </p:cNvSpPr>
            <p:nvPr/>
          </p:nvSpPr>
          <p:spPr bwMode="auto">
            <a:xfrm>
              <a:off x="4425951" y="4464051"/>
              <a:ext cx="358775" cy="533400"/>
            </a:xfrm>
            <a:custGeom>
              <a:avLst/>
              <a:gdLst>
                <a:gd name="T0" fmla="*/ 0 w 226"/>
                <a:gd name="T1" fmla="*/ 336 h 336"/>
                <a:gd name="T2" fmla="*/ 69 w 226"/>
                <a:gd name="T3" fmla="*/ 336 h 336"/>
                <a:gd name="T4" fmla="*/ 199 w 226"/>
                <a:gd name="T5" fmla="*/ 206 h 336"/>
                <a:gd name="T6" fmla="*/ 199 w 226"/>
                <a:gd name="T7" fmla="*/ 16 h 336"/>
                <a:gd name="T8" fmla="*/ 226 w 226"/>
                <a:gd name="T9" fmla="*/ 16 h 336"/>
                <a:gd name="T10" fmla="*/ 226 w 226"/>
                <a:gd name="T11" fmla="*/ 0 h 336"/>
                <a:gd name="T12" fmla="*/ 184 w 226"/>
                <a:gd name="T13" fmla="*/ 0 h 336"/>
                <a:gd name="T14" fmla="*/ 184 w 226"/>
                <a:gd name="T15" fmla="*/ 198 h 336"/>
                <a:gd name="T16" fmla="*/ 64 w 226"/>
                <a:gd name="T17" fmla="*/ 321 h 336"/>
                <a:gd name="T18" fmla="*/ 0 w 226"/>
                <a:gd name="T19" fmla="*/ 321 h 336"/>
                <a:gd name="T20" fmla="*/ 0 w 226"/>
                <a:gd name="T2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36">
                  <a:moveTo>
                    <a:pt x="0" y="336"/>
                  </a:moveTo>
                  <a:lnTo>
                    <a:pt x="69" y="336"/>
                  </a:lnTo>
                  <a:lnTo>
                    <a:pt x="199" y="206"/>
                  </a:lnTo>
                  <a:lnTo>
                    <a:pt x="199" y="16"/>
                  </a:lnTo>
                  <a:lnTo>
                    <a:pt x="226" y="16"/>
                  </a:lnTo>
                  <a:lnTo>
                    <a:pt x="226" y="0"/>
                  </a:lnTo>
                  <a:lnTo>
                    <a:pt x="184" y="0"/>
                  </a:lnTo>
                  <a:lnTo>
                    <a:pt x="184" y="198"/>
                  </a:lnTo>
                  <a:lnTo>
                    <a:pt x="64" y="321"/>
                  </a:lnTo>
                  <a:lnTo>
                    <a:pt x="0" y="321"/>
                  </a:lnTo>
                  <a:lnTo>
                    <a:pt x="0" y="33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44">
              <a:extLst>
                <a:ext uri="{FF2B5EF4-FFF2-40B4-BE49-F238E27FC236}">
                  <a16:creationId xmlns:a16="http://schemas.microsoft.com/office/drawing/2014/main" id="{A0BA0CA4-DF00-444D-B13A-E04F85CB980A}"/>
                </a:ext>
              </a:extLst>
            </p:cNvPr>
            <p:cNvSpPr>
              <a:spLocks/>
            </p:cNvSpPr>
            <p:nvPr/>
          </p:nvSpPr>
          <p:spPr bwMode="auto">
            <a:xfrm>
              <a:off x="4425951" y="4464051"/>
              <a:ext cx="358775" cy="533400"/>
            </a:xfrm>
            <a:custGeom>
              <a:avLst/>
              <a:gdLst>
                <a:gd name="T0" fmla="*/ 0 w 226"/>
                <a:gd name="T1" fmla="*/ 336 h 336"/>
                <a:gd name="T2" fmla="*/ 69 w 226"/>
                <a:gd name="T3" fmla="*/ 336 h 336"/>
                <a:gd name="T4" fmla="*/ 199 w 226"/>
                <a:gd name="T5" fmla="*/ 206 h 336"/>
                <a:gd name="T6" fmla="*/ 199 w 226"/>
                <a:gd name="T7" fmla="*/ 16 h 336"/>
                <a:gd name="T8" fmla="*/ 226 w 226"/>
                <a:gd name="T9" fmla="*/ 16 h 336"/>
                <a:gd name="T10" fmla="*/ 226 w 226"/>
                <a:gd name="T11" fmla="*/ 0 h 336"/>
                <a:gd name="T12" fmla="*/ 184 w 226"/>
                <a:gd name="T13" fmla="*/ 0 h 336"/>
                <a:gd name="T14" fmla="*/ 184 w 226"/>
                <a:gd name="T15" fmla="*/ 198 h 336"/>
                <a:gd name="T16" fmla="*/ 64 w 226"/>
                <a:gd name="T17" fmla="*/ 321 h 336"/>
                <a:gd name="T18" fmla="*/ 0 w 226"/>
                <a:gd name="T19" fmla="*/ 321 h 336"/>
                <a:gd name="T20" fmla="*/ 0 w 226"/>
                <a:gd name="T2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36">
                  <a:moveTo>
                    <a:pt x="0" y="336"/>
                  </a:moveTo>
                  <a:lnTo>
                    <a:pt x="69" y="336"/>
                  </a:lnTo>
                  <a:lnTo>
                    <a:pt x="199" y="206"/>
                  </a:lnTo>
                  <a:lnTo>
                    <a:pt x="199" y="16"/>
                  </a:lnTo>
                  <a:lnTo>
                    <a:pt x="226" y="16"/>
                  </a:lnTo>
                  <a:lnTo>
                    <a:pt x="226" y="0"/>
                  </a:lnTo>
                  <a:lnTo>
                    <a:pt x="184" y="0"/>
                  </a:lnTo>
                  <a:lnTo>
                    <a:pt x="184" y="198"/>
                  </a:lnTo>
                  <a:lnTo>
                    <a:pt x="64" y="321"/>
                  </a:lnTo>
                  <a:lnTo>
                    <a:pt x="0" y="321"/>
                  </a:lnTo>
                  <a:lnTo>
                    <a:pt x="0" y="3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45">
              <a:extLst>
                <a:ext uri="{FF2B5EF4-FFF2-40B4-BE49-F238E27FC236}">
                  <a16:creationId xmlns:a16="http://schemas.microsoft.com/office/drawing/2014/main" id="{D187AEDD-22C9-4C85-AAC6-A5149A5A2A15}"/>
                </a:ext>
              </a:extLst>
            </p:cNvPr>
            <p:cNvSpPr>
              <a:spLocks noChangeArrowheads="1"/>
            </p:cNvSpPr>
            <p:nvPr/>
          </p:nvSpPr>
          <p:spPr bwMode="auto">
            <a:xfrm>
              <a:off x="4381501" y="4938713"/>
              <a:ext cx="93663"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46">
              <a:extLst>
                <a:ext uri="{FF2B5EF4-FFF2-40B4-BE49-F238E27FC236}">
                  <a16:creationId xmlns:a16="http://schemas.microsoft.com/office/drawing/2014/main" id="{86DBE844-9A65-41EE-BF33-41BED26C0759}"/>
                </a:ext>
              </a:extLst>
            </p:cNvPr>
            <p:cNvSpPr>
              <a:spLocks noChangeArrowheads="1"/>
            </p:cNvSpPr>
            <p:nvPr/>
          </p:nvSpPr>
          <p:spPr bwMode="auto">
            <a:xfrm>
              <a:off x="4735513" y="4430713"/>
              <a:ext cx="93663"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55" name="Picture 73">
              <a:extLst>
                <a:ext uri="{FF2B5EF4-FFF2-40B4-BE49-F238E27FC236}">
                  <a16:creationId xmlns:a16="http://schemas.microsoft.com/office/drawing/2014/main" id="{3F7BEAFF-BFC3-4649-8CF4-2A114AA211C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76738" y="4945063"/>
              <a:ext cx="20638"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 name="Freeform 74">
              <a:extLst>
                <a:ext uri="{FF2B5EF4-FFF2-40B4-BE49-F238E27FC236}">
                  <a16:creationId xmlns:a16="http://schemas.microsoft.com/office/drawing/2014/main" id="{F9FE49D0-EF84-4F2E-B51C-5D911138E93D}"/>
                </a:ext>
              </a:extLst>
            </p:cNvPr>
            <p:cNvSpPr>
              <a:spLocks/>
            </p:cNvSpPr>
            <p:nvPr/>
          </p:nvSpPr>
          <p:spPr bwMode="auto">
            <a:xfrm>
              <a:off x="1765301" y="4787901"/>
              <a:ext cx="2527300" cy="530225"/>
            </a:xfrm>
            <a:custGeom>
              <a:avLst/>
              <a:gdLst>
                <a:gd name="T0" fmla="*/ 97 w 1592"/>
                <a:gd name="T1" fmla="*/ 0 h 334"/>
                <a:gd name="T2" fmla="*/ 1495 w 1592"/>
                <a:gd name="T3" fmla="*/ 0 h 334"/>
                <a:gd name="T4" fmla="*/ 1592 w 1592"/>
                <a:gd name="T5" fmla="*/ 167 h 334"/>
                <a:gd name="T6" fmla="*/ 1495 w 1592"/>
                <a:gd name="T7" fmla="*/ 334 h 334"/>
                <a:gd name="T8" fmla="*/ 97 w 1592"/>
                <a:gd name="T9" fmla="*/ 334 h 334"/>
                <a:gd name="T10" fmla="*/ 0 w 1592"/>
                <a:gd name="T11" fmla="*/ 167 h 334"/>
                <a:gd name="T12" fmla="*/ 97 w 1592"/>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1592" h="334">
                  <a:moveTo>
                    <a:pt x="97" y="0"/>
                  </a:moveTo>
                  <a:lnTo>
                    <a:pt x="1495" y="0"/>
                  </a:lnTo>
                  <a:lnTo>
                    <a:pt x="1592" y="167"/>
                  </a:lnTo>
                  <a:lnTo>
                    <a:pt x="1495" y="334"/>
                  </a:lnTo>
                  <a:lnTo>
                    <a:pt x="97" y="334"/>
                  </a:lnTo>
                  <a:lnTo>
                    <a:pt x="0" y="167"/>
                  </a:lnTo>
                  <a:lnTo>
                    <a:pt x="97" y="0"/>
                  </a:lnTo>
                  <a:close/>
                </a:path>
              </a:pathLst>
            </a:custGeom>
            <a:solidFill>
              <a:srgbClr val="3B2D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05">
              <a:extLst>
                <a:ext uri="{FF2B5EF4-FFF2-40B4-BE49-F238E27FC236}">
                  <a16:creationId xmlns:a16="http://schemas.microsoft.com/office/drawing/2014/main" id="{B18C1B01-1AC5-4003-B8D7-61871CB46C5E}"/>
                </a:ext>
              </a:extLst>
            </p:cNvPr>
            <p:cNvSpPr>
              <a:spLocks noEditPoints="1"/>
            </p:cNvSpPr>
            <p:nvPr/>
          </p:nvSpPr>
          <p:spPr bwMode="auto">
            <a:xfrm>
              <a:off x="2035176" y="4987926"/>
              <a:ext cx="84138" cy="149225"/>
            </a:xfrm>
            <a:custGeom>
              <a:avLst/>
              <a:gdLst>
                <a:gd name="T0" fmla="*/ 0 w 27"/>
                <a:gd name="T1" fmla="*/ 1 h 48"/>
                <a:gd name="T2" fmla="*/ 11 w 27"/>
                <a:gd name="T3" fmla="*/ 0 h 48"/>
                <a:gd name="T4" fmla="*/ 23 w 27"/>
                <a:gd name="T5" fmla="*/ 3 h 48"/>
                <a:gd name="T6" fmla="*/ 27 w 27"/>
                <a:gd name="T7" fmla="*/ 14 h 48"/>
                <a:gd name="T8" fmla="*/ 24 w 27"/>
                <a:gd name="T9" fmla="*/ 24 h 48"/>
                <a:gd name="T10" fmla="*/ 10 w 27"/>
                <a:gd name="T11" fmla="*/ 29 h 48"/>
                <a:gd name="T12" fmla="*/ 6 w 27"/>
                <a:gd name="T13" fmla="*/ 29 h 48"/>
                <a:gd name="T14" fmla="*/ 6 w 27"/>
                <a:gd name="T15" fmla="*/ 48 h 48"/>
                <a:gd name="T16" fmla="*/ 0 w 27"/>
                <a:gd name="T17" fmla="*/ 48 h 48"/>
                <a:gd name="T18" fmla="*/ 0 w 27"/>
                <a:gd name="T19" fmla="*/ 1 h 48"/>
                <a:gd name="T20" fmla="*/ 6 w 27"/>
                <a:gd name="T21" fmla="*/ 24 h 48"/>
                <a:gd name="T22" fmla="*/ 10 w 27"/>
                <a:gd name="T23" fmla="*/ 24 h 48"/>
                <a:gd name="T24" fmla="*/ 21 w 27"/>
                <a:gd name="T25" fmla="*/ 14 h 48"/>
                <a:gd name="T26" fmla="*/ 11 w 27"/>
                <a:gd name="T27" fmla="*/ 4 h 48"/>
                <a:gd name="T28" fmla="*/ 6 w 27"/>
                <a:gd name="T29" fmla="*/ 5 h 48"/>
                <a:gd name="T30" fmla="*/ 6 w 27"/>
                <a:gd name="T3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0" y="1"/>
                  </a:moveTo>
                  <a:cubicBezTo>
                    <a:pt x="3" y="0"/>
                    <a:pt x="6" y="0"/>
                    <a:pt x="11" y="0"/>
                  </a:cubicBezTo>
                  <a:cubicBezTo>
                    <a:pt x="16" y="0"/>
                    <a:pt x="21" y="1"/>
                    <a:pt x="23" y="3"/>
                  </a:cubicBezTo>
                  <a:cubicBezTo>
                    <a:pt x="26" y="6"/>
                    <a:pt x="27" y="9"/>
                    <a:pt x="27" y="14"/>
                  </a:cubicBezTo>
                  <a:cubicBezTo>
                    <a:pt x="27" y="18"/>
                    <a:pt x="26" y="21"/>
                    <a:pt x="24" y="24"/>
                  </a:cubicBezTo>
                  <a:cubicBezTo>
                    <a:pt x="21" y="27"/>
                    <a:pt x="16" y="29"/>
                    <a:pt x="10" y="29"/>
                  </a:cubicBezTo>
                  <a:cubicBezTo>
                    <a:pt x="8" y="29"/>
                    <a:pt x="7" y="29"/>
                    <a:pt x="6" y="29"/>
                  </a:cubicBezTo>
                  <a:cubicBezTo>
                    <a:pt x="6" y="48"/>
                    <a:pt x="6" y="48"/>
                    <a:pt x="6" y="48"/>
                  </a:cubicBezTo>
                  <a:cubicBezTo>
                    <a:pt x="0" y="48"/>
                    <a:pt x="0" y="48"/>
                    <a:pt x="0" y="48"/>
                  </a:cubicBezTo>
                  <a:lnTo>
                    <a:pt x="0" y="1"/>
                  </a:lnTo>
                  <a:close/>
                  <a:moveTo>
                    <a:pt x="6" y="24"/>
                  </a:moveTo>
                  <a:cubicBezTo>
                    <a:pt x="7" y="24"/>
                    <a:pt x="8" y="24"/>
                    <a:pt x="10" y="24"/>
                  </a:cubicBezTo>
                  <a:cubicBezTo>
                    <a:pt x="17" y="24"/>
                    <a:pt x="21" y="21"/>
                    <a:pt x="21" y="14"/>
                  </a:cubicBezTo>
                  <a:cubicBezTo>
                    <a:pt x="21" y="8"/>
                    <a:pt x="18" y="4"/>
                    <a:pt x="11" y="4"/>
                  </a:cubicBezTo>
                  <a:cubicBezTo>
                    <a:pt x="9" y="4"/>
                    <a:pt x="7" y="5"/>
                    <a:pt x="6" y="5"/>
                  </a:cubicBezTo>
                  <a:lnTo>
                    <a:pt x="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06">
              <a:extLst>
                <a:ext uri="{FF2B5EF4-FFF2-40B4-BE49-F238E27FC236}">
                  <a16:creationId xmlns:a16="http://schemas.microsoft.com/office/drawing/2014/main" id="{CA9238DC-501E-4E0E-8AB9-25BEF5719D12}"/>
                </a:ext>
              </a:extLst>
            </p:cNvPr>
            <p:cNvSpPr>
              <a:spLocks noEditPoints="1"/>
            </p:cNvSpPr>
            <p:nvPr/>
          </p:nvSpPr>
          <p:spPr bwMode="auto">
            <a:xfrm>
              <a:off x="2132013" y="5029201"/>
              <a:ext cx="95250" cy="109538"/>
            </a:xfrm>
            <a:custGeom>
              <a:avLst/>
              <a:gdLst>
                <a:gd name="T0" fmla="*/ 31 w 31"/>
                <a:gd name="T1" fmla="*/ 18 h 36"/>
                <a:gd name="T2" fmla="*/ 15 w 31"/>
                <a:gd name="T3" fmla="*/ 36 h 36"/>
                <a:gd name="T4" fmla="*/ 0 w 31"/>
                <a:gd name="T5" fmla="*/ 18 h 36"/>
                <a:gd name="T6" fmla="*/ 16 w 31"/>
                <a:gd name="T7" fmla="*/ 0 h 36"/>
                <a:gd name="T8" fmla="*/ 31 w 31"/>
                <a:gd name="T9" fmla="*/ 18 h 36"/>
                <a:gd name="T10" fmla="*/ 6 w 31"/>
                <a:gd name="T11" fmla="*/ 18 h 36"/>
                <a:gd name="T12" fmla="*/ 15 w 31"/>
                <a:gd name="T13" fmla="*/ 32 h 36"/>
                <a:gd name="T14" fmla="*/ 25 w 31"/>
                <a:gd name="T15" fmla="*/ 18 h 36"/>
                <a:gd name="T16" fmla="*/ 15 w 31"/>
                <a:gd name="T17" fmla="*/ 5 h 36"/>
                <a:gd name="T18" fmla="*/ 6 w 31"/>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31" y="18"/>
                  </a:moveTo>
                  <a:cubicBezTo>
                    <a:pt x="31" y="31"/>
                    <a:pt x="23" y="36"/>
                    <a:pt x="15" y="36"/>
                  </a:cubicBezTo>
                  <a:cubicBezTo>
                    <a:pt x="7" y="36"/>
                    <a:pt x="0" y="30"/>
                    <a:pt x="0" y="18"/>
                  </a:cubicBezTo>
                  <a:cubicBezTo>
                    <a:pt x="0" y="6"/>
                    <a:pt x="7" y="0"/>
                    <a:pt x="16" y="0"/>
                  </a:cubicBezTo>
                  <a:cubicBezTo>
                    <a:pt x="24" y="0"/>
                    <a:pt x="31" y="7"/>
                    <a:pt x="31" y="18"/>
                  </a:cubicBezTo>
                  <a:close/>
                  <a:moveTo>
                    <a:pt x="6" y="18"/>
                  </a:moveTo>
                  <a:cubicBezTo>
                    <a:pt x="6" y="25"/>
                    <a:pt x="10" y="32"/>
                    <a:pt x="15" y="32"/>
                  </a:cubicBezTo>
                  <a:cubicBezTo>
                    <a:pt x="21" y="32"/>
                    <a:pt x="25" y="25"/>
                    <a:pt x="25" y="18"/>
                  </a:cubicBezTo>
                  <a:cubicBezTo>
                    <a:pt x="25" y="12"/>
                    <a:pt x="22" y="5"/>
                    <a:pt x="15" y="5"/>
                  </a:cubicBezTo>
                  <a:cubicBezTo>
                    <a:pt x="9" y="5"/>
                    <a:pt x="6" y="12"/>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107">
              <a:extLst>
                <a:ext uri="{FF2B5EF4-FFF2-40B4-BE49-F238E27FC236}">
                  <a16:creationId xmlns:a16="http://schemas.microsoft.com/office/drawing/2014/main" id="{FF52BFDC-4B53-4E8D-A8C4-0353ECBC438D}"/>
                </a:ext>
              </a:extLst>
            </p:cNvPr>
            <p:cNvSpPr>
              <a:spLocks noChangeArrowheads="1"/>
            </p:cNvSpPr>
            <p:nvPr/>
          </p:nvSpPr>
          <p:spPr bwMode="auto">
            <a:xfrm>
              <a:off x="2247901" y="4981576"/>
              <a:ext cx="1905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08">
              <a:extLst>
                <a:ext uri="{FF2B5EF4-FFF2-40B4-BE49-F238E27FC236}">
                  <a16:creationId xmlns:a16="http://schemas.microsoft.com/office/drawing/2014/main" id="{98F98381-B56F-40EA-A85E-D499C5221793}"/>
                </a:ext>
              </a:extLst>
            </p:cNvPr>
            <p:cNvSpPr>
              <a:spLocks noEditPoints="1"/>
            </p:cNvSpPr>
            <p:nvPr/>
          </p:nvSpPr>
          <p:spPr bwMode="auto">
            <a:xfrm>
              <a:off x="2293938" y="4987926"/>
              <a:ext cx="25400" cy="149225"/>
            </a:xfrm>
            <a:custGeom>
              <a:avLst/>
              <a:gdLst>
                <a:gd name="T0" fmla="*/ 8 w 8"/>
                <a:gd name="T1" fmla="*/ 4 h 48"/>
                <a:gd name="T2" fmla="*/ 4 w 8"/>
                <a:gd name="T3" fmla="*/ 8 h 48"/>
                <a:gd name="T4" fmla="*/ 0 w 8"/>
                <a:gd name="T5" fmla="*/ 4 h 48"/>
                <a:gd name="T6" fmla="*/ 4 w 8"/>
                <a:gd name="T7" fmla="*/ 0 h 48"/>
                <a:gd name="T8" fmla="*/ 8 w 8"/>
                <a:gd name="T9" fmla="*/ 4 h 48"/>
                <a:gd name="T10" fmla="*/ 1 w 8"/>
                <a:gd name="T11" fmla="*/ 48 h 48"/>
                <a:gd name="T12" fmla="*/ 1 w 8"/>
                <a:gd name="T13" fmla="*/ 14 h 48"/>
                <a:gd name="T14" fmla="*/ 7 w 8"/>
                <a:gd name="T15" fmla="*/ 14 h 48"/>
                <a:gd name="T16" fmla="*/ 7 w 8"/>
                <a:gd name="T17" fmla="*/ 48 h 48"/>
                <a:gd name="T18" fmla="*/ 1 w 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8">
                  <a:moveTo>
                    <a:pt x="8" y="4"/>
                  </a:moveTo>
                  <a:cubicBezTo>
                    <a:pt x="8" y="6"/>
                    <a:pt x="6" y="8"/>
                    <a:pt x="4" y="8"/>
                  </a:cubicBezTo>
                  <a:cubicBezTo>
                    <a:pt x="2" y="8"/>
                    <a:pt x="0" y="6"/>
                    <a:pt x="0" y="4"/>
                  </a:cubicBezTo>
                  <a:cubicBezTo>
                    <a:pt x="0" y="2"/>
                    <a:pt x="2" y="0"/>
                    <a:pt x="4" y="0"/>
                  </a:cubicBezTo>
                  <a:cubicBezTo>
                    <a:pt x="6" y="0"/>
                    <a:pt x="8" y="2"/>
                    <a:pt x="8" y="4"/>
                  </a:cubicBezTo>
                  <a:close/>
                  <a:moveTo>
                    <a:pt x="1" y="48"/>
                  </a:moveTo>
                  <a:cubicBezTo>
                    <a:pt x="1" y="14"/>
                    <a:pt x="1" y="14"/>
                    <a:pt x="1" y="14"/>
                  </a:cubicBezTo>
                  <a:cubicBezTo>
                    <a:pt x="7" y="14"/>
                    <a:pt x="7" y="14"/>
                    <a:pt x="7" y="14"/>
                  </a:cubicBezTo>
                  <a:cubicBezTo>
                    <a:pt x="7" y="48"/>
                    <a:pt x="7" y="48"/>
                    <a:pt x="7" y="48"/>
                  </a:cubicBezTo>
                  <a:lnTo>
                    <a:pt x="1"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09">
              <a:extLst>
                <a:ext uri="{FF2B5EF4-FFF2-40B4-BE49-F238E27FC236}">
                  <a16:creationId xmlns:a16="http://schemas.microsoft.com/office/drawing/2014/main" id="{D6EDCF20-AFEB-4ACB-8AC4-BEC60A35057B}"/>
                </a:ext>
              </a:extLst>
            </p:cNvPr>
            <p:cNvSpPr>
              <a:spLocks/>
            </p:cNvSpPr>
            <p:nvPr/>
          </p:nvSpPr>
          <p:spPr bwMode="auto">
            <a:xfrm>
              <a:off x="2335213" y="5000626"/>
              <a:ext cx="60325" cy="138113"/>
            </a:xfrm>
            <a:custGeom>
              <a:avLst/>
              <a:gdLst>
                <a:gd name="T0" fmla="*/ 11 w 20"/>
                <a:gd name="T1" fmla="*/ 0 h 45"/>
                <a:gd name="T2" fmla="*/ 11 w 20"/>
                <a:gd name="T3" fmla="*/ 10 h 45"/>
                <a:gd name="T4" fmla="*/ 20 w 20"/>
                <a:gd name="T5" fmla="*/ 10 h 45"/>
                <a:gd name="T6" fmla="*/ 20 w 20"/>
                <a:gd name="T7" fmla="*/ 14 h 45"/>
                <a:gd name="T8" fmla="*/ 11 w 20"/>
                <a:gd name="T9" fmla="*/ 14 h 45"/>
                <a:gd name="T10" fmla="*/ 11 w 20"/>
                <a:gd name="T11" fmla="*/ 34 h 45"/>
                <a:gd name="T12" fmla="*/ 16 w 20"/>
                <a:gd name="T13" fmla="*/ 40 h 45"/>
                <a:gd name="T14" fmla="*/ 19 w 20"/>
                <a:gd name="T15" fmla="*/ 40 h 45"/>
                <a:gd name="T16" fmla="*/ 19 w 20"/>
                <a:gd name="T17" fmla="*/ 44 h 45"/>
                <a:gd name="T18" fmla="*/ 14 w 20"/>
                <a:gd name="T19" fmla="*/ 45 h 45"/>
                <a:gd name="T20" fmla="*/ 8 w 20"/>
                <a:gd name="T21" fmla="*/ 43 h 45"/>
                <a:gd name="T22" fmla="*/ 5 w 20"/>
                <a:gd name="T23" fmla="*/ 34 h 45"/>
                <a:gd name="T24" fmla="*/ 5 w 20"/>
                <a:gd name="T25" fmla="*/ 14 h 45"/>
                <a:gd name="T26" fmla="*/ 0 w 20"/>
                <a:gd name="T27" fmla="*/ 14 h 45"/>
                <a:gd name="T28" fmla="*/ 0 w 20"/>
                <a:gd name="T29" fmla="*/ 10 h 45"/>
                <a:gd name="T30" fmla="*/ 5 w 20"/>
                <a:gd name="T31" fmla="*/ 10 h 45"/>
                <a:gd name="T32" fmla="*/ 5 w 20"/>
                <a:gd name="T33" fmla="*/ 1 h 45"/>
                <a:gd name="T34" fmla="*/ 11 w 20"/>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45">
                  <a:moveTo>
                    <a:pt x="11" y="0"/>
                  </a:moveTo>
                  <a:cubicBezTo>
                    <a:pt x="11" y="10"/>
                    <a:pt x="11" y="10"/>
                    <a:pt x="11" y="10"/>
                  </a:cubicBezTo>
                  <a:cubicBezTo>
                    <a:pt x="20" y="10"/>
                    <a:pt x="20" y="10"/>
                    <a:pt x="20" y="10"/>
                  </a:cubicBezTo>
                  <a:cubicBezTo>
                    <a:pt x="20" y="14"/>
                    <a:pt x="20" y="14"/>
                    <a:pt x="20" y="14"/>
                  </a:cubicBezTo>
                  <a:cubicBezTo>
                    <a:pt x="11" y="14"/>
                    <a:pt x="11" y="14"/>
                    <a:pt x="11" y="14"/>
                  </a:cubicBezTo>
                  <a:cubicBezTo>
                    <a:pt x="11" y="34"/>
                    <a:pt x="11" y="34"/>
                    <a:pt x="11" y="34"/>
                  </a:cubicBezTo>
                  <a:cubicBezTo>
                    <a:pt x="11" y="38"/>
                    <a:pt x="13" y="40"/>
                    <a:pt x="16" y="40"/>
                  </a:cubicBezTo>
                  <a:cubicBezTo>
                    <a:pt x="17" y="40"/>
                    <a:pt x="18" y="40"/>
                    <a:pt x="19" y="40"/>
                  </a:cubicBezTo>
                  <a:cubicBezTo>
                    <a:pt x="19" y="44"/>
                    <a:pt x="19" y="44"/>
                    <a:pt x="19" y="44"/>
                  </a:cubicBezTo>
                  <a:cubicBezTo>
                    <a:pt x="18" y="45"/>
                    <a:pt x="16" y="45"/>
                    <a:pt x="14" y="45"/>
                  </a:cubicBezTo>
                  <a:cubicBezTo>
                    <a:pt x="11" y="45"/>
                    <a:pt x="9" y="44"/>
                    <a:pt x="8" y="43"/>
                  </a:cubicBezTo>
                  <a:cubicBezTo>
                    <a:pt x="6" y="41"/>
                    <a:pt x="5" y="38"/>
                    <a:pt x="5" y="34"/>
                  </a:cubicBezTo>
                  <a:cubicBezTo>
                    <a:pt x="5" y="14"/>
                    <a:pt x="5" y="14"/>
                    <a:pt x="5" y="14"/>
                  </a:cubicBezTo>
                  <a:cubicBezTo>
                    <a:pt x="0" y="14"/>
                    <a:pt x="0" y="14"/>
                    <a:pt x="0" y="14"/>
                  </a:cubicBezTo>
                  <a:cubicBezTo>
                    <a:pt x="0" y="10"/>
                    <a:pt x="0" y="10"/>
                    <a:pt x="0" y="10"/>
                  </a:cubicBezTo>
                  <a:cubicBezTo>
                    <a:pt x="5" y="10"/>
                    <a:pt x="5" y="10"/>
                    <a:pt x="5" y="10"/>
                  </a:cubicBezTo>
                  <a:cubicBezTo>
                    <a:pt x="5" y="1"/>
                    <a:pt x="5" y="1"/>
                    <a:pt x="5" y="1"/>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10">
              <a:extLst>
                <a:ext uri="{FF2B5EF4-FFF2-40B4-BE49-F238E27FC236}">
                  <a16:creationId xmlns:a16="http://schemas.microsoft.com/office/drawing/2014/main" id="{C9592739-47F3-4EBB-9FCD-B801400C5C8C}"/>
                </a:ext>
              </a:extLst>
            </p:cNvPr>
            <p:cNvSpPr>
              <a:spLocks noEditPoints="1"/>
            </p:cNvSpPr>
            <p:nvPr/>
          </p:nvSpPr>
          <p:spPr bwMode="auto">
            <a:xfrm>
              <a:off x="2411413" y="4987926"/>
              <a:ext cx="25400" cy="149225"/>
            </a:xfrm>
            <a:custGeom>
              <a:avLst/>
              <a:gdLst>
                <a:gd name="T0" fmla="*/ 8 w 8"/>
                <a:gd name="T1" fmla="*/ 4 h 48"/>
                <a:gd name="T2" fmla="*/ 4 w 8"/>
                <a:gd name="T3" fmla="*/ 8 h 48"/>
                <a:gd name="T4" fmla="*/ 0 w 8"/>
                <a:gd name="T5" fmla="*/ 4 h 48"/>
                <a:gd name="T6" fmla="*/ 4 w 8"/>
                <a:gd name="T7" fmla="*/ 0 h 48"/>
                <a:gd name="T8" fmla="*/ 8 w 8"/>
                <a:gd name="T9" fmla="*/ 4 h 48"/>
                <a:gd name="T10" fmla="*/ 1 w 8"/>
                <a:gd name="T11" fmla="*/ 48 h 48"/>
                <a:gd name="T12" fmla="*/ 1 w 8"/>
                <a:gd name="T13" fmla="*/ 14 h 48"/>
                <a:gd name="T14" fmla="*/ 7 w 8"/>
                <a:gd name="T15" fmla="*/ 14 h 48"/>
                <a:gd name="T16" fmla="*/ 7 w 8"/>
                <a:gd name="T17" fmla="*/ 48 h 48"/>
                <a:gd name="T18" fmla="*/ 1 w 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8">
                  <a:moveTo>
                    <a:pt x="8" y="4"/>
                  </a:moveTo>
                  <a:cubicBezTo>
                    <a:pt x="8" y="6"/>
                    <a:pt x="6" y="8"/>
                    <a:pt x="4" y="8"/>
                  </a:cubicBezTo>
                  <a:cubicBezTo>
                    <a:pt x="2" y="8"/>
                    <a:pt x="0" y="6"/>
                    <a:pt x="0" y="4"/>
                  </a:cubicBezTo>
                  <a:cubicBezTo>
                    <a:pt x="0" y="2"/>
                    <a:pt x="2" y="0"/>
                    <a:pt x="4" y="0"/>
                  </a:cubicBezTo>
                  <a:cubicBezTo>
                    <a:pt x="6" y="0"/>
                    <a:pt x="8" y="2"/>
                    <a:pt x="8" y="4"/>
                  </a:cubicBezTo>
                  <a:close/>
                  <a:moveTo>
                    <a:pt x="1" y="48"/>
                  </a:moveTo>
                  <a:cubicBezTo>
                    <a:pt x="1" y="14"/>
                    <a:pt x="1" y="14"/>
                    <a:pt x="1" y="14"/>
                  </a:cubicBezTo>
                  <a:cubicBezTo>
                    <a:pt x="7" y="14"/>
                    <a:pt x="7" y="14"/>
                    <a:pt x="7" y="14"/>
                  </a:cubicBezTo>
                  <a:cubicBezTo>
                    <a:pt x="7" y="48"/>
                    <a:pt x="7" y="48"/>
                    <a:pt x="7" y="48"/>
                  </a:cubicBezTo>
                  <a:lnTo>
                    <a:pt x="1"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11">
              <a:extLst>
                <a:ext uri="{FF2B5EF4-FFF2-40B4-BE49-F238E27FC236}">
                  <a16:creationId xmlns:a16="http://schemas.microsoft.com/office/drawing/2014/main" id="{79BECED5-AF7F-47A5-825F-56B5735785ED}"/>
                </a:ext>
              </a:extLst>
            </p:cNvPr>
            <p:cNvSpPr>
              <a:spLocks/>
            </p:cNvSpPr>
            <p:nvPr/>
          </p:nvSpPr>
          <p:spPr bwMode="auto">
            <a:xfrm>
              <a:off x="2457451" y="5029201"/>
              <a:ext cx="74613" cy="109538"/>
            </a:xfrm>
            <a:custGeom>
              <a:avLst/>
              <a:gdLst>
                <a:gd name="T0" fmla="*/ 24 w 24"/>
                <a:gd name="T1" fmla="*/ 34 h 36"/>
                <a:gd name="T2" fmla="*/ 16 w 24"/>
                <a:gd name="T3" fmla="*/ 36 h 36"/>
                <a:gd name="T4" fmla="*/ 0 w 24"/>
                <a:gd name="T5" fmla="*/ 18 h 36"/>
                <a:gd name="T6" fmla="*/ 17 w 24"/>
                <a:gd name="T7" fmla="*/ 0 h 36"/>
                <a:gd name="T8" fmla="*/ 24 w 24"/>
                <a:gd name="T9" fmla="*/ 2 h 36"/>
                <a:gd name="T10" fmla="*/ 23 w 24"/>
                <a:gd name="T11" fmla="*/ 6 h 36"/>
                <a:gd name="T12" fmla="*/ 17 w 24"/>
                <a:gd name="T13" fmla="*/ 5 h 36"/>
                <a:gd name="T14" fmla="*/ 6 w 24"/>
                <a:gd name="T15" fmla="*/ 18 h 36"/>
                <a:gd name="T16" fmla="*/ 17 w 24"/>
                <a:gd name="T17" fmla="*/ 31 h 36"/>
                <a:gd name="T18" fmla="*/ 23 w 24"/>
                <a:gd name="T19" fmla="*/ 30 h 36"/>
                <a:gd name="T20" fmla="*/ 24 w 24"/>
                <a:gd name="T21"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24" y="34"/>
                  </a:moveTo>
                  <a:cubicBezTo>
                    <a:pt x="23" y="35"/>
                    <a:pt x="20" y="36"/>
                    <a:pt x="16" y="36"/>
                  </a:cubicBezTo>
                  <a:cubicBezTo>
                    <a:pt x="6" y="36"/>
                    <a:pt x="0" y="29"/>
                    <a:pt x="0" y="18"/>
                  </a:cubicBezTo>
                  <a:cubicBezTo>
                    <a:pt x="0" y="8"/>
                    <a:pt x="6" y="0"/>
                    <a:pt x="17" y="0"/>
                  </a:cubicBezTo>
                  <a:cubicBezTo>
                    <a:pt x="20" y="0"/>
                    <a:pt x="23" y="1"/>
                    <a:pt x="24" y="2"/>
                  </a:cubicBezTo>
                  <a:cubicBezTo>
                    <a:pt x="23" y="6"/>
                    <a:pt x="23" y="6"/>
                    <a:pt x="23" y="6"/>
                  </a:cubicBezTo>
                  <a:cubicBezTo>
                    <a:pt x="22" y="6"/>
                    <a:pt x="20" y="5"/>
                    <a:pt x="17" y="5"/>
                  </a:cubicBezTo>
                  <a:cubicBezTo>
                    <a:pt x="10" y="5"/>
                    <a:pt x="6" y="11"/>
                    <a:pt x="6" y="18"/>
                  </a:cubicBezTo>
                  <a:cubicBezTo>
                    <a:pt x="6" y="26"/>
                    <a:pt x="10" y="31"/>
                    <a:pt x="17" y="31"/>
                  </a:cubicBezTo>
                  <a:cubicBezTo>
                    <a:pt x="20" y="31"/>
                    <a:pt x="22" y="30"/>
                    <a:pt x="23" y="30"/>
                  </a:cubicBezTo>
                  <a:lnTo>
                    <a:pt x="2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12">
              <a:extLst>
                <a:ext uri="{FF2B5EF4-FFF2-40B4-BE49-F238E27FC236}">
                  <a16:creationId xmlns:a16="http://schemas.microsoft.com/office/drawing/2014/main" id="{1F14AE94-7698-4FFA-BE9E-31BC349FFA43}"/>
                </a:ext>
              </a:extLst>
            </p:cNvPr>
            <p:cNvSpPr>
              <a:spLocks noEditPoints="1"/>
            </p:cNvSpPr>
            <p:nvPr/>
          </p:nvSpPr>
          <p:spPr bwMode="auto">
            <a:xfrm>
              <a:off x="2544763" y="5029201"/>
              <a:ext cx="79375" cy="109538"/>
            </a:xfrm>
            <a:custGeom>
              <a:avLst/>
              <a:gdLst>
                <a:gd name="T0" fmla="*/ 21 w 26"/>
                <a:gd name="T1" fmla="*/ 35 h 36"/>
                <a:gd name="T2" fmla="*/ 20 w 26"/>
                <a:gd name="T3" fmla="*/ 31 h 36"/>
                <a:gd name="T4" fmla="*/ 20 w 26"/>
                <a:gd name="T5" fmla="*/ 31 h 36"/>
                <a:gd name="T6" fmla="*/ 10 w 26"/>
                <a:gd name="T7" fmla="*/ 36 h 36"/>
                <a:gd name="T8" fmla="*/ 0 w 26"/>
                <a:gd name="T9" fmla="*/ 26 h 36"/>
                <a:gd name="T10" fmla="*/ 20 w 26"/>
                <a:gd name="T11" fmla="*/ 13 h 36"/>
                <a:gd name="T12" fmla="*/ 20 w 26"/>
                <a:gd name="T13" fmla="*/ 12 h 36"/>
                <a:gd name="T14" fmla="*/ 12 w 26"/>
                <a:gd name="T15" fmla="*/ 4 h 36"/>
                <a:gd name="T16" fmla="*/ 4 w 26"/>
                <a:gd name="T17" fmla="*/ 7 h 36"/>
                <a:gd name="T18" fmla="*/ 3 w 26"/>
                <a:gd name="T19" fmla="*/ 3 h 36"/>
                <a:gd name="T20" fmla="*/ 13 w 26"/>
                <a:gd name="T21" fmla="*/ 0 h 36"/>
                <a:gd name="T22" fmla="*/ 26 w 26"/>
                <a:gd name="T23" fmla="*/ 14 h 36"/>
                <a:gd name="T24" fmla="*/ 26 w 26"/>
                <a:gd name="T25" fmla="*/ 27 h 36"/>
                <a:gd name="T26" fmla="*/ 26 w 26"/>
                <a:gd name="T27" fmla="*/ 35 h 36"/>
                <a:gd name="T28" fmla="*/ 21 w 26"/>
                <a:gd name="T29" fmla="*/ 35 h 36"/>
                <a:gd name="T30" fmla="*/ 20 w 26"/>
                <a:gd name="T31" fmla="*/ 18 h 36"/>
                <a:gd name="T32" fmla="*/ 6 w 26"/>
                <a:gd name="T33" fmla="*/ 25 h 36"/>
                <a:gd name="T34" fmla="*/ 12 w 26"/>
                <a:gd name="T35" fmla="*/ 32 h 36"/>
                <a:gd name="T36" fmla="*/ 19 w 26"/>
                <a:gd name="T37" fmla="*/ 26 h 36"/>
                <a:gd name="T38" fmla="*/ 20 w 26"/>
                <a:gd name="T39" fmla="*/ 24 h 36"/>
                <a:gd name="T40" fmla="*/ 20 w 26"/>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6">
                  <a:moveTo>
                    <a:pt x="21" y="35"/>
                  </a:moveTo>
                  <a:cubicBezTo>
                    <a:pt x="20" y="31"/>
                    <a:pt x="20" y="31"/>
                    <a:pt x="20" y="31"/>
                  </a:cubicBezTo>
                  <a:cubicBezTo>
                    <a:pt x="20" y="31"/>
                    <a:pt x="20" y="31"/>
                    <a:pt x="20" y="31"/>
                  </a:cubicBezTo>
                  <a:cubicBezTo>
                    <a:pt x="18" y="34"/>
                    <a:pt x="15" y="36"/>
                    <a:pt x="10" y="36"/>
                  </a:cubicBezTo>
                  <a:cubicBezTo>
                    <a:pt x="4" y="36"/>
                    <a:pt x="0" y="31"/>
                    <a:pt x="0" y="26"/>
                  </a:cubicBezTo>
                  <a:cubicBezTo>
                    <a:pt x="0" y="18"/>
                    <a:pt x="8" y="13"/>
                    <a:pt x="20" y="13"/>
                  </a:cubicBezTo>
                  <a:cubicBezTo>
                    <a:pt x="20" y="12"/>
                    <a:pt x="20" y="12"/>
                    <a:pt x="20" y="12"/>
                  </a:cubicBezTo>
                  <a:cubicBezTo>
                    <a:pt x="20" y="9"/>
                    <a:pt x="19" y="4"/>
                    <a:pt x="12" y="4"/>
                  </a:cubicBezTo>
                  <a:cubicBezTo>
                    <a:pt x="9" y="4"/>
                    <a:pt x="6" y="5"/>
                    <a:pt x="4" y="7"/>
                  </a:cubicBezTo>
                  <a:cubicBezTo>
                    <a:pt x="3" y="3"/>
                    <a:pt x="3" y="3"/>
                    <a:pt x="3" y="3"/>
                  </a:cubicBezTo>
                  <a:cubicBezTo>
                    <a:pt x="5" y="1"/>
                    <a:pt x="9" y="0"/>
                    <a:pt x="13" y="0"/>
                  </a:cubicBezTo>
                  <a:cubicBezTo>
                    <a:pt x="23" y="0"/>
                    <a:pt x="26" y="6"/>
                    <a:pt x="26" y="14"/>
                  </a:cubicBezTo>
                  <a:cubicBezTo>
                    <a:pt x="26" y="27"/>
                    <a:pt x="26" y="27"/>
                    <a:pt x="26" y="27"/>
                  </a:cubicBezTo>
                  <a:cubicBezTo>
                    <a:pt x="26" y="30"/>
                    <a:pt x="26" y="33"/>
                    <a:pt x="26" y="35"/>
                  </a:cubicBezTo>
                  <a:lnTo>
                    <a:pt x="21" y="35"/>
                  </a:lnTo>
                  <a:close/>
                  <a:moveTo>
                    <a:pt x="20" y="18"/>
                  </a:moveTo>
                  <a:cubicBezTo>
                    <a:pt x="14" y="17"/>
                    <a:pt x="6" y="18"/>
                    <a:pt x="6" y="25"/>
                  </a:cubicBezTo>
                  <a:cubicBezTo>
                    <a:pt x="6" y="30"/>
                    <a:pt x="9" y="32"/>
                    <a:pt x="12" y="32"/>
                  </a:cubicBezTo>
                  <a:cubicBezTo>
                    <a:pt x="16" y="32"/>
                    <a:pt x="18" y="29"/>
                    <a:pt x="19" y="26"/>
                  </a:cubicBezTo>
                  <a:cubicBezTo>
                    <a:pt x="20" y="25"/>
                    <a:pt x="20" y="25"/>
                    <a:pt x="20" y="24"/>
                  </a:cubicBezTo>
                  <a:lnTo>
                    <a:pt x="2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113">
              <a:extLst>
                <a:ext uri="{FF2B5EF4-FFF2-40B4-BE49-F238E27FC236}">
                  <a16:creationId xmlns:a16="http://schemas.microsoft.com/office/drawing/2014/main" id="{599F5C15-4BB8-4A69-904C-69CCA63926B0}"/>
                </a:ext>
              </a:extLst>
            </p:cNvPr>
            <p:cNvSpPr>
              <a:spLocks noChangeArrowheads="1"/>
            </p:cNvSpPr>
            <p:nvPr/>
          </p:nvSpPr>
          <p:spPr bwMode="auto">
            <a:xfrm>
              <a:off x="2651126" y="4981576"/>
              <a:ext cx="1905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14">
              <a:extLst>
                <a:ext uri="{FF2B5EF4-FFF2-40B4-BE49-F238E27FC236}">
                  <a16:creationId xmlns:a16="http://schemas.microsoft.com/office/drawing/2014/main" id="{CEF89618-9D0C-49B8-B493-0E55F5AF6C11}"/>
                </a:ext>
              </a:extLst>
            </p:cNvPr>
            <p:cNvSpPr>
              <a:spLocks/>
            </p:cNvSpPr>
            <p:nvPr/>
          </p:nvSpPr>
          <p:spPr bwMode="auto">
            <a:xfrm>
              <a:off x="2738438" y="5029201"/>
              <a:ext cx="76200" cy="109538"/>
            </a:xfrm>
            <a:custGeom>
              <a:avLst/>
              <a:gdLst>
                <a:gd name="T0" fmla="*/ 25 w 25"/>
                <a:gd name="T1" fmla="*/ 34 h 36"/>
                <a:gd name="T2" fmla="*/ 16 w 25"/>
                <a:gd name="T3" fmla="*/ 36 h 36"/>
                <a:gd name="T4" fmla="*/ 0 w 25"/>
                <a:gd name="T5" fmla="*/ 18 h 36"/>
                <a:gd name="T6" fmla="*/ 17 w 25"/>
                <a:gd name="T7" fmla="*/ 0 h 36"/>
                <a:gd name="T8" fmla="*/ 25 w 25"/>
                <a:gd name="T9" fmla="*/ 2 h 36"/>
                <a:gd name="T10" fmla="*/ 24 w 25"/>
                <a:gd name="T11" fmla="*/ 6 h 36"/>
                <a:gd name="T12" fmla="*/ 17 w 25"/>
                <a:gd name="T13" fmla="*/ 5 h 36"/>
                <a:gd name="T14" fmla="*/ 6 w 25"/>
                <a:gd name="T15" fmla="*/ 18 h 36"/>
                <a:gd name="T16" fmla="*/ 17 w 25"/>
                <a:gd name="T17" fmla="*/ 31 h 36"/>
                <a:gd name="T18" fmla="*/ 24 w 25"/>
                <a:gd name="T19" fmla="*/ 30 h 36"/>
                <a:gd name="T20" fmla="*/ 25 w 25"/>
                <a:gd name="T21"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6">
                  <a:moveTo>
                    <a:pt x="25" y="34"/>
                  </a:moveTo>
                  <a:cubicBezTo>
                    <a:pt x="23" y="35"/>
                    <a:pt x="20" y="36"/>
                    <a:pt x="16" y="36"/>
                  </a:cubicBezTo>
                  <a:cubicBezTo>
                    <a:pt x="6" y="36"/>
                    <a:pt x="0" y="29"/>
                    <a:pt x="0" y="18"/>
                  </a:cubicBezTo>
                  <a:cubicBezTo>
                    <a:pt x="0" y="8"/>
                    <a:pt x="7" y="0"/>
                    <a:pt x="17" y="0"/>
                  </a:cubicBezTo>
                  <a:cubicBezTo>
                    <a:pt x="20" y="0"/>
                    <a:pt x="23" y="1"/>
                    <a:pt x="25" y="2"/>
                  </a:cubicBezTo>
                  <a:cubicBezTo>
                    <a:pt x="24" y="6"/>
                    <a:pt x="24" y="6"/>
                    <a:pt x="24" y="6"/>
                  </a:cubicBezTo>
                  <a:cubicBezTo>
                    <a:pt x="22" y="6"/>
                    <a:pt x="20" y="5"/>
                    <a:pt x="17" y="5"/>
                  </a:cubicBezTo>
                  <a:cubicBezTo>
                    <a:pt x="10" y="5"/>
                    <a:pt x="6" y="11"/>
                    <a:pt x="6" y="18"/>
                  </a:cubicBezTo>
                  <a:cubicBezTo>
                    <a:pt x="6" y="26"/>
                    <a:pt x="11" y="31"/>
                    <a:pt x="17" y="31"/>
                  </a:cubicBezTo>
                  <a:cubicBezTo>
                    <a:pt x="20" y="31"/>
                    <a:pt x="22" y="30"/>
                    <a:pt x="24" y="30"/>
                  </a:cubicBezTo>
                  <a:lnTo>
                    <a:pt x="25"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15">
              <a:extLst>
                <a:ext uri="{FF2B5EF4-FFF2-40B4-BE49-F238E27FC236}">
                  <a16:creationId xmlns:a16="http://schemas.microsoft.com/office/drawing/2014/main" id="{C351FFFE-645D-4B35-B095-BBC3EA8A4CD5}"/>
                </a:ext>
              </a:extLst>
            </p:cNvPr>
            <p:cNvSpPr>
              <a:spLocks noEditPoints="1"/>
            </p:cNvSpPr>
            <p:nvPr/>
          </p:nvSpPr>
          <p:spPr bwMode="auto">
            <a:xfrm>
              <a:off x="2827338" y="5029201"/>
              <a:ext cx="76200" cy="109538"/>
            </a:xfrm>
            <a:custGeom>
              <a:avLst/>
              <a:gdLst>
                <a:gd name="T0" fmla="*/ 20 w 25"/>
                <a:gd name="T1" fmla="*/ 35 h 36"/>
                <a:gd name="T2" fmla="*/ 19 w 25"/>
                <a:gd name="T3" fmla="*/ 31 h 36"/>
                <a:gd name="T4" fmla="*/ 19 w 25"/>
                <a:gd name="T5" fmla="*/ 31 h 36"/>
                <a:gd name="T6" fmla="*/ 10 w 25"/>
                <a:gd name="T7" fmla="*/ 36 h 36"/>
                <a:gd name="T8" fmla="*/ 0 w 25"/>
                <a:gd name="T9" fmla="*/ 26 h 36"/>
                <a:gd name="T10" fmla="*/ 19 w 25"/>
                <a:gd name="T11" fmla="*/ 13 h 36"/>
                <a:gd name="T12" fmla="*/ 19 w 25"/>
                <a:gd name="T13" fmla="*/ 12 h 36"/>
                <a:gd name="T14" fmla="*/ 12 w 25"/>
                <a:gd name="T15" fmla="*/ 4 h 36"/>
                <a:gd name="T16" fmla="*/ 4 w 25"/>
                <a:gd name="T17" fmla="*/ 7 h 36"/>
                <a:gd name="T18" fmla="*/ 2 w 25"/>
                <a:gd name="T19" fmla="*/ 3 h 36"/>
                <a:gd name="T20" fmla="*/ 13 w 25"/>
                <a:gd name="T21" fmla="*/ 0 h 36"/>
                <a:gd name="T22" fmla="*/ 25 w 25"/>
                <a:gd name="T23" fmla="*/ 14 h 36"/>
                <a:gd name="T24" fmla="*/ 25 w 25"/>
                <a:gd name="T25" fmla="*/ 27 h 36"/>
                <a:gd name="T26" fmla="*/ 25 w 25"/>
                <a:gd name="T27" fmla="*/ 35 h 36"/>
                <a:gd name="T28" fmla="*/ 20 w 25"/>
                <a:gd name="T29" fmla="*/ 35 h 36"/>
                <a:gd name="T30" fmla="*/ 19 w 25"/>
                <a:gd name="T31" fmla="*/ 18 h 36"/>
                <a:gd name="T32" fmla="*/ 6 w 25"/>
                <a:gd name="T33" fmla="*/ 25 h 36"/>
                <a:gd name="T34" fmla="*/ 11 w 25"/>
                <a:gd name="T35" fmla="*/ 32 h 36"/>
                <a:gd name="T36" fmla="*/ 19 w 25"/>
                <a:gd name="T37" fmla="*/ 26 h 36"/>
                <a:gd name="T38" fmla="*/ 19 w 25"/>
                <a:gd name="T39" fmla="*/ 24 h 36"/>
                <a:gd name="T40" fmla="*/ 19 w 25"/>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36">
                  <a:moveTo>
                    <a:pt x="20" y="35"/>
                  </a:moveTo>
                  <a:cubicBezTo>
                    <a:pt x="19" y="31"/>
                    <a:pt x="19" y="31"/>
                    <a:pt x="19" y="31"/>
                  </a:cubicBezTo>
                  <a:cubicBezTo>
                    <a:pt x="19" y="31"/>
                    <a:pt x="19" y="31"/>
                    <a:pt x="19" y="31"/>
                  </a:cubicBezTo>
                  <a:cubicBezTo>
                    <a:pt x="17" y="34"/>
                    <a:pt x="14" y="36"/>
                    <a:pt x="10" y="36"/>
                  </a:cubicBezTo>
                  <a:cubicBezTo>
                    <a:pt x="3" y="36"/>
                    <a:pt x="0" y="31"/>
                    <a:pt x="0" y="26"/>
                  </a:cubicBezTo>
                  <a:cubicBezTo>
                    <a:pt x="0" y="18"/>
                    <a:pt x="7" y="13"/>
                    <a:pt x="19" y="13"/>
                  </a:cubicBezTo>
                  <a:cubicBezTo>
                    <a:pt x="19" y="12"/>
                    <a:pt x="19" y="12"/>
                    <a:pt x="19" y="12"/>
                  </a:cubicBezTo>
                  <a:cubicBezTo>
                    <a:pt x="19" y="9"/>
                    <a:pt x="18" y="4"/>
                    <a:pt x="12" y="4"/>
                  </a:cubicBezTo>
                  <a:cubicBezTo>
                    <a:pt x="9" y="4"/>
                    <a:pt x="6" y="5"/>
                    <a:pt x="4" y="7"/>
                  </a:cubicBezTo>
                  <a:cubicBezTo>
                    <a:pt x="2" y="3"/>
                    <a:pt x="2" y="3"/>
                    <a:pt x="2" y="3"/>
                  </a:cubicBezTo>
                  <a:cubicBezTo>
                    <a:pt x="5" y="1"/>
                    <a:pt x="9" y="0"/>
                    <a:pt x="13" y="0"/>
                  </a:cubicBezTo>
                  <a:cubicBezTo>
                    <a:pt x="22" y="0"/>
                    <a:pt x="25" y="6"/>
                    <a:pt x="25" y="14"/>
                  </a:cubicBezTo>
                  <a:cubicBezTo>
                    <a:pt x="25" y="27"/>
                    <a:pt x="25" y="27"/>
                    <a:pt x="25" y="27"/>
                  </a:cubicBezTo>
                  <a:cubicBezTo>
                    <a:pt x="25" y="30"/>
                    <a:pt x="25" y="33"/>
                    <a:pt x="25" y="35"/>
                  </a:cubicBezTo>
                  <a:lnTo>
                    <a:pt x="20" y="35"/>
                  </a:lnTo>
                  <a:close/>
                  <a:moveTo>
                    <a:pt x="19" y="18"/>
                  </a:moveTo>
                  <a:cubicBezTo>
                    <a:pt x="13" y="17"/>
                    <a:pt x="6" y="18"/>
                    <a:pt x="6" y="25"/>
                  </a:cubicBezTo>
                  <a:cubicBezTo>
                    <a:pt x="6" y="30"/>
                    <a:pt x="8" y="32"/>
                    <a:pt x="11" y="32"/>
                  </a:cubicBezTo>
                  <a:cubicBezTo>
                    <a:pt x="15" y="32"/>
                    <a:pt x="18" y="29"/>
                    <a:pt x="19" y="26"/>
                  </a:cubicBezTo>
                  <a:cubicBezTo>
                    <a:pt x="19" y="25"/>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16">
              <a:extLst>
                <a:ext uri="{FF2B5EF4-FFF2-40B4-BE49-F238E27FC236}">
                  <a16:creationId xmlns:a16="http://schemas.microsoft.com/office/drawing/2014/main" id="{08A86981-87BF-4A27-BD32-80BFB7495102}"/>
                </a:ext>
              </a:extLst>
            </p:cNvPr>
            <p:cNvSpPr>
              <a:spLocks/>
            </p:cNvSpPr>
            <p:nvPr/>
          </p:nvSpPr>
          <p:spPr bwMode="auto">
            <a:xfrm>
              <a:off x="2932113" y="5029201"/>
              <a:ext cx="141288" cy="107950"/>
            </a:xfrm>
            <a:custGeom>
              <a:avLst/>
              <a:gdLst>
                <a:gd name="T0" fmla="*/ 0 w 46"/>
                <a:gd name="T1" fmla="*/ 10 h 35"/>
                <a:gd name="T2" fmla="*/ 0 w 46"/>
                <a:gd name="T3" fmla="*/ 1 h 35"/>
                <a:gd name="T4" fmla="*/ 5 w 46"/>
                <a:gd name="T5" fmla="*/ 1 h 35"/>
                <a:gd name="T6" fmla="*/ 6 w 46"/>
                <a:gd name="T7" fmla="*/ 6 h 35"/>
                <a:gd name="T8" fmla="*/ 6 w 46"/>
                <a:gd name="T9" fmla="*/ 6 h 35"/>
                <a:gd name="T10" fmla="*/ 16 w 46"/>
                <a:gd name="T11" fmla="*/ 0 h 35"/>
                <a:gd name="T12" fmla="*/ 25 w 46"/>
                <a:gd name="T13" fmla="*/ 6 h 35"/>
                <a:gd name="T14" fmla="*/ 25 w 46"/>
                <a:gd name="T15" fmla="*/ 6 h 35"/>
                <a:gd name="T16" fmla="*/ 29 w 46"/>
                <a:gd name="T17" fmla="*/ 2 h 35"/>
                <a:gd name="T18" fmla="*/ 36 w 46"/>
                <a:gd name="T19" fmla="*/ 0 h 35"/>
                <a:gd name="T20" fmla="*/ 46 w 46"/>
                <a:gd name="T21" fmla="*/ 14 h 35"/>
                <a:gd name="T22" fmla="*/ 46 w 46"/>
                <a:gd name="T23" fmla="*/ 35 h 35"/>
                <a:gd name="T24" fmla="*/ 40 w 46"/>
                <a:gd name="T25" fmla="*/ 35 h 35"/>
                <a:gd name="T26" fmla="*/ 40 w 46"/>
                <a:gd name="T27" fmla="*/ 15 h 35"/>
                <a:gd name="T28" fmla="*/ 34 w 46"/>
                <a:gd name="T29" fmla="*/ 5 h 35"/>
                <a:gd name="T30" fmla="*/ 27 w 46"/>
                <a:gd name="T31" fmla="*/ 10 h 35"/>
                <a:gd name="T32" fmla="*/ 26 w 46"/>
                <a:gd name="T33" fmla="*/ 14 h 35"/>
                <a:gd name="T34" fmla="*/ 26 w 46"/>
                <a:gd name="T35" fmla="*/ 35 h 35"/>
                <a:gd name="T36" fmla="*/ 20 w 46"/>
                <a:gd name="T37" fmla="*/ 35 h 35"/>
                <a:gd name="T38" fmla="*/ 20 w 46"/>
                <a:gd name="T39" fmla="*/ 14 h 35"/>
                <a:gd name="T40" fmla="*/ 14 w 46"/>
                <a:gd name="T41" fmla="*/ 5 h 35"/>
                <a:gd name="T42" fmla="*/ 7 w 46"/>
                <a:gd name="T43" fmla="*/ 11 h 35"/>
                <a:gd name="T44" fmla="*/ 6 w 46"/>
                <a:gd name="T45" fmla="*/ 14 h 35"/>
                <a:gd name="T46" fmla="*/ 6 w 46"/>
                <a:gd name="T47" fmla="*/ 35 h 35"/>
                <a:gd name="T48" fmla="*/ 0 w 46"/>
                <a:gd name="T49" fmla="*/ 35 h 35"/>
                <a:gd name="T50" fmla="*/ 0 w 46"/>
                <a:gd name="T5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35">
                  <a:moveTo>
                    <a:pt x="0" y="10"/>
                  </a:moveTo>
                  <a:cubicBezTo>
                    <a:pt x="0" y="6"/>
                    <a:pt x="0" y="3"/>
                    <a:pt x="0" y="1"/>
                  </a:cubicBezTo>
                  <a:cubicBezTo>
                    <a:pt x="5" y="1"/>
                    <a:pt x="5" y="1"/>
                    <a:pt x="5" y="1"/>
                  </a:cubicBezTo>
                  <a:cubicBezTo>
                    <a:pt x="6" y="6"/>
                    <a:pt x="6" y="6"/>
                    <a:pt x="6" y="6"/>
                  </a:cubicBezTo>
                  <a:cubicBezTo>
                    <a:pt x="6" y="6"/>
                    <a:pt x="6" y="6"/>
                    <a:pt x="6" y="6"/>
                  </a:cubicBezTo>
                  <a:cubicBezTo>
                    <a:pt x="8" y="3"/>
                    <a:pt x="11" y="0"/>
                    <a:pt x="16" y="0"/>
                  </a:cubicBezTo>
                  <a:cubicBezTo>
                    <a:pt x="20" y="0"/>
                    <a:pt x="24" y="2"/>
                    <a:pt x="25" y="6"/>
                  </a:cubicBezTo>
                  <a:cubicBezTo>
                    <a:pt x="25" y="6"/>
                    <a:pt x="25" y="6"/>
                    <a:pt x="25" y="6"/>
                  </a:cubicBezTo>
                  <a:cubicBezTo>
                    <a:pt x="26" y="4"/>
                    <a:pt x="28" y="3"/>
                    <a:pt x="29" y="2"/>
                  </a:cubicBezTo>
                  <a:cubicBezTo>
                    <a:pt x="31" y="1"/>
                    <a:pt x="33" y="0"/>
                    <a:pt x="36" y="0"/>
                  </a:cubicBezTo>
                  <a:cubicBezTo>
                    <a:pt x="40" y="0"/>
                    <a:pt x="46" y="3"/>
                    <a:pt x="46" y="14"/>
                  </a:cubicBezTo>
                  <a:cubicBezTo>
                    <a:pt x="46" y="35"/>
                    <a:pt x="46" y="35"/>
                    <a:pt x="46" y="35"/>
                  </a:cubicBezTo>
                  <a:cubicBezTo>
                    <a:pt x="40" y="35"/>
                    <a:pt x="40" y="35"/>
                    <a:pt x="40" y="35"/>
                  </a:cubicBezTo>
                  <a:cubicBezTo>
                    <a:pt x="40" y="15"/>
                    <a:pt x="40" y="15"/>
                    <a:pt x="40" y="15"/>
                  </a:cubicBezTo>
                  <a:cubicBezTo>
                    <a:pt x="40" y="9"/>
                    <a:pt x="38" y="5"/>
                    <a:pt x="34" y="5"/>
                  </a:cubicBezTo>
                  <a:cubicBezTo>
                    <a:pt x="30" y="5"/>
                    <a:pt x="28" y="7"/>
                    <a:pt x="27" y="10"/>
                  </a:cubicBezTo>
                  <a:cubicBezTo>
                    <a:pt x="27" y="11"/>
                    <a:pt x="26" y="12"/>
                    <a:pt x="26" y="14"/>
                  </a:cubicBezTo>
                  <a:cubicBezTo>
                    <a:pt x="26" y="35"/>
                    <a:pt x="26" y="35"/>
                    <a:pt x="26" y="35"/>
                  </a:cubicBezTo>
                  <a:cubicBezTo>
                    <a:pt x="20" y="35"/>
                    <a:pt x="20" y="35"/>
                    <a:pt x="20" y="35"/>
                  </a:cubicBezTo>
                  <a:cubicBezTo>
                    <a:pt x="20" y="14"/>
                    <a:pt x="20" y="14"/>
                    <a:pt x="20" y="14"/>
                  </a:cubicBezTo>
                  <a:cubicBezTo>
                    <a:pt x="20" y="9"/>
                    <a:pt x="19" y="5"/>
                    <a:pt x="14" y="5"/>
                  </a:cubicBezTo>
                  <a:cubicBezTo>
                    <a:pt x="10" y="5"/>
                    <a:pt x="8" y="8"/>
                    <a:pt x="7" y="11"/>
                  </a:cubicBezTo>
                  <a:cubicBezTo>
                    <a:pt x="7" y="12"/>
                    <a:pt x="6" y="13"/>
                    <a:pt x="6" y="14"/>
                  </a:cubicBezTo>
                  <a:cubicBezTo>
                    <a:pt x="6" y="35"/>
                    <a:pt x="6" y="35"/>
                    <a:pt x="6" y="35"/>
                  </a:cubicBezTo>
                  <a:cubicBezTo>
                    <a:pt x="0" y="35"/>
                    <a:pt x="0" y="35"/>
                    <a:pt x="0" y="35"/>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17">
              <a:extLst>
                <a:ext uri="{FF2B5EF4-FFF2-40B4-BE49-F238E27FC236}">
                  <a16:creationId xmlns:a16="http://schemas.microsoft.com/office/drawing/2014/main" id="{E794DE9F-8EA7-4B34-8D23-F03C64454C38}"/>
                </a:ext>
              </a:extLst>
            </p:cNvPr>
            <p:cNvSpPr>
              <a:spLocks noEditPoints="1"/>
            </p:cNvSpPr>
            <p:nvPr/>
          </p:nvSpPr>
          <p:spPr bwMode="auto">
            <a:xfrm>
              <a:off x="3105151" y="5029201"/>
              <a:ext cx="92075" cy="153988"/>
            </a:xfrm>
            <a:custGeom>
              <a:avLst/>
              <a:gdLst>
                <a:gd name="T0" fmla="*/ 0 w 30"/>
                <a:gd name="T1" fmla="*/ 12 h 50"/>
                <a:gd name="T2" fmla="*/ 0 w 30"/>
                <a:gd name="T3" fmla="*/ 1 h 50"/>
                <a:gd name="T4" fmla="*/ 5 w 30"/>
                <a:gd name="T5" fmla="*/ 1 h 50"/>
                <a:gd name="T6" fmla="*/ 5 w 30"/>
                <a:gd name="T7" fmla="*/ 6 h 50"/>
                <a:gd name="T8" fmla="*/ 6 w 30"/>
                <a:gd name="T9" fmla="*/ 6 h 50"/>
                <a:gd name="T10" fmla="*/ 16 w 30"/>
                <a:gd name="T11" fmla="*/ 0 h 50"/>
                <a:gd name="T12" fmla="*/ 30 w 30"/>
                <a:gd name="T13" fmla="*/ 18 h 50"/>
                <a:gd name="T14" fmla="*/ 15 w 30"/>
                <a:gd name="T15" fmla="*/ 36 h 50"/>
                <a:gd name="T16" fmla="*/ 6 w 30"/>
                <a:gd name="T17" fmla="*/ 31 h 50"/>
                <a:gd name="T18" fmla="*/ 6 w 30"/>
                <a:gd name="T19" fmla="*/ 31 h 50"/>
                <a:gd name="T20" fmla="*/ 6 w 30"/>
                <a:gd name="T21" fmla="*/ 50 h 50"/>
                <a:gd name="T22" fmla="*/ 0 w 30"/>
                <a:gd name="T23" fmla="*/ 50 h 50"/>
                <a:gd name="T24" fmla="*/ 0 w 30"/>
                <a:gd name="T25" fmla="*/ 12 h 50"/>
                <a:gd name="T26" fmla="*/ 6 w 30"/>
                <a:gd name="T27" fmla="*/ 22 h 50"/>
                <a:gd name="T28" fmla="*/ 6 w 30"/>
                <a:gd name="T29" fmla="*/ 24 h 50"/>
                <a:gd name="T30" fmla="*/ 14 w 30"/>
                <a:gd name="T31" fmla="*/ 31 h 50"/>
                <a:gd name="T32" fmla="*/ 24 w 30"/>
                <a:gd name="T33" fmla="*/ 18 h 50"/>
                <a:gd name="T34" fmla="*/ 15 w 30"/>
                <a:gd name="T35" fmla="*/ 5 h 50"/>
                <a:gd name="T36" fmla="*/ 6 w 30"/>
                <a:gd name="T37" fmla="*/ 12 h 50"/>
                <a:gd name="T38" fmla="*/ 6 w 30"/>
                <a:gd name="T39" fmla="*/ 15 h 50"/>
                <a:gd name="T40" fmla="*/ 6 w 30"/>
                <a:gd name="T41"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50">
                  <a:moveTo>
                    <a:pt x="0" y="12"/>
                  </a:moveTo>
                  <a:cubicBezTo>
                    <a:pt x="0" y="7"/>
                    <a:pt x="0" y="4"/>
                    <a:pt x="0" y="1"/>
                  </a:cubicBezTo>
                  <a:cubicBezTo>
                    <a:pt x="5" y="1"/>
                    <a:pt x="5" y="1"/>
                    <a:pt x="5" y="1"/>
                  </a:cubicBezTo>
                  <a:cubicBezTo>
                    <a:pt x="5" y="6"/>
                    <a:pt x="5" y="6"/>
                    <a:pt x="5" y="6"/>
                  </a:cubicBezTo>
                  <a:cubicBezTo>
                    <a:pt x="6" y="6"/>
                    <a:pt x="6" y="6"/>
                    <a:pt x="6" y="6"/>
                  </a:cubicBezTo>
                  <a:cubicBezTo>
                    <a:pt x="8" y="2"/>
                    <a:pt x="12" y="0"/>
                    <a:pt x="16" y="0"/>
                  </a:cubicBezTo>
                  <a:cubicBezTo>
                    <a:pt x="24" y="0"/>
                    <a:pt x="30" y="7"/>
                    <a:pt x="30" y="18"/>
                  </a:cubicBezTo>
                  <a:cubicBezTo>
                    <a:pt x="30" y="30"/>
                    <a:pt x="23" y="36"/>
                    <a:pt x="15" y="36"/>
                  </a:cubicBezTo>
                  <a:cubicBezTo>
                    <a:pt x="11" y="36"/>
                    <a:pt x="8" y="34"/>
                    <a:pt x="6" y="31"/>
                  </a:cubicBezTo>
                  <a:cubicBezTo>
                    <a:pt x="6" y="31"/>
                    <a:pt x="6" y="31"/>
                    <a:pt x="6" y="31"/>
                  </a:cubicBezTo>
                  <a:cubicBezTo>
                    <a:pt x="6" y="50"/>
                    <a:pt x="6" y="50"/>
                    <a:pt x="6" y="50"/>
                  </a:cubicBezTo>
                  <a:cubicBezTo>
                    <a:pt x="0" y="50"/>
                    <a:pt x="0" y="50"/>
                    <a:pt x="0" y="50"/>
                  </a:cubicBezTo>
                  <a:lnTo>
                    <a:pt x="0" y="12"/>
                  </a:lnTo>
                  <a:close/>
                  <a:moveTo>
                    <a:pt x="6" y="22"/>
                  </a:moveTo>
                  <a:cubicBezTo>
                    <a:pt x="6" y="23"/>
                    <a:pt x="6" y="24"/>
                    <a:pt x="6" y="24"/>
                  </a:cubicBezTo>
                  <a:cubicBezTo>
                    <a:pt x="7" y="29"/>
                    <a:pt x="11" y="31"/>
                    <a:pt x="14" y="31"/>
                  </a:cubicBezTo>
                  <a:cubicBezTo>
                    <a:pt x="20" y="31"/>
                    <a:pt x="24" y="26"/>
                    <a:pt x="24" y="18"/>
                  </a:cubicBezTo>
                  <a:cubicBezTo>
                    <a:pt x="24" y="11"/>
                    <a:pt x="21" y="5"/>
                    <a:pt x="15" y="5"/>
                  </a:cubicBezTo>
                  <a:cubicBezTo>
                    <a:pt x="11" y="5"/>
                    <a:pt x="7" y="8"/>
                    <a:pt x="6" y="12"/>
                  </a:cubicBezTo>
                  <a:cubicBezTo>
                    <a:pt x="6" y="13"/>
                    <a:pt x="6" y="14"/>
                    <a:pt x="6" y="15"/>
                  </a:cubicBezTo>
                  <a:lnTo>
                    <a:pt x="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18">
              <a:extLst>
                <a:ext uri="{FF2B5EF4-FFF2-40B4-BE49-F238E27FC236}">
                  <a16:creationId xmlns:a16="http://schemas.microsoft.com/office/drawing/2014/main" id="{B623976E-2B32-4312-BE9F-496B2AEE3E4A}"/>
                </a:ext>
              </a:extLst>
            </p:cNvPr>
            <p:cNvSpPr>
              <a:spLocks noEditPoints="1"/>
            </p:cNvSpPr>
            <p:nvPr/>
          </p:nvSpPr>
          <p:spPr bwMode="auto">
            <a:xfrm>
              <a:off x="3211513" y="5029201"/>
              <a:ext cx="77788" cy="109538"/>
            </a:xfrm>
            <a:custGeom>
              <a:avLst/>
              <a:gdLst>
                <a:gd name="T0" fmla="*/ 20 w 25"/>
                <a:gd name="T1" fmla="*/ 35 h 36"/>
                <a:gd name="T2" fmla="*/ 19 w 25"/>
                <a:gd name="T3" fmla="*/ 31 h 36"/>
                <a:gd name="T4" fmla="*/ 19 w 25"/>
                <a:gd name="T5" fmla="*/ 31 h 36"/>
                <a:gd name="T6" fmla="*/ 10 w 25"/>
                <a:gd name="T7" fmla="*/ 36 h 36"/>
                <a:gd name="T8" fmla="*/ 0 w 25"/>
                <a:gd name="T9" fmla="*/ 26 h 36"/>
                <a:gd name="T10" fmla="*/ 19 w 25"/>
                <a:gd name="T11" fmla="*/ 13 h 36"/>
                <a:gd name="T12" fmla="*/ 19 w 25"/>
                <a:gd name="T13" fmla="*/ 12 h 36"/>
                <a:gd name="T14" fmla="*/ 12 w 25"/>
                <a:gd name="T15" fmla="*/ 4 h 36"/>
                <a:gd name="T16" fmla="*/ 3 w 25"/>
                <a:gd name="T17" fmla="*/ 7 h 36"/>
                <a:gd name="T18" fmla="*/ 2 w 25"/>
                <a:gd name="T19" fmla="*/ 3 h 36"/>
                <a:gd name="T20" fmla="*/ 13 w 25"/>
                <a:gd name="T21" fmla="*/ 0 h 36"/>
                <a:gd name="T22" fmla="*/ 25 w 25"/>
                <a:gd name="T23" fmla="*/ 14 h 36"/>
                <a:gd name="T24" fmla="*/ 25 w 25"/>
                <a:gd name="T25" fmla="*/ 27 h 36"/>
                <a:gd name="T26" fmla="*/ 25 w 25"/>
                <a:gd name="T27" fmla="*/ 35 h 36"/>
                <a:gd name="T28" fmla="*/ 20 w 25"/>
                <a:gd name="T29" fmla="*/ 35 h 36"/>
                <a:gd name="T30" fmla="*/ 19 w 25"/>
                <a:gd name="T31" fmla="*/ 18 h 36"/>
                <a:gd name="T32" fmla="*/ 6 w 25"/>
                <a:gd name="T33" fmla="*/ 25 h 36"/>
                <a:gd name="T34" fmla="*/ 11 w 25"/>
                <a:gd name="T35" fmla="*/ 32 h 36"/>
                <a:gd name="T36" fmla="*/ 19 w 25"/>
                <a:gd name="T37" fmla="*/ 26 h 36"/>
                <a:gd name="T38" fmla="*/ 19 w 25"/>
                <a:gd name="T39" fmla="*/ 24 h 36"/>
                <a:gd name="T40" fmla="*/ 19 w 25"/>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36">
                  <a:moveTo>
                    <a:pt x="20" y="35"/>
                  </a:moveTo>
                  <a:cubicBezTo>
                    <a:pt x="19" y="31"/>
                    <a:pt x="19" y="31"/>
                    <a:pt x="19" y="31"/>
                  </a:cubicBezTo>
                  <a:cubicBezTo>
                    <a:pt x="19" y="31"/>
                    <a:pt x="19" y="31"/>
                    <a:pt x="19" y="31"/>
                  </a:cubicBezTo>
                  <a:cubicBezTo>
                    <a:pt x="17" y="34"/>
                    <a:pt x="14" y="36"/>
                    <a:pt x="10" y="36"/>
                  </a:cubicBezTo>
                  <a:cubicBezTo>
                    <a:pt x="3" y="36"/>
                    <a:pt x="0" y="31"/>
                    <a:pt x="0" y="26"/>
                  </a:cubicBezTo>
                  <a:cubicBezTo>
                    <a:pt x="0" y="18"/>
                    <a:pt x="7" y="13"/>
                    <a:pt x="19" y="13"/>
                  </a:cubicBezTo>
                  <a:cubicBezTo>
                    <a:pt x="19" y="12"/>
                    <a:pt x="19" y="12"/>
                    <a:pt x="19" y="12"/>
                  </a:cubicBezTo>
                  <a:cubicBezTo>
                    <a:pt x="19" y="9"/>
                    <a:pt x="18" y="4"/>
                    <a:pt x="12" y="4"/>
                  </a:cubicBezTo>
                  <a:cubicBezTo>
                    <a:pt x="9" y="4"/>
                    <a:pt x="6" y="5"/>
                    <a:pt x="3" y="7"/>
                  </a:cubicBezTo>
                  <a:cubicBezTo>
                    <a:pt x="2" y="3"/>
                    <a:pt x="2" y="3"/>
                    <a:pt x="2" y="3"/>
                  </a:cubicBezTo>
                  <a:cubicBezTo>
                    <a:pt x="5" y="1"/>
                    <a:pt x="8" y="0"/>
                    <a:pt x="13" y="0"/>
                  </a:cubicBezTo>
                  <a:cubicBezTo>
                    <a:pt x="22" y="0"/>
                    <a:pt x="25" y="6"/>
                    <a:pt x="25" y="14"/>
                  </a:cubicBezTo>
                  <a:cubicBezTo>
                    <a:pt x="25" y="27"/>
                    <a:pt x="25" y="27"/>
                    <a:pt x="25" y="27"/>
                  </a:cubicBezTo>
                  <a:cubicBezTo>
                    <a:pt x="25" y="30"/>
                    <a:pt x="25" y="33"/>
                    <a:pt x="25" y="35"/>
                  </a:cubicBezTo>
                  <a:lnTo>
                    <a:pt x="20" y="35"/>
                  </a:lnTo>
                  <a:close/>
                  <a:moveTo>
                    <a:pt x="19" y="18"/>
                  </a:moveTo>
                  <a:cubicBezTo>
                    <a:pt x="13" y="17"/>
                    <a:pt x="6" y="18"/>
                    <a:pt x="6" y="25"/>
                  </a:cubicBezTo>
                  <a:cubicBezTo>
                    <a:pt x="6" y="30"/>
                    <a:pt x="8" y="32"/>
                    <a:pt x="11" y="32"/>
                  </a:cubicBezTo>
                  <a:cubicBezTo>
                    <a:pt x="15" y="32"/>
                    <a:pt x="18" y="29"/>
                    <a:pt x="19" y="26"/>
                  </a:cubicBezTo>
                  <a:cubicBezTo>
                    <a:pt x="19" y="25"/>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19">
              <a:extLst>
                <a:ext uri="{FF2B5EF4-FFF2-40B4-BE49-F238E27FC236}">
                  <a16:creationId xmlns:a16="http://schemas.microsoft.com/office/drawing/2014/main" id="{0F228F37-676A-49EA-AF85-8F413CF7180D}"/>
                </a:ext>
              </a:extLst>
            </p:cNvPr>
            <p:cNvSpPr>
              <a:spLocks noEditPoints="1"/>
            </p:cNvSpPr>
            <p:nvPr/>
          </p:nvSpPr>
          <p:spPr bwMode="auto">
            <a:xfrm>
              <a:off x="3316288" y="4987926"/>
              <a:ext cx="22225" cy="149225"/>
            </a:xfrm>
            <a:custGeom>
              <a:avLst/>
              <a:gdLst>
                <a:gd name="T0" fmla="*/ 7 w 7"/>
                <a:gd name="T1" fmla="*/ 4 h 48"/>
                <a:gd name="T2" fmla="*/ 3 w 7"/>
                <a:gd name="T3" fmla="*/ 8 h 48"/>
                <a:gd name="T4" fmla="*/ 0 w 7"/>
                <a:gd name="T5" fmla="*/ 4 h 48"/>
                <a:gd name="T6" fmla="*/ 3 w 7"/>
                <a:gd name="T7" fmla="*/ 0 h 48"/>
                <a:gd name="T8" fmla="*/ 7 w 7"/>
                <a:gd name="T9" fmla="*/ 4 h 48"/>
                <a:gd name="T10" fmla="*/ 0 w 7"/>
                <a:gd name="T11" fmla="*/ 48 h 48"/>
                <a:gd name="T12" fmla="*/ 0 w 7"/>
                <a:gd name="T13" fmla="*/ 14 h 48"/>
                <a:gd name="T14" fmla="*/ 6 w 7"/>
                <a:gd name="T15" fmla="*/ 14 h 48"/>
                <a:gd name="T16" fmla="*/ 6 w 7"/>
                <a:gd name="T17" fmla="*/ 48 h 48"/>
                <a:gd name="T18" fmla="*/ 0 w 7"/>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8">
                  <a:moveTo>
                    <a:pt x="7" y="4"/>
                  </a:moveTo>
                  <a:cubicBezTo>
                    <a:pt x="7" y="6"/>
                    <a:pt x="6" y="8"/>
                    <a:pt x="3" y="8"/>
                  </a:cubicBezTo>
                  <a:cubicBezTo>
                    <a:pt x="1" y="8"/>
                    <a:pt x="0" y="6"/>
                    <a:pt x="0" y="4"/>
                  </a:cubicBezTo>
                  <a:cubicBezTo>
                    <a:pt x="0" y="2"/>
                    <a:pt x="1" y="0"/>
                    <a:pt x="3" y="0"/>
                  </a:cubicBezTo>
                  <a:cubicBezTo>
                    <a:pt x="6" y="0"/>
                    <a:pt x="7" y="2"/>
                    <a:pt x="7" y="4"/>
                  </a:cubicBezTo>
                  <a:close/>
                  <a:moveTo>
                    <a:pt x="0" y="48"/>
                  </a:moveTo>
                  <a:cubicBezTo>
                    <a:pt x="0" y="14"/>
                    <a:pt x="0" y="14"/>
                    <a:pt x="0" y="14"/>
                  </a:cubicBezTo>
                  <a:cubicBezTo>
                    <a:pt x="6" y="14"/>
                    <a:pt x="6" y="14"/>
                    <a:pt x="6" y="14"/>
                  </a:cubicBezTo>
                  <a:cubicBezTo>
                    <a:pt x="6" y="48"/>
                    <a:pt x="6" y="48"/>
                    <a:pt x="6" y="48"/>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20">
              <a:extLst>
                <a:ext uri="{FF2B5EF4-FFF2-40B4-BE49-F238E27FC236}">
                  <a16:creationId xmlns:a16="http://schemas.microsoft.com/office/drawing/2014/main" id="{6DA4D19D-5B57-4ADC-8E0D-CB26D6ADBFAC}"/>
                </a:ext>
              </a:extLst>
            </p:cNvPr>
            <p:cNvSpPr>
              <a:spLocks noEditPoints="1"/>
            </p:cNvSpPr>
            <p:nvPr/>
          </p:nvSpPr>
          <p:spPr bwMode="auto">
            <a:xfrm>
              <a:off x="3360738" y="5029201"/>
              <a:ext cx="92075" cy="153988"/>
            </a:xfrm>
            <a:custGeom>
              <a:avLst/>
              <a:gdLst>
                <a:gd name="T0" fmla="*/ 30 w 30"/>
                <a:gd name="T1" fmla="*/ 1 h 50"/>
                <a:gd name="T2" fmla="*/ 29 w 30"/>
                <a:gd name="T3" fmla="*/ 11 h 50"/>
                <a:gd name="T4" fmla="*/ 29 w 30"/>
                <a:gd name="T5" fmla="*/ 31 h 50"/>
                <a:gd name="T6" fmla="*/ 25 w 30"/>
                <a:gd name="T7" fmla="*/ 46 h 50"/>
                <a:gd name="T8" fmla="*/ 13 w 30"/>
                <a:gd name="T9" fmla="*/ 50 h 50"/>
                <a:gd name="T10" fmla="*/ 3 w 30"/>
                <a:gd name="T11" fmla="*/ 48 h 50"/>
                <a:gd name="T12" fmla="*/ 4 w 30"/>
                <a:gd name="T13" fmla="*/ 43 h 50"/>
                <a:gd name="T14" fmla="*/ 13 w 30"/>
                <a:gd name="T15" fmla="*/ 45 h 50"/>
                <a:gd name="T16" fmla="*/ 23 w 30"/>
                <a:gd name="T17" fmla="*/ 34 h 50"/>
                <a:gd name="T18" fmla="*/ 23 w 30"/>
                <a:gd name="T19" fmla="*/ 30 h 50"/>
                <a:gd name="T20" fmla="*/ 23 w 30"/>
                <a:gd name="T21" fmla="*/ 30 h 50"/>
                <a:gd name="T22" fmla="*/ 13 w 30"/>
                <a:gd name="T23" fmla="*/ 35 h 50"/>
                <a:gd name="T24" fmla="*/ 0 w 30"/>
                <a:gd name="T25" fmla="*/ 18 h 50"/>
                <a:gd name="T26" fmla="*/ 14 w 30"/>
                <a:gd name="T27" fmla="*/ 0 h 50"/>
                <a:gd name="T28" fmla="*/ 24 w 30"/>
                <a:gd name="T29" fmla="*/ 5 h 50"/>
                <a:gd name="T30" fmla="*/ 24 w 30"/>
                <a:gd name="T31" fmla="*/ 5 h 50"/>
                <a:gd name="T32" fmla="*/ 24 w 30"/>
                <a:gd name="T33" fmla="*/ 1 h 50"/>
                <a:gd name="T34" fmla="*/ 30 w 30"/>
                <a:gd name="T35" fmla="*/ 1 h 50"/>
                <a:gd name="T36" fmla="*/ 23 w 30"/>
                <a:gd name="T37" fmla="*/ 14 h 50"/>
                <a:gd name="T38" fmla="*/ 23 w 30"/>
                <a:gd name="T39" fmla="*/ 11 h 50"/>
                <a:gd name="T40" fmla="*/ 15 w 30"/>
                <a:gd name="T41" fmla="*/ 5 h 50"/>
                <a:gd name="T42" fmla="*/ 6 w 30"/>
                <a:gd name="T43" fmla="*/ 18 h 50"/>
                <a:gd name="T44" fmla="*/ 15 w 30"/>
                <a:gd name="T45" fmla="*/ 31 h 50"/>
                <a:gd name="T46" fmla="*/ 23 w 30"/>
                <a:gd name="T47" fmla="*/ 25 h 50"/>
                <a:gd name="T48" fmla="*/ 23 w 30"/>
                <a:gd name="T49" fmla="*/ 21 h 50"/>
                <a:gd name="T50" fmla="*/ 23 w 30"/>
                <a:gd name="T51"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50">
                  <a:moveTo>
                    <a:pt x="30" y="1"/>
                  </a:moveTo>
                  <a:cubicBezTo>
                    <a:pt x="29" y="3"/>
                    <a:pt x="29" y="6"/>
                    <a:pt x="29" y="11"/>
                  </a:cubicBezTo>
                  <a:cubicBezTo>
                    <a:pt x="29" y="31"/>
                    <a:pt x="29" y="31"/>
                    <a:pt x="29" y="31"/>
                  </a:cubicBezTo>
                  <a:cubicBezTo>
                    <a:pt x="29" y="39"/>
                    <a:pt x="28" y="43"/>
                    <a:pt x="25" y="46"/>
                  </a:cubicBezTo>
                  <a:cubicBezTo>
                    <a:pt x="22" y="49"/>
                    <a:pt x="17" y="50"/>
                    <a:pt x="13" y="50"/>
                  </a:cubicBezTo>
                  <a:cubicBezTo>
                    <a:pt x="9" y="50"/>
                    <a:pt x="5" y="49"/>
                    <a:pt x="3" y="48"/>
                  </a:cubicBezTo>
                  <a:cubicBezTo>
                    <a:pt x="4" y="43"/>
                    <a:pt x="4" y="43"/>
                    <a:pt x="4" y="43"/>
                  </a:cubicBezTo>
                  <a:cubicBezTo>
                    <a:pt x="6" y="44"/>
                    <a:pt x="9" y="45"/>
                    <a:pt x="13" y="45"/>
                  </a:cubicBezTo>
                  <a:cubicBezTo>
                    <a:pt x="19" y="45"/>
                    <a:pt x="23" y="42"/>
                    <a:pt x="23" y="34"/>
                  </a:cubicBezTo>
                  <a:cubicBezTo>
                    <a:pt x="23" y="30"/>
                    <a:pt x="23" y="30"/>
                    <a:pt x="23" y="30"/>
                  </a:cubicBezTo>
                  <a:cubicBezTo>
                    <a:pt x="23" y="30"/>
                    <a:pt x="23" y="30"/>
                    <a:pt x="23" y="30"/>
                  </a:cubicBezTo>
                  <a:cubicBezTo>
                    <a:pt x="21" y="33"/>
                    <a:pt x="18" y="35"/>
                    <a:pt x="13" y="35"/>
                  </a:cubicBezTo>
                  <a:cubicBezTo>
                    <a:pt x="5" y="35"/>
                    <a:pt x="0" y="28"/>
                    <a:pt x="0" y="18"/>
                  </a:cubicBezTo>
                  <a:cubicBezTo>
                    <a:pt x="0" y="6"/>
                    <a:pt x="7" y="0"/>
                    <a:pt x="14" y="0"/>
                  </a:cubicBezTo>
                  <a:cubicBezTo>
                    <a:pt x="20" y="0"/>
                    <a:pt x="22" y="3"/>
                    <a:pt x="24" y="5"/>
                  </a:cubicBezTo>
                  <a:cubicBezTo>
                    <a:pt x="24" y="5"/>
                    <a:pt x="24" y="5"/>
                    <a:pt x="24" y="5"/>
                  </a:cubicBezTo>
                  <a:cubicBezTo>
                    <a:pt x="24" y="1"/>
                    <a:pt x="24" y="1"/>
                    <a:pt x="24" y="1"/>
                  </a:cubicBezTo>
                  <a:lnTo>
                    <a:pt x="30" y="1"/>
                  </a:lnTo>
                  <a:close/>
                  <a:moveTo>
                    <a:pt x="23" y="14"/>
                  </a:moveTo>
                  <a:cubicBezTo>
                    <a:pt x="23" y="13"/>
                    <a:pt x="23" y="12"/>
                    <a:pt x="23" y="11"/>
                  </a:cubicBezTo>
                  <a:cubicBezTo>
                    <a:pt x="22" y="8"/>
                    <a:pt x="19" y="5"/>
                    <a:pt x="15" y="5"/>
                  </a:cubicBezTo>
                  <a:cubicBezTo>
                    <a:pt x="10" y="5"/>
                    <a:pt x="6" y="10"/>
                    <a:pt x="6" y="18"/>
                  </a:cubicBezTo>
                  <a:cubicBezTo>
                    <a:pt x="6" y="25"/>
                    <a:pt x="9" y="31"/>
                    <a:pt x="15" y="31"/>
                  </a:cubicBezTo>
                  <a:cubicBezTo>
                    <a:pt x="18" y="31"/>
                    <a:pt x="22" y="29"/>
                    <a:pt x="23" y="25"/>
                  </a:cubicBezTo>
                  <a:cubicBezTo>
                    <a:pt x="23" y="23"/>
                    <a:pt x="23" y="22"/>
                    <a:pt x="23" y="21"/>
                  </a:cubicBezTo>
                  <a:lnTo>
                    <a:pt x="2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21">
              <a:extLst>
                <a:ext uri="{FF2B5EF4-FFF2-40B4-BE49-F238E27FC236}">
                  <a16:creationId xmlns:a16="http://schemas.microsoft.com/office/drawing/2014/main" id="{BEAB6BAC-1909-42C7-9B10-623D7BF839E3}"/>
                </a:ext>
              </a:extLst>
            </p:cNvPr>
            <p:cNvSpPr>
              <a:spLocks/>
            </p:cNvSpPr>
            <p:nvPr/>
          </p:nvSpPr>
          <p:spPr bwMode="auto">
            <a:xfrm>
              <a:off x="3476626" y="5029201"/>
              <a:ext cx="87313" cy="107950"/>
            </a:xfrm>
            <a:custGeom>
              <a:avLst/>
              <a:gdLst>
                <a:gd name="T0" fmla="*/ 1 w 28"/>
                <a:gd name="T1" fmla="*/ 10 h 35"/>
                <a:gd name="T2" fmla="*/ 0 w 28"/>
                <a:gd name="T3" fmla="*/ 1 h 35"/>
                <a:gd name="T4" fmla="*/ 6 w 28"/>
                <a:gd name="T5" fmla="*/ 1 h 35"/>
                <a:gd name="T6" fmla="*/ 6 w 28"/>
                <a:gd name="T7" fmla="*/ 6 h 35"/>
                <a:gd name="T8" fmla="*/ 6 w 28"/>
                <a:gd name="T9" fmla="*/ 6 h 35"/>
                <a:gd name="T10" fmla="*/ 17 w 28"/>
                <a:gd name="T11" fmla="*/ 0 h 35"/>
                <a:gd name="T12" fmla="*/ 28 w 28"/>
                <a:gd name="T13" fmla="*/ 14 h 35"/>
                <a:gd name="T14" fmla="*/ 28 w 28"/>
                <a:gd name="T15" fmla="*/ 35 h 35"/>
                <a:gd name="T16" fmla="*/ 22 w 28"/>
                <a:gd name="T17" fmla="*/ 35 h 35"/>
                <a:gd name="T18" fmla="*/ 22 w 28"/>
                <a:gd name="T19" fmla="*/ 15 h 35"/>
                <a:gd name="T20" fmla="*/ 15 w 28"/>
                <a:gd name="T21" fmla="*/ 5 h 35"/>
                <a:gd name="T22" fmla="*/ 7 w 28"/>
                <a:gd name="T23" fmla="*/ 11 h 35"/>
                <a:gd name="T24" fmla="*/ 7 w 28"/>
                <a:gd name="T25" fmla="*/ 14 h 35"/>
                <a:gd name="T26" fmla="*/ 7 w 28"/>
                <a:gd name="T27" fmla="*/ 35 h 35"/>
                <a:gd name="T28" fmla="*/ 1 w 28"/>
                <a:gd name="T29" fmla="*/ 35 h 35"/>
                <a:gd name="T30" fmla="*/ 1 w 28"/>
                <a:gd name="T3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5">
                  <a:moveTo>
                    <a:pt x="1" y="10"/>
                  </a:moveTo>
                  <a:cubicBezTo>
                    <a:pt x="1" y="6"/>
                    <a:pt x="0" y="3"/>
                    <a:pt x="0" y="1"/>
                  </a:cubicBezTo>
                  <a:cubicBezTo>
                    <a:pt x="6" y="1"/>
                    <a:pt x="6" y="1"/>
                    <a:pt x="6" y="1"/>
                  </a:cubicBezTo>
                  <a:cubicBezTo>
                    <a:pt x="6" y="6"/>
                    <a:pt x="6" y="6"/>
                    <a:pt x="6" y="6"/>
                  </a:cubicBezTo>
                  <a:cubicBezTo>
                    <a:pt x="6" y="6"/>
                    <a:pt x="6" y="6"/>
                    <a:pt x="6" y="6"/>
                  </a:cubicBezTo>
                  <a:cubicBezTo>
                    <a:pt x="8" y="3"/>
                    <a:pt x="11" y="0"/>
                    <a:pt x="17" y="0"/>
                  </a:cubicBezTo>
                  <a:cubicBezTo>
                    <a:pt x="21" y="0"/>
                    <a:pt x="28" y="3"/>
                    <a:pt x="28" y="14"/>
                  </a:cubicBezTo>
                  <a:cubicBezTo>
                    <a:pt x="28" y="35"/>
                    <a:pt x="28" y="35"/>
                    <a:pt x="28" y="35"/>
                  </a:cubicBezTo>
                  <a:cubicBezTo>
                    <a:pt x="22" y="35"/>
                    <a:pt x="22" y="35"/>
                    <a:pt x="22" y="35"/>
                  </a:cubicBezTo>
                  <a:cubicBezTo>
                    <a:pt x="22" y="15"/>
                    <a:pt x="22" y="15"/>
                    <a:pt x="22" y="15"/>
                  </a:cubicBezTo>
                  <a:cubicBezTo>
                    <a:pt x="22" y="9"/>
                    <a:pt x="20" y="5"/>
                    <a:pt x="15" y="5"/>
                  </a:cubicBezTo>
                  <a:cubicBezTo>
                    <a:pt x="11" y="5"/>
                    <a:pt x="8" y="8"/>
                    <a:pt x="7" y="11"/>
                  </a:cubicBezTo>
                  <a:cubicBezTo>
                    <a:pt x="7" y="12"/>
                    <a:pt x="7" y="13"/>
                    <a:pt x="7" y="14"/>
                  </a:cubicBezTo>
                  <a:cubicBezTo>
                    <a:pt x="7" y="35"/>
                    <a:pt x="7" y="35"/>
                    <a:pt x="7" y="35"/>
                  </a:cubicBezTo>
                  <a:cubicBezTo>
                    <a:pt x="1" y="35"/>
                    <a:pt x="1" y="35"/>
                    <a:pt x="1" y="35"/>
                  </a:cubicBezTo>
                  <a:lnTo>
                    <a:pt x="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21">
              <a:extLst>
                <a:ext uri="{FF2B5EF4-FFF2-40B4-BE49-F238E27FC236}">
                  <a16:creationId xmlns:a16="http://schemas.microsoft.com/office/drawing/2014/main" id="{2463F678-4F65-4F36-98F7-899DA0D7BDF7}"/>
                </a:ext>
              </a:extLst>
            </p:cNvPr>
            <p:cNvSpPr>
              <a:spLocks/>
            </p:cNvSpPr>
            <p:nvPr/>
          </p:nvSpPr>
          <p:spPr bwMode="auto">
            <a:xfrm>
              <a:off x="4754563" y="4430713"/>
              <a:ext cx="74613" cy="88900"/>
            </a:xfrm>
            <a:custGeom>
              <a:avLst/>
              <a:gdLst>
                <a:gd name="T0" fmla="*/ 9 w 24"/>
                <a:gd name="T1" fmla="*/ 0 h 29"/>
                <a:gd name="T2" fmla="*/ 0 w 24"/>
                <a:gd name="T3" fmla="*/ 4 h 29"/>
                <a:gd name="T4" fmla="*/ 14 w 24"/>
                <a:gd name="T5" fmla="*/ 29 h 29"/>
                <a:gd name="T6" fmla="*/ 24 w 24"/>
                <a:gd name="T7" fmla="*/ 15 h 29"/>
                <a:gd name="T8" fmla="*/ 9 w 24"/>
                <a:gd name="T9" fmla="*/ 0 h 29"/>
              </a:gdLst>
              <a:ahLst/>
              <a:cxnLst>
                <a:cxn ang="0">
                  <a:pos x="T0" y="T1"/>
                </a:cxn>
                <a:cxn ang="0">
                  <a:pos x="T2" y="T3"/>
                </a:cxn>
                <a:cxn ang="0">
                  <a:pos x="T4" y="T5"/>
                </a:cxn>
                <a:cxn ang="0">
                  <a:pos x="T6" y="T7"/>
                </a:cxn>
                <a:cxn ang="0">
                  <a:pos x="T8" y="T9"/>
                </a:cxn>
              </a:cxnLst>
              <a:rect l="0" t="0" r="r" b="b"/>
              <a:pathLst>
                <a:path w="24" h="29">
                  <a:moveTo>
                    <a:pt x="9" y="0"/>
                  </a:moveTo>
                  <a:cubicBezTo>
                    <a:pt x="6" y="0"/>
                    <a:pt x="2" y="1"/>
                    <a:pt x="0" y="4"/>
                  </a:cubicBezTo>
                  <a:cubicBezTo>
                    <a:pt x="4" y="12"/>
                    <a:pt x="9" y="21"/>
                    <a:pt x="14" y="29"/>
                  </a:cubicBezTo>
                  <a:cubicBezTo>
                    <a:pt x="20" y="28"/>
                    <a:pt x="24" y="22"/>
                    <a:pt x="24" y="15"/>
                  </a:cubicBezTo>
                  <a:cubicBezTo>
                    <a:pt x="24" y="7"/>
                    <a:pt x="18" y="0"/>
                    <a:pt x="9" y="0"/>
                  </a:cubicBezTo>
                </a:path>
              </a:pathLst>
            </a:custGeom>
            <a:solidFill>
              <a:srgbClr val="B6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45">
              <a:extLst>
                <a:ext uri="{FF2B5EF4-FFF2-40B4-BE49-F238E27FC236}">
                  <a16:creationId xmlns:a16="http://schemas.microsoft.com/office/drawing/2014/main" id="{3F0ABC42-65F5-447D-9D40-7064F69EB48E}"/>
                </a:ext>
              </a:extLst>
            </p:cNvPr>
            <p:cNvSpPr>
              <a:spLocks/>
            </p:cNvSpPr>
            <p:nvPr/>
          </p:nvSpPr>
          <p:spPr bwMode="auto">
            <a:xfrm>
              <a:off x="3702051" y="4822826"/>
              <a:ext cx="531813" cy="461963"/>
            </a:xfrm>
            <a:custGeom>
              <a:avLst/>
              <a:gdLst>
                <a:gd name="T0" fmla="*/ 83 w 335"/>
                <a:gd name="T1" fmla="*/ 0 h 291"/>
                <a:gd name="T2" fmla="*/ 250 w 335"/>
                <a:gd name="T3" fmla="*/ 0 h 291"/>
                <a:gd name="T4" fmla="*/ 335 w 335"/>
                <a:gd name="T5" fmla="*/ 145 h 291"/>
                <a:gd name="T6" fmla="*/ 250 w 335"/>
                <a:gd name="T7" fmla="*/ 291 h 291"/>
                <a:gd name="T8" fmla="*/ 83 w 335"/>
                <a:gd name="T9" fmla="*/ 291 h 291"/>
                <a:gd name="T10" fmla="*/ 0 w 335"/>
                <a:gd name="T11" fmla="*/ 145 h 291"/>
                <a:gd name="T12" fmla="*/ 83 w 335"/>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5" h="291">
                  <a:moveTo>
                    <a:pt x="83" y="0"/>
                  </a:moveTo>
                  <a:lnTo>
                    <a:pt x="250" y="0"/>
                  </a:lnTo>
                  <a:lnTo>
                    <a:pt x="335" y="145"/>
                  </a:lnTo>
                  <a:lnTo>
                    <a:pt x="250" y="291"/>
                  </a:lnTo>
                  <a:lnTo>
                    <a:pt x="83" y="291"/>
                  </a:lnTo>
                  <a:lnTo>
                    <a:pt x="0" y="145"/>
                  </a:lnTo>
                  <a:lnTo>
                    <a:pt x="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46">
              <a:extLst>
                <a:ext uri="{FF2B5EF4-FFF2-40B4-BE49-F238E27FC236}">
                  <a16:creationId xmlns:a16="http://schemas.microsoft.com/office/drawing/2014/main" id="{FDF31C57-79AE-4BD1-9B8F-E1810754868B}"/>
                </a:ext>
              </a:extLst>
            </p:cNvPr>
            <p:cNvSpPr>
              <a:spLocks/>
            </p:cNvSpPr>
            <p:nvPr/>
          </p:nvSpPr>
          <p:spPr bwMode="auto">
            <a:xfrm>
              <a:off x="3695701" y="4819651"/>
              <a:ext cx="541338" cy="468313"/>
            </a:xfrm>
            <a:custGeom>
              <a:avLst/>
              <a:gdLst>
                <a:gd name="T0" fmla="*/ 87 w 341"/>
                <a:gd name="T1" fmla="*/ 2 h 295"/>
                <a:gd name="T2" fmla="*/ 87 w 341"/>
                <a:gd name="T3" fmla="*/ 5 h 295"/>
                <a:gd name="T4" fmla="*/ 252 w 341"/>
                <a:gd name="T5" fmla="*/ 5 h 295"/>
                <a:gd name="T6" fmla="*/ 335 w 341"/>
                <a:gd name="T7" fmla="*/ 147 h 295"/>
                <a:gd name="T8" fmla="*/ 252 w 341"/>
                <a:gd name="T9" fmla="*/ 289 h 295"/>
                <a:gd name="T10" fmla="*/ 89 w 341"/>
                <a:gd name="T11" fmla="*/ 289 h 295"/>
                <a:gd name="T12" fmla="*/ 8 w 341"/>
                <a:gd name="T13" fmla="*/ 147 h 295"/>
                <a:gd name="T14" fmla="*/ 89 w 341"/>
                <a:gd name="T15" fmla="*/ 3 h 295"/>
                <a:gd name="T16" fmla="*/ 87 w 341"/>
                <a:gd name="T17" fmla="*/ 2 h 295"/>
                <a:gd name="T18" fmla="*/ 87 w 341"/>
                <a:gd name="T19" fmla="*/ 5 h 295"/>
                <a:gd name="T20" fmla="*/ 87 w 341"/>
                <a:gd name="T21" fmla="*/ 2 h 295"/>
                <a:gd name="T22" fmla="*/ 85 w 341"/>
                <a:gd name="T23" fmla="*/ 0 h 295"/>
                <a:gd name="T24" fmla="*/ 0 w 341"/>
                <a:gd name="T25" fmla="*/ 147 h 295"/>
                <a:gd name="T26" fmla="*/ 85 w 341"/>
                <a:gd name="T27" fmla="*/ 295 h 295"/>
                <a:gd name="T28" fmla="*/ 256 w 341"/>
                <a:gd name="T29" fmla="*/ 295 h 295"/>
                <a:gd name="T30" fmla="*/ 341 w 341"/>
                <a:gd name="T31" fmla="*/ 147 h 295"/>
                <a:gd name="T32" fmla="*/ 256 w 341"/>
                <a:gd name="T33" fmla="*/ 0 h 295"/>
                <a:gd name="T34" fmla="*/ 85 w 341"/>
                <a:gd name="T35" fmla="*/ 0 h 295"/>
                <a:gd name="T36" fmla="*/ 85 w 341"/>
                <a:gd name="T37" fmla="*/ 0 h 295"/>
                <a:gd name="T38" fmla="*/ 87 w 341"/>
                <a:gd name="T39"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295">
                  <a:moveTo>
                    <a:pt x="87" y="2"/>
                  </a:moveTo>
                  <a:lnTo>
                    <a:pt x="87" y="5"/>
                  </a:lnTo>
                  <a:lnTo>
                    <a:pt x="252" y="5"/>
                  </a:lnTo>
                  <a:lnTo>
                    <a:pt x="335" y="147"/>
                  </a:lnTo>
                  <a:lnTo>
                    <a:pt x="252" y="289"/>
                  </a:lnTo>
                  <a:lnTo>
                    <a:pt x="89" y="289"/>
                  </a:lnTo>
                  <a:lnTo>
                    <a:pt x="8" y="147"/>
                  </a:lnTo>
                  <a:lnTo>
                    <a:pt x="89" y="3"/>
                  </a:lnTo>
                  <a:lnTo>
                    <a:pt x="87" y="2"/>
                  </a:lnTo>
                  <a:lnTo>
                    <a:pt x="87" y="5"/>
                  </a:lnTo>
                  <a:lnTo>
                    <a:pt x="87" y="2"/>
                  </a:lnTo>
                  <a:lnTo>
                    <a:pt x="85" y="0"/>
                  </a:lnTo>
                  <a:lnTo>
                    <a:pt x="0" y="147"/>
                  </a:lnTo>
                  <a:lnTo>
                    <a:pt x="85" y="295"/>
                  </a:lnTo>
                  <a:lnTo>
                    <a:pt x="256" y="295"/>
                  </a:lnTo>
                  <a:lnTo>
                    <a:pt x="341" y="147"/>
                  </a:lnTo>
                  <a:lnTo>
                    <a:pt x="256" y="0"/>
                  </a:lnTo>
                  <a:lnTo>
                    <a:pt x="85" y="0"/>
                  </a:lnTo>
                  <a:lnTo>
                    <a:pt x="85" y="0"/>
                  </a:lnTo>
                  <a:lnTo>
                    <a:pt x="8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55">
              <a:extLst>
                <a:ext uri="{FF2B5EF4-FFF2-40B4-BE49-F238E27FC236}">
                  <a16:creationId xmlns:a16="http://schemas.microsoft.com/office/drawing/2014/main" id="{2703F7BA-D04F-4ED1-95C1-AABBEB8A2ADA}"/>
                </a:ext>
              </a:extLst>
            </p:cNvPr>
            <p:cNvSpPr>
              <a:spLocks noEditPoints="1"/>
            </p:cNvSpPr>
            <p:nvPr/>
          </p:nvSpPr>
          <p:spPr bwMode="auto">
            <a:xfrm>
              <a:off x="4000501" y="5049838"/>
              <a:ext cx="101600" cy="144463"/>
            </a:xfrm>
            <a:custGeom>
              <a:avLst/>
              <a:gdLst>
                <a:gd name="T0" fmla="*/ 11 w 33"/>
                <a:gd name="T1" fmla="*/ 35 h 47"/>
                <a:gd name="T2" fmla="*/ 9 w 33"/>
                <a:gd name="T3" fmla="*/ 35 h 47"/>
                <a:gd name="T4" fmla="*/ 9 w 33"/>
                <a:gd name="T5" fmla="*/ 8 h 47"/>
                <a:gd name="T6" fmla="*/ 10 w 33"/>
                <a:gd name="T7" fmla="*/ 5 h 47"/>
                <a:gd name="T8" fmla="*/ 11 w 33"/>
                <a:gd name="T9" fmla="*/ 6 h 47"/>
                <a:gd name="T10" fmla="*/ 12 w 33"/>
                <a:gd name="T11" fmla="*/ 8 h 47"/>
                <a:gd name="T12" fmla="*/ 18 w 33"/>
                <a:gd name="T13" fmla="*/ 8 h 47"/>
                <a:gd name="T14" fmla="*/ 21 w 33"/>
                <a:gd name="T15" fmla="*/ 11 h 47"/>
                <a:gd name="T16" fmla="*/ 26 w 33"/>
                <a:gd name="T17" fmla="*/ 12 h 47"/>
                <a:gd name="T18" fmla="*/ 27 w 33"/>
                <a:gd name="T19" fmla="*/ 17 h 47"/>
                <a:gd name="T20" fmla="*/ 19 w 33"/>
                <a:gd name="T21" fmla="*/ 22 h 47"/>
                <a:gd name="T22" fmla="*/ 16 w 33"/>
                <a:gd name="T23" fmla="*/ 19 h 47"/>
                <a:gd name="T24" fmla="*/ 12 w 33"/>
                <a:gd name="T25" fmla="*/ 19 h 47"/>
                <a:gd name="T26" fmla="*/ 11 w 33"/>
                <a:gd name="T27" fmla="*/ 35 h 47"/>
                <a:gd name="T28" fmla="*/ 31 w 33"/>
                <a:gd name="T29" fmla="*/ 46 h 47"/>
                <a:gd name="T30" fmla="*/ 32 w 33"/>
                <a:gd name="T31" fmla="*/ 2 h 47"/>
                <a:gd name="T32" fmla="*/ 0 w 33"/>
                <a:gd name="T33" fmla="*/ 1 h 47"/>
                <a:gd name="T34" fmla="*/ 2 w 33"/>
                <a:gd name="T35" fmla="*/ 44 h 47"/>
                <a:gd name="T36" fmla="*/ 3 w 33"/>
                <a:gd name="T37" fmla="*/ 46 h 47"/>
                <a:gd name="T38" fmla="*/ 31 w 33"/>
                <a:gd name="T3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7">
                  <a:moveTo>
                    <a:pt x="11" y="35"/>
                  </a:moveTo>
                  <a:cubicBezTo>
                    <a:pt x="11" y="36"/>
                    <a:pt x="10" y="37"/>
                    <a:pt x="9" y="35"/>
                  </a:cubicBezTo>
                  <a:cubicBezTo>
                    <a:pt x="8" y="34"/>
                    <a:pt x="9" y="11"/>
                    <a:pt x="9" y="8"/>
                  </a:cubicBezTo>
                  <a:cubicBezTo>
                    <a:pt x="9" y="6"/>
                    <a:pt x="8" y="6"/>
                    <a:pt x="10" y="5"/>
                  </a:cubicBezTo>
                  <a:cubicBezTo>
                    <a:pt x="11" y="5"/>
                    <a:pt x="11" y="5"/>
                    <a:pt x="11" y="6"/>
                  </a:cubicBezTo>
                  <a:cubicBezTo>
                    <a:pt x="12" y="8"/>
                    <a:pt x="12" y="8"/>
                    <a:pt x="12" y="8"/>
                  </a:cubicBezTo>
                  <a:cubicBezTo>
                    <a:pt x="14" y="8"/>
                    <a:pt x="16" y="7"/>
                    <a:pt x="18" y="8"/>
                  </a:cubicBezTo>
                  <a:cubicBezTo>
                    <a:pt x="21" y="8"/>
                    <a:pt x="21" y="9"/>
                    <a:pt x="21" y="11"/>
                  </a:cubicBezTo>
                  <a:cubicBezTo>
                    <a:pt x="26" y="12"/>
                    <a:pt x="26" y="12"/>
                    <a:pt x="26" y="12"/>
                  </a:cubicBezTo>
                  <a:cubicBezTo>
                    <a:pt x="27" y="13"/>
                    <a:pt x="27" y="15"/>
                    <a:pt x="27" y="17"/>
                  </a:cubicBezTo>
                  <a:cubicBezTo>
                    <a:pt x="27" y="23"/>
                    <a:pt x="27" y="22"/>
                    <a:pt x="19" y="22"/>
                  </a:cubicBezTo>
                  <a:cubicBezTo>
                    <a:pt x="15" y="22"/>
                    <a:pt x="16" y="22"/>
                    <a:pt x="16" y="19"/>
                  </a:cubicBezTo>
                  <a:cubicBezTo>
                    <a:pt x="12" y="19"/>
                    <a:pt x="12" y="19"/>
                    <a:pt x="12" y="19"/>
                  </a:cubicBezTo>
                  <a:lnTo>
                    <a:pt x="11" y="35"/>
                  </a:lnTo>
                  <a:close/>
                  <a:moveTo>
                    <a:pt x="31" y="46"/>
                  </a:moveTo>
                  <a:cubicBezTo>
                    <a:pt x="31" y="40"/>
                    <a:pt x="33" y="4"/>
                    <a:pt x="32" y="2"/>
                  </a:cubicBezTo>
                  <a:cubicBezTo>
                    <a:pt x="29" y="0"/>
                    <a:pt x="6" y="1"/>
                    <a:pt x="0" y="1"/>
                  </a:cubicBezTo>
                  <a:cubicBezTo>
                    <a:pt x="2" y="44"/>
                    <a:pt x="2" y="44"/>
                    <a:pt x="2" y="44"/>
                  </a:cubicBezTo>
                  <a:cubicBezTo>
                    <a:pt x="2" y="46"/>
                    <a:pt x="2" y="45"/>
                    <a:pt x="3" y="46"/>
                  </a:cubicBezTo>
                  <a:cubicBezTo>
                    <a:pt x="5" y="47"/>
                    <a:pt x="27" y="46"/>
                    <a:pt x="31" y="46"/>
                  </a:cubicBezTo>
                  <a:close/>
                </a:path>
              </a:pathLst>
            </a:custGeom>
            <a:solidFill>
              <a:srgbClr val="FFD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56">
              <a:extLst>
                <a:ext uri="{FF2B5EF4-FFF2-40B4-BE49-F238E27FC236}">
                  <a16:creationId xmlns:a16="http://schemas.microsoft.com/office/drawing/2014/main" id="{D1132A80-66E6-45FD-BC53-1F3A5BFE7BA5}"/>
                </a:ext>
              </a:extLst>
            </p:cNvPr>
            <p:cNvSpPr>
              <a:spLocks noEditPoints="1"/>
            </p:cNvSpPr>
            <p:nvPr/>
          </p:nvSpPr>
          <p:spPr bwMode="auto">
            <a:xfrm>
              <a:off x="3846513" y="5049838"/>
              <a:ext cx="98425" cy="144463"/>
            </a:xfrm>
            <a:custGeom>
              <a:avLst/>
              <a:gdLst>
                <a:gd name="T0" fmla="*/ 20 w 32"/>
                <a:gd name="T1" fmla="*/ 21 h 47"/>
                <a:gd name="T2" fmla="*/ 18 w 32"/>
                <a:gd name="T3" fmla="*/ 22 h 47"/>
                <a:gd name="T4" fmla="*/ 10 w 32"/>
                <a:gd name="T5" fmla="*/ 22 h 47"/>
                <a:gd name="T6" fmla="*/ 10 w 32"/>
                <a:gd name="T7" fmla="*/ 12 h 47"/>
                <a:gd name="T8" fmla="*/ 15 w 32"/>
                <a:gd name="T9" fmla="*/ 11 h 47"/>
                <a:gd name="T10" fmla="*/ 18 w 32"/>
                <a:gd name="T11" fmla="*/ 8 h 47"/>
                <a:gd name="T12" fmla="*/ 25 w 32"/>
                <a:gd name="T13" fmla="*/ 8 h 47"/>
                <a:gd name="T14" fmla="*/ 25 w 32"/>
                <a:gd name="T15" fmla="*/ 5 h 47"/>
                <a:gd name="T16" fmla="*/ 27 w 32"/>
                <a:gd name="T17" fmla="*/ 11 h 47"/>
                <a:gd name="T18" fmla="*/ 27 w 32"/>
                <a:gd name="T19" fmla="*/ 30 h 47"/>
                <a:gd name="T20" fmla="*/ 25 w 32"/>
                <a:gd name="T21" fmla="*/ 36 h 47"/>
                <a:gd name="T22" fmla="*/ 25 w 32"/>
                <a:gd name="T23" fmla="*/ 19 h 47"/>
                <a:gd name="T24" fmla="*/ 21 w 32"/>
                <a:gd name="T25" fmla="*/ 19 h 47"/>
                <a:gd name="T26" fmla="*/ 20 w 32"/>
                <a:gd name="T27" fmla="*/ 21 h 47"/>
                <a:gd name="T28" fmla="*/ 30 w 32"/>
                <a:gd name="T29" fmla="*/ 46 h 47"/>
                <a:gd name="T30" fmla="*/ 31 w 32"/>
                <a:gd name="T31" fmla="*/ 24 h 47"/>
                <a:gd name="T32" fmla="*/ 32 w 32"/>
                <a:gd name="T33" fmla="*/ 7 h 47"/>
                <a:gd name="T34" fmla="*/ 32 w 32"/>
                <a:gd name="T35" fmla="*/ 4 h 47"/>
                <a:gd name="T36" fmla="*/ 31 w 32"/>
                <a:gd name="T37" fmla="*/ 2 h 47"/>
                <a:gd name="T38" fmla="*/ 0 w 32"/>
                <a:gd name="T39" fmla="*/ 1 h 47"/>
                <a:gd name="T40" fmla="*/ 2 w 32"/>
                <a:gd name="T41" fmla="*/ 46 h 47"/>
                <a:gd name="T42" fmla="*/ 30 w 32"/>
                <a:gd name="T43"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47">
                  <a:moveTo>
                    <a:pt x="20" y="21"/>
                  </a:moveTo>
                  <a:cubicBezTo>
                    <a:pt x="20" y="22"/>
                    <a:pt x="20" y="22"/>
                    <a:pt x="18" y="22"/>
                  </a:cubicBezTo>
                  <a:cubicBezTo>
                    <a:pt x="17" y="22"/>
                    <a:pt x="11" y="22"/>
                    <a:pt x="10" y="22"/>
                  </a:cubicBezTo>
                  <a:cubicBezTo>
                    <a:pt x="9" y="20"/>
                    <a:pt x="9" y="14"/>
                    <a:pt x="10" y="12"/>
                  </a:cubicBezTo>
                  <a:cubicBezTo>
                    <a:pt x="15" y="11"/>
                    <a:pt x="15" y="11"/>
                    <a:pt x="15" y="11"/>
                  </a:cubicBezTo>
                  <a:cubicBezTo>
                    <a:pt x="15" y="8"/>
                    <a:pt x="15" y="8"/>
                    <a:pt x="18" y="8"/>
                  </a:cubicBezTo>
                  <a:cubicBezTo>
                    <a:pt x="20" y="8"/>
                    <a:pt x="22" y="8"/>
                    <a:pt x="25" y="8"/>
                  </a:cubicBezTo>
                  <a:cubicBezTo>
                    <a:pt x="25" y="5"/>
                    <a:pt x="25" y="5"/>
                    <a:pt x="25" y="5"/>
                  </a:cubicBezTo>
                  <a:cubicBezTo>
                    <a:pt x="28" y="5"/>
                    <a:pt x="27" y="8"/>
                    <a:pt x="27" y="11"/>
                  </a:cubicBezTo>
                  <a:cubicBezTo>
                    <a:pt x="27" y="30"/>
                    <a:pt x="27" y="30"/>
                    <a:pt x="27" y="30"/>
                  </a:cubicBezTo>
                  <a:cubicBezTo>
                    <a:pt x="27" y="35"/>
                    <a:pt x="28" y="36"/>
                    <a:pt x="25" y="36"/>
                  </a:cubicBezTo>
                  <a:cubicBezTo>
                    <a:pt x="24" y="34"/>
                    <a:pt x="25" y="22"/>
                    <a:pt x="25" y="19"/>
                  </a:cubicBezTo>
                  <a:cubicBezTo>
                    <a:pt x="21" y="19"/>
                    <a:pt x="21" y="19"/>
                    <a:pt x="21" y="19"/>
                  </a:cubicBezTo>
                  <a:cubicBezTo>
                    <a:pt x="20" y="20"/>
                    <a:pt x="21" y="20"/>
                    <a:pt x="20" y="21"/>
                  </a:cubicBezTo>
                  <a:close/>
                  <a:moveTo>
                    <a:pt x="30" y="46"/>
                  </a:moveTo>
                  <a:cubicBezTo>
                    <a:pt x="31" y="39"/>
                    <a:pt x="31" y="31"/>
                    <a:pt x="31" y="24"/>
                  </a:cubicBezTo>
                  <a:cubicBezTo>
                    <a:pt x="32" y="7"/>
                    <a:pt x="32" y="7"/>
                    <a:pt x="32" y="7"/>
                  </a:cubicBezTo>
                  <a:cubicBezTo>
                    <a:pt x="32" y="6"/>
                    <a:pt x="32" y="5"/>
                    <a:pt x="32" y="4"/>
                  </a:cubicBezTo>
                  <a:cubicBezTo>
                    <a:pt x="32" y="2"/>
                    <a:pt x="32" y="2"/>
                    <a:pt x="31" y="2"/>
                  </a:cubicBezTo>
                  <a:cubicBezTo>
                    <a:pt x="29" y="0"/>
                    <a:pt x="5" y="1"/>
                    <a:pt x="0" y="1"/>
                  </a:cubicBezTo>
                  <a:cubicBezTo>
                    <a:pt x="0" y="8"/>
                    <a:pt x="1" y="43"/>
                    <a:pt x="2" y="46"/>
                  </a:cubicBezTo>
                  <a:cubicBezTo>
                    <a:pt x="5" y="47"/>
                    <a:pt x="25" y="46"/>
                    <a:pt x="30" y="46"/>
                  </a:cubicBezTo>
                  <a:close/>
                </a:path>
              </a:pathLst>
            </a:custGeom>
            <a:solidFill>
              <a:srgbClr val="FFD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57">
              <a:extLst>
                <a:ext uri="{FF2B5EF4-FFF2-40B4-BE49-F238E27FC236}">
                  <a16:creationId xmlns:a16="http://schemas.microsoft.com/office/drawing/2014/main" id="{5D766853-A3BC-4FE2-8BBC-B0E3FB877AD8}"/>
                </a:ext>
              </a:extLst>
            </p:cNvPr>
            <p:cNvSpPr>
              <a:spLocks/>
            </p:cNvSpPr>
            <p:nvPr/>
          </p:nvSpPr>
          <p:spPr bwMode="auto">
            <a:xfrm>
              <a:off x="4006851" y="4970463"/>
              <a:ext cx="92075" cy="52388"/>
            </a:xfrm>
            <a:custGeom>
              <a:avLst/>
              <a:gdLst>
                <a:gd name="T0" fmla="*/ 0 w 30"/>
                <a:gd name="T1" fmla="*/ 17 h 17"/>
                <a:gd name="T2" fmla="*/ 29 w 30"/>
                <a:gd name="T3" fmla="*/ 17 h 17"/>
                <a:gd name="T4" fmla="*/ 26 w 30"/>
                <a:gd name="T5" fmla="*/ 2 h 17"/>
                <a:gd name="T6" fmla="*/ 26 w 30"/>
                <a:gd name="T7" fmla="*/ 1 h 17"/>
                <a:gd name="T8" fmla="*/ 25 w 30"/>
                <a:gd name="T9" fmla="*/ 1 h 17"/>
                <a:gd name="T10" fmla="*/ 23 w 30"/>
                <a:gd name="T11" fmla="*/ 0 h 17"/>
                <a:gd name="T12" fmla="*/ 20 w 30"/>
                <a:gd name="T13" fmla="*/ 5 h 17"/>
                <a:gd name="T14" fmla="*/ 10 w 30"/>
                <a:gd name="T15" fmla="*/ 0 h 17"/>
                <a:gd name="T16" fmla="*/ 0 w 30"/>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7">
                  <a:moveTo>
                    <a:pt x="0" y="17"/>
                  </a:moveTo>
                  <a:cubicBezTo>
                    <a:pt x="29" y="17"/>
                    <a:pt x="29" y="17"/>
                    <a:pt x="29" y="17"/>
                  </a:cubicBezTo>
                  <a:cubicBezTo>
                    <a:pt x="29" y="10"/>
                    <a:pt x="30" y="7"/>
                    <a:pt x="26" y="2"/>
                  </a:cubicBezTo>
                  <a:cubicBezTo>
                    <a:pt x="26" y="1"/>
                    <a:pt x="26" y="1"/>
                    <a:pt x="26" y="1"/>
                  </a:cubicBezTo>
                  <a:cubicBezTo>
                    <a:pt x="25" y="1"/>
                    <a:pt x="25" y="1"/>
                    <a:pt x="25" y="1"/>
                  </a:cubicBezTo>
                  <a:cubicBezTo>
                    <a:pt x="23" y="0"/>
                    <a:pt x="23" y="0"/>
                    <a:pt x="23" y="0"/>
                  </a:cubicBezTo>
                  <a:cubicBezTo>
                    <a:pt x="22" y="2"/>
                    <a:pt x="21" y="3"/>
                    <a:pt x="20" y="5"/>
                  </a:cubicBezTo>
                  <a:cubicBezTo>
                    <a:pt x="15" y="14"/>
                    <a:pt x="15" y="8"/>
                    <a:pt x="10" y="0"/>
                  </a:cubicBezTo>
                  <a:cubicBezTo>
                    <a:pt x="1" y="2"/>
                    <a:pt x="0" y="7"/>
                    <a:pt x="0" y="17"/>
                  </a:cubicBezTo>
                  <a:close/>
                </a:path>
              </a:pathLst>
            </a:custGeom>
            <a:solidFill>
              <a:srgbClr val="63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58">
              <a:extLst>
                <a:ext uri="{FF2B5EF4-FFF2-40B4-BE49-F238E27FC236}">
                  <a16:creationId xmlns:a16="http://schemas.microsoft.com/office/drawing/2014/main" id="{D75CEF4D-F417-4868-93EF-6C23CA2A57F7}"/>
                </a:ext>
              </a:extLst>
            </p:cNvPr>
            <p:cNvSpPr>
              <a:spLocks/>
            </p:cNvSpPr>
            <p:nvPr/>
          </p:nvSpPr>
          <p:spPr bwMode="auto">
            <a:xfrm>
              <a:off x="3849688" y="4970463"/>
              <a:ext cx="88900" cy="52388"/>
            </a:xfrm>
            <a:custGeom>
              <a:avLst/>
              <a:gdLst>
                <a:gd name="T0" fmla="*/ 0 w 29"/>
                <a:gd name="T1" fmla="*/ 17 h 17"/>
                <a:gd name="T2" fmla="*/ 29 w 29"/>
                <a:gd name="T3" fmla="*/ 17 h 17"/>
                <a:gd name="T4" fmla="*/ 29 w 29"/>
                <a:gd name="T5" fmla="*/ 7 h 17"/>
                <a:gd name="T6" fmla="*/ 25 w 29"/>
                <a:gd name="T7" fmla="*/ 1 h 17"/>
                <a:gd name="T8" fmla="*/ 23 w 29"/>
                <a:gd name="T9" fmla="*/ 0 h 17"/>
                <a:gd name="T10" fmla="*/ 20 w 29"/>
                <a:gd name="T11" fmla="*/ 5 h 17"/>
                <a:gd name="T12" fmla="*/ 15 w 29"/>
                <a:gd name="T13" fmla="*/ 8 h 17"/>
                <a:gd name="T14" fmla="*/ 10 w 29"/>
                <a:gd name="T15" fmla="*/ 0 h 17"/>
                <a:gd name="T16" fmla="*/ 0 w 2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7">
                  <a:moveTo>
                    <a:pt x="0" y="17"/>
                  </a:moveTo>
                  <a:cubicBezTo>
                    <a:pt x="29" y="17"/>
                    <a:pt x="29" y="17"/>
                    <a:pt x="29" y="17"/>
                  </a:cubicBezTo>
                  <a:cubicBezTo>
                    <a:pt x="29" y="14"/>
                    <a:pt x="29" y="10"/>
                    <a:pt x="29" y="7"/>
                  </a:cubicBezTo>
                  <a:cubicBezTo>
                    <a:pt x="28" y="3"/>
                    <a:pt x="27" y="3"/>
                    <a:pt x="25" y="1"/>
                  </a:cubicBezTo>
                  <a:cubicBezTo>
                    <a:pt x="23" y="0"/>
                    <a:pt x="23" y="0"/>
                    <a:pt x="23" y="0"/>
                  </a:cubicBezTo>
                  <a:cubicBezTo>
                    <a:pt x="22" y="2"/>
                    <a:pt x="21" y="3"/>
                    <a:pt x="20" y="5"/>
                  </a:cubicBezTo>
                  <a:cubicBezTo>
                    <a:pt x="19" y="8"/>
                    <a:pt x="17" y="12"/>
                    <a:pt x="15" y="8"/>
                  </a:cubicBezTo>
                  <a:cubicBezTo>
                    <a:pt x="10" y="0"/>
                    <a:pt x="10" y="0"/>
                    <a:pt x="10" y="0"/>
                  </a:cubicBezTo>
                  <a:cubicBezTo>
                    <a:pt x="1" y="2"/>
                    <a:pt x="0" y="7"/>
                    <a:pt x="0" y="17"/>
                  </a:cubicBezTo>
                  <a:close/>
                </a:path>
              </a:pathLst>
            </a:custGeom>
            <a:solidFill>
              <a:srgbClr val="63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359">
              <a:extLst>
                <a:ext uri="{FF2B5EF4-FFF2-40B4-BE49-F238E27FC236}">
                  <a16:creationId xmlns:a16="http://schemas.microsoft.com/office/drawing/2014/main" id="{168B36C9-7D13-4614-86F2-7E269B6206F4}"/>
                </a:ext>
              </a:extLst>
            </p:cNvPr>
            <p:cNvSpPr>
              <a:spLocks/>
            </p:cNvSpPr>
            <p:nvPr/>
          </p:nvSpPr>
          <p:spPr bwMode="auto">
            <a:xfrm>
              <a:off x="3846513" y="5043488"/>
              <a:ext cx="111125" cy="147638"/>
            </a:xfrm>
            <a:custGeom>
              <a:avLst/>
              <a:gdLst>
                <a:gd name="T0" fmla="*/ 0 w 36"/>
                <a:gd name="T1" fmla="*/ 3 h 48"/>
                <a:gd name="T2" fmla="*/ 31 w 36"/>
                <a:gd name="T3" fmla="*/ 4 h 48"/>
                <a:gd name="T4" fmla="*/ 32 w 36"/>
                <a:gd name="T5" fmla="*/ 6 h 48"/>
                <a:gd name="T6" fmla="*/ 32 w 36"/>
                <a:gd name="T7" fmla="*/ 9 h 48"/>
                <a:gd name="T8" fmla="*/ 31 w 36"/>
                <a:gd name="T9" fmla="*/ 26 h 48"/>
                <a:gd name="T10" fmla="*/ 30 w 36"/>
                <a:gd name="T11" fmla="*/ 48 h 48"/>
                <a:gd name="T12" fmla="*/ 33 w 36"/>
                <a:gd name="T13" fmla="*/ 48 h 48"/>
                <a:gd name="T14" fmla="*/ 36 w 36"/>
                <a:gd name="T15" fmla="*/ 0 h 48"/>
                <a:gd name="T16" fmla="*/ 0 w 36"/>
                <a:gd name="T17" fmla="*/ 0 h 48"/>
                <a:gd name="T18" fmla="*/ 0 w 36"/>
                <a:gd name="T19"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8">
                  <a:moveTo>
                    <a:pt x="0" y="3"/>
                  </a:moveTo>
                  <a:cubicBezTo>
                    <a:pt x="5" y="3"/>
                    <a:pt x="29" y="2"/>
                    <a:pt x="31" y="4"/>
                  </a:cubicBezTo>
                  <a:cubicBezTo>
                    <a:pt x="32" y="4"/>
                    <a:pt x="32" y="4"/>
                    <a:pt x="32" y="6"/>
                  </a:cubicBezTo>
                  <a:cubicBezTo>
                    <a:pt x="32" y="7"/>
                    <a:pt x="32" y="8"/>
                    <a:pt x="32" y="9"/>
                  </a:cubicBezTo>
                  <a:cubicBezTo>
                    <a:pt x="31" y="26"/>
                    <a:pt x="31" y="26"/>
                    <a:pt x="31" y="26"/>
                  </a:cubicBezTo>
                  <a:cubicBezTo>
                    <a:pt x="31" y="33"/>
                    <a:pt x="31" y="41"/>
                    <a:pt x="30" y="48"/>
                  </a:cubicBezTo>
                  <a:cubicBezTo>
                    <a:pt x="33" y="48"/>
                    <a:pt x="33" y="48"/>
                    <a:pt x="33" y="48"/>
                  </a:cubicBezTo>
                  <a:cubicBezTo>
                    <a:pt x="35" y="45"/>
                    <a:pt x="36" y="6"/>
                    <a:pt x="36" y="0"/>
                  </a:cubicBezTo>
                  <a:cubicBezTo>
                    <a:pt x="0" y="0"/>
                    <a:pt x="0" y="0"/>
                    <a:pt x="0" y="0"/>
                  </a:cubicBezTo>
                  <a:lnTo>
                    <a:pt x="0" y="3"/>
                  </a:lnTo>
                  <a:close/>
                </a:path>
              </a:pathLst>
            </a:custGeom>
            <a:solidFill>
              <a:srgbClr val="F9C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60">
              <a:extLst>
                <a:ext uri="{FF2B5EF4-FFF2-40B4-BE49-F238E27FC236}">
                  <a16:creationId xmlns:a16="http://schemas.microsoft.com/office/drawing/2014/main" id="{0793BC44-3286-47A0-BD49-DC909E2A34C1}"/>
                </a:ext>
              </a:extLst>
            </p:cNvPr>
            <p:cNvSpPr>
              <a:spLocks/>
            </p:cNvSpPr>
            <p:nvPr/>
          </p:nvSpPr>
          <p:spPr bwMode="auto">
            <a:xfrm>
              <a:off x="4000501" y="5043488"/>
              <a:ext cx="111125" cy="147638"/>
            </a:xfrm>
            <a:custGeom>
              <a:avLst/>
              <a:gdLst>
                <a:gd name="T0" fmla="*/ 0 w 36"/>
                <a:gd name="T1" fmla="*/ 3 h 48"/>
                <a:gd name="T2" fmla="*/ 32 w 36"/>
                <a:gd name="T3" fmla="*/ 4 h 48"/>
                <a:gd name="T4" fmla="*/ 31 w 36"/>
                <a:gd name="T5" fmla="*/ 48 h 48"/>
                <a:gd name="T6" fmla="*/ 35 w 36"/>
                <a:gd name="T7" fmla="*/ 39 h 48"/>
                <a:gd name="T8" fmla="*/ 35 w 36"/>
                <a:gd name="T9" fmla="*/ 26 h 48"/>
                <a:gd name="T10" fmla="*/ 36 w 36"/>
                <a:gd name="T11" fmla="*/ 0 h 48"/>
                <a:gd name="T12" fmla="*/ 0 w 36"/>
                <a:gd name="T13" fmla="*/ 0 h 48"/>
                <a:gd name="T14" fmla="*/ 0 w 36"/>
                <a:gd name="T15" fmla="*/ 3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8">
                  <a:moveTo>
                    <a:pt x="0" y="3"/>
                  </a:moveTo>
                  <a:cubicBezTo>
                    <a:pt x="6" y="3"/>
                    <a:pt x="29" y="2"/>
                    <a:pt x="32" y="4"/>
                  </a:cubicBezTo>
                  <a:cubicBezTo>
                    <a:pt x="33" y="6"/>
                    <a:pt x="31" y="42"/>
                    <a:pt x="31" y="48"/>
                  </a:cubicBezTo>
                  <a:cubicBezTo>
                    <a:pt x="36" y="48"/>
                    <a:pt x="34" y="48"/>
                    <a:pt x="35" y="39"/>
                  </a:cubicBezTo>
                  <a:cubicBezTo>
                    <a:pt x="35" y="35"/>
                    <a:pt x="35" y="30"/>
                    <a:pt x="35" y="26"/>
                  </a:cubicBezTo>
                  <a:cubicBezTo>
                    <a:pt x="36" y="17"/>
                    <a:pt x="36" y="8"/>
                    <a:pt x="36" y="0"/>
                  </a:cubicBezTo>
                  <a:cubicBezTo>
                    <a:pt x="0" y="0"/>
                    <a:pt x="0" y="0"/>
                    <a:pt x="0" y="0"/>
                  </a:cubicBezTo>
                  <a:lnTo>
                    <a:pt x="0" y="3"/>
                  </a:lnTo>
                  <a:close/>
                </a:path>
              </a:pathLst>
            </a:custGeom>
            <a:solidFill>
              <a:srgbClr val="F9C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61">
              <a:extLst>
                <a:ext uri="{FF2B5EF4-FFF2-40B4-BE49-F238E27FC236}">
                  <a16:creationId xmlns:a16="http://schemas.microsoft.com/office/drawing/2014/main" id="{D6CDEEB6-9966-4EA3-BBA7-8B8E2D8D27C0}"/>
                </a:ext>
              </a:extLst>
            </p:cNvPr>
            <p:cNvSpPr>
              <a:spLocks/>
            </p:cNvSpPr>
            <p:nvPr/>
          </p:nvSpPr>
          <p:spPr bwMode="auto">
            <a:xfrm>
              <a:off x="4030663" y="4911726"/>
              <a:ext cx="39688" cy="65088"/>
            </a:xfrm>
            <a:custGeom>
              <a:avLst/>
              <a:gdLst>
                <a:gd name="T0" fmla="*/ 3 w 13"/>
                <a:gd name="T1" fmla="*/ 18 h 21"/>
                <a:gd name="T2" fmla="*/ 10 w 13"/>
                <a:gd name="T3" fmla="*/ 19 h 21"/>
                <a:gd name="T4" fmla="*/ 8 w 13"/>
                <a:gd name="T5" fmla="*/ 20 h 21"/>
                <a:gd name="T6" fmla="*/ 8 w 13"/>
                <a:gd name="T7" fmla="*/ 19 h 21"/>
                <a:gd name="T8" fmla="*/ 13 w 13"/>
                <a:gd name="T9" fmla="*/ 10 h 21"/>
                <a:gd name="T10" fmla="*/ 7 w 13"/>
                <a:gd name="T11" fmla="*/ 0 h 21"/>
                <a:gd name="T12" fmla="*/ 1 w 13"/>
                <a:gd name="T13" fmla="*/ 7 h 21"/>
                <a:gd name="T14" fmla="*/ 3 w 13"/>
                <a:gd name="T15" fmla="*/ 1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1">
                  <a:moveTo>
                    <a:pt x="3" y="18"/>
                  </a:moveTo>
                  <a:cubicBezTo>
                    <a:pt x="5" y="19"/>
                    <a:pt x="8" y="21"/>
                    <a:pt x="10" y="19"/>
                  </a:cubicBezTo>
                  <a:cubicBezTo>
                    <a:pt x="8" y="20"/>
                    <a:pt x="8" y="20"/>
                    <a:pt x="8" y="20"/>
                  </a:cubicBezTo>
                  <a:cubicBezTo>
                    <a:pt x="8" y="19"/>
                    <a:pt x="8" y="19"/>
                    <a:pt x="8" y="19"/>
                  </a:cubicBezTo>
                  <a:cubicBezTo>
                    <a:pt x="11" y="17"/>
                    <a:pt x="13" y="17"/>
                    <a:pt x="13" y="10"/>
                  </a:cubicBezTo>
                  <a:cubicBezTo>
                    <a:pt x="13" y="2"/>
                    <a:pt x="9" y="2"/>
                    <a:pt x="7" y="0"/>
                  </a:cubicBezTo>
                  <a:cubicBezTo>
                    <a:pt x="3" y="1"/>
                    <a:pt x="1" y="3"/>
                    <a:pt x="1" y="7"/>
                  </a:cubicBezTo>
                  <a:cubicBezTo>
                    <a:pt x="0" y="13"/>
                    <a:pt x="1" y="15"/>
                    <a:pt x="3" y="18"/>
                  </a:cubicBezTo>
                  <a:close/>
                </a:path>
              </a:pathLst>
            </a:custGeom>
            <a:solidFill>
              <a:srgbClr val="FB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62">
              <a:extLst>
                <a:ext uri="{FF2B5EF4-FFF2-40B4-BE49-F238E27FC236}">
                  <a16:creationId xmlns:a16="http://schemas.microsoft.com/office/drawing/2014/main" id="{52DA0911-389D-4AD9-9902-75631D51B5B1}"/>
                </a:ext>
              </a:extLst>
            </p:cNvPr>
            <p:cNvSpPr>
              <a:spLocks/>
            </p:cNvSpPr>
            <p:nvPr/>
          </p:nvSpPr>
          <p:spPr bwMode="auto">
            <a:xfrm>
              <a:off x="3873501" y="4911726"/>
              <a:ext cx="44450" cy="65088"/>
            </a:xfrm>
            <a:custGeom>
              <a:avLst/>
              <a:gdLst>
                <a:gd name="T0" fmla="*/ 4 w 14"/>
                <a:gd name="T1" fmla="*/ 18 h 21"/>
                <a:gd name="T2" fmla="*/ 10 w 14"/>
                <a:gd name="T3" fmla="*/ 19 h 21"/>
                <a:gd name="T4" fmla="*/ 8 w 14"/>
                <a:gd name="T5" fmla="*/ 20 h 21"/>
                <a:gd name="T6" fmla="*/ 9 w 14"/>
                <a:gd name="T7" fmla="*/ 19 h 21"/>
                <a:gd name="T8" fmla="*/ 13 w 14"/>
                <a:gd name="T9" fmla="*/ 10 h 21"/>
                <a:gd name="T10" fmla="*/ 8 w 14"/>
                <a:gd name="T11" fmla="*/ 0 h 21"/>
                <a:gd name="T12" fmla="*/ 1 w 14"/>
                <a:gd name="T13" fmla="*/ 7 h 21"/>
                <a:gd name="T14" fmla="*/ 4 w 14"/>
                <a:gd name="T15" fmla="*/ 1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1">
                  <a:moveTo>
                    <a:pt x="4" y="18"/>
                  </a:moveTo>
                  <a:cubicBezTo>
                    <a:pt x="6" y="19"/>
                    <a:pt x="8" y="21"/>
                    <a:pt x="10" y="19"/>
                  </a:cubicBezTo>
                  <a:cubicBezTo>
                    <a:pt x="8" y="20"/>
                    <a:pt x="8" y="20"/>
                    <a:pt x="8" y="20"/>
                  </a:cubicBezTo>
                  <a:cubicBezTo>
                    <a:pt x="8" y="19"/>
                    <a:pt x="8" y="19"/>
                    <a:pt x="9" y="19"/>
                  </a:cubicBezTo>
                  <a:cubicBezTo>
                    <a:pt x="11" y="17"/>
                    <a:pt x="14" y="17"/>
                    <a:pt x="13" y="10"/>
                  </a:cubicBezTo>
                  <a:cubicBezTo>
                    <a:pt x="13" y="2"/>
                    <a:pt x="9" y="2"/>
                    <a:pt x="8" y="0"/>
                  </a:cubicBezTo>
                  <a:cubicBezTo>
                    <a:pt x="4" y="1"/>
                    <a:pt x="1" y="3"/>
                    <a:pt x="1" y="7"/>
                  </a:cubicBezTo>
                  <a:cubicBezTo>
                    <a:pt x="0" y="13"/>
                    <a:pt x="1" y="15"/>
                    <a:pt x="4" y="18"/>
                  </a:cubicBezTo>
                  <a:close/>
                </a:path>
              </a:pathLst>
            </a:custGeom>
            <a:solidFill>
              <a:srgbClr val="FB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3">
              <a:extLst>
                <a:ext uri="{FF2B5EF4-FFF2-40B4-BE49-F238E27FC236}">
                  <a16:creationId xmlns:a16="http://schemas.microsoft.com/office/drawing/2014/main" id="{EE84A587-DBE9-4C97-B997-3B96AB4A46C7}"/>
                </a:ext>
              </a:extLst>
            </p:cNvPr>
            <p:cNvSpPr>
              <a:spLocks/>
            </p:cNvSpPr>
            <p:nvPr/>
          </p:nvSpPr>
          <p:spPr bwMode="auto">
            <a:xfrm>
              <a:off x="3836988" y="5019676"/>
              <a:ext cx="120650" cy="14288"/>
            </a:xfrm>
            <a:custGeom>
              <a:avLst/>
              <a:gdLst>
                <a:gd name="T0" fmla="*/ 0 w 39"/>
                <a:gd name="T1" fmla="*/ 5 h 5"/>
                <a:gd name="T2" fmla="*/ 38 w 39"/>
                <a:gd name="T3" fmla="*/ 4 h 5"/>
                <a:gd name="T4" fmla="*/ 39 w 39"/>
                <a:gd name="T5" fmla="*/ 1 h 5"/>
                <a:gd name="T6" fmla="*/ 37 w 39"/>
                <a:gd name="T7" fmla="*/ 1 h 5"/>
                <a:gd name="T8" fmla="*/ 33 w 39"/>
                <a:gd name="T9" fmla="*/ 1 h 5"/>
                <a:gd name="T10" fmla="*/ 4 w 39"/>
                <a:gd name="T11" fmla="*/ 1 h 5"/>
                <a:gd name="T12" fmla="*/ 0 w 3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9" h="5">
                  <a:moveTo>
                    <a:pt x="0" y="5"/>
                  </a:moveTo>
                  <a:cubicBezTo>
                    <a:pt x="7" y="5"/>
                    <a:pt x="34" y="5"/>
                    <a:pt x="38" y="4"/>
                  </a:cubicBezTo>
                  <a:cubicBezTo>
                    <a:pt x="39" y="1"/>
                    <a:pt x="39" y="1"/>
                    <a:pt x="39" y="1"/>
                  </a:cubicBezTo>
                  <a:cubicBezTo>
                    <a:pt x="37" y="1"/>
                    <a:pt x="37" y="1"/>
                    <a:pt x="37" y="1"/>
                  </a:cubicBezTo>
                  <a:cubicBezTo>
                    <a:pt x="33" y="1"/>
                    <a:pt x="33" y="1"/>
                    <a:pt x="33" y="1"/>
                  </a:cubicBezTo>
                  <a:cubicBezTo>
                    <a:pt x="4" y="1"/>
                    <a:pt x="4" y="1"/>
                    <a:pt x="4" y="1"/>
                  </a:cubicBezTo>
                  <a:cubicBezTo>
                    <a:pt x="1" y="2"/>
                    <a:pt x="0" y="0"/>
                    <a:pt x="0" y="5"/>
                  </a:cubicBezTo>
                  <a:close/>
                </a:path>
              </a:pathLst>
            </a:custGeom>
            <a:solidFill>
              <a:srgbClr val="DFF3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4">
              <a:extLst>
                <a:ext uri="{FF2B5EF4-FFF2-40B4-BE49-F238E27FC236}">
                  <a16:creationId xmlns:a16="http://schemas.microsoft.com/office/drawing/2014/main" id="{2D047149-2D95-4E8F-9DF7-9F73F835791A}"/>
                </a:ext>
              </a:extLst>
            </p:cNvPr>
            <p:cNvSpPr>
              <a:spLocks/>
            </p:cNvSpPr>
            <p:nvPr/>
          </p:nvSpPr>
          <p:spPr bwMode="auto">
            <a:xfrm>
              <a:off x="3994151" y="5022851"/>
              <a:ext cx="117475" cy="11113"/>
            </a:xfrm>
            <a:custGeom>
              <a:avLst/>
              <a:gdLst>
                <a:gd name="T0" fmla="*/ 0 w 38"/>
                <a:gd name="T1" fmla="*/ 4 h 4"/>
                <a:gd name="T2" fmla="*/ 38 w 38"/>
                <a:gd name="T3" fmla="*/ 3 h 4"/>
                <a:gd name="T4" fmla="*/ 38 w 38"/>
                <a:gd name="T5" fmla="*/ 0 h 4"/>
                <a:gd name="T6" fmla="*/ 37 w 38"/>
                <a:gd name="T7" fmla="*/ 0 h 4"/>
                <a:gd name="T8" fmla="*/ 33 w 38"/>
                <a:gd name="T9" fmla="*/ 0 h 4"/>
                <a:gd name="T10" fmla="*/ 4 w 38"/>
                <a:gd name="T11" fmla="*/ 0 h 4"/>
                <a:gd name="T12" fmla="*/ 0 w 38"/>
                <a:gd name="T13" fmla="*/ 1 h 4"/>
                <a:gd name="T14" fmla="*/ 0 w 3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
                  <a:moveTo>
                    <a:pt x="0" y="4"/>
                  </a:moveTo>
                  <a:cubicBezTo>
                    <a:pt x="6" y="4"/>
                    <a:pt x="34" y="4"/>
                    <a:pt x="38" y="3"/>
                  </a:cubicBezTo>
                  <a:cubicBezTo>
                    <a:pt x="38" y="0"/>
                    <a:pt x="38" y="0"/>
                    <a:pt x="38" y="0"/>
                  </a:cubicBezTo>
                  <a:cubicBezTo>
                    <a:pt x="37" y="0"/>
                    <a:pt x="37" y="0"/>
                    <a:pt x="37" y="0"/>
                  </a:cubicBezTo>
                  <a:cubicBezTo>
                    <a:pt x="33" y="0"/>
                    <a:pt x="33" y="0"/>
                    <a:pt x="33" y="0"/>
                  </a:cubicBezTo>
                  <a:cubicBezTo>
                    <a:pt x="4" y="0"/>
                    <a:pt x="4" y="0"/>
                    <a:pt x="4" y="0"/>
                  </a:cubicBezTo>
                  <a:cubicBezTo>
                    <a:pt x="2" y="0"/>
                    <a:pt x="1" y="0"/>
                    <a:pt x="0" y="1"/>
                  </a:cubicBezTo>
                  <a:lnTo>
                    <a:pt x="0" y="4"/>
                  </a:lnTo>
                  <a:close/>
                </a:path>
              </a:pathLst>
            </a:custGeom>
            <a:solidFill>
              <a:srgbClr val="DFF3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5">
              <a:extLst>
                <a:ext uri="{FF2B5EF4-FFF2-40B4-BE49-F238E27FC236}">
                  <a16:creationId xmlns:a16="http://schemas.microsoft.com/office/drawing/2014/main" id="{776823D0-2B85-422B-A219-CAF1399135CC}"/>
                </a:ext>
              </a:extLst>
            </p:cNvPr>
            <p:cNvSpPr>
              <a:spLocks/>
            </p:cNvSpPr>
            <p:nvPr/>
          </p:nvSpPr>
          <p:spPr bwMode="auto">
            <a:xfrm>
              <a:off x="3990976" y="5022851"/>
              <a:ext cx="130175" cy="20638"/>
            </a:xfrm>
            <a:custGeom>
              <a:avLst/>
              <a:gdLst>
                <a:gd name="T0" fmla="*/ 1 w 42"/>
                <a:gd name="T1" fmla="*/ 4 h 7"/>
                <a:gd name="T2" fmla="*/ 3 w 42"/>
                <a:gd name="T3" fmla="*/ 7 h 7"/>
                <a:gd name="T4" fmla="*/ 39 w 42"/>
                <a:gd name="T5" fmla="*/ 7 h 7"/>
                <a:gd name="T6" fmla="*/ 42 w 42"/>
                <a:gd name="T7" fmla="*/ 6 h 7"/>
                <a:gd name="T8" fmla="*/ 42 w 42"/>
                <a:gd name="T9" fmla="*/ 0 h 7"/>
                <a:gd name="T10" fmla="*/ 39 w 42"/>
                <a:gd name="T11" fmla="*/ 0 h 7"/>
                <a:gd name="T12" fmla="*/ 39 w 42"/>
                <a:gd name="T13" fmla="*/ 3 h 7"/>
                <a:gd name="T14" fmla="*/ 1 w 42"/>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
                  <a:moveTo>
                    <a:pt x="1" y="4"/>
                  </a:moveTo>
                  <a:cubicBezTo>
                    <a:pt x="0" y="6"/>
                    <a:pt x="1" y="7"/>
                    <a:pt x="3" y="7"/>
                  </a:cubicBezTo>
                  <a:cubicBezTo>
                    <a:pt x="39" y="7"/>
                    <a:pt x="39" y="7"/>
                    <a:pt x="39" y="7"/>
                  </a:cubicBezTo>
                  <a:cubicBezTo>
                    <a:pt x="42" y="6"/>
                    <a:pt x="42" y="6"/>
                    <a:pt x="42" y="6"/>
                  </a:cubicBezTo>
                  <a:cubicBezTo>
                    <a:pt x="42" y="4"/>
                    <a:pt x="42" y="2"/>
                    <a:pt x="42" y="0"/>
                  </a:cubicBezTo>
                  <a:cubicBezTo>
                    <a:pt x="39" y="0"/>
                    <a:pt x="39" y="0"/>
                    <a:pt x="39" y="0"/>
                  </a:cubicBezTo>
                  <a:cubicBezTo>
                    <a:pt x="39" y="3"/>
                    <a:pt x="39" y="3"/>
                    <a:pt x="39" y="3"/>
                  </a:cubicBezTo>
                  <a:cubicBezTo>
                    <a:pt x="35" y="4"/>
                    <a:pt x="7" y="4"/>
                    <a:pt x="1" y="4"/>
                  </a:cubicBezTo>
                  <a:close/>
                </a:path>
              </a:pathLst>
            </a:custGeom>
            <a:solidFill>
              <a:srgbClr val="C2E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6">
              <a:extLst>
                <a:ext uri="{FF2B5EF4-FFF2-40B4-BE49-F238E27FC236}">
                  <a16:creationId xmlns:a16="http://schemas.microsoft.com/office/drawing/2014/main" id="{AB717923-2AD9-497B-9276-5BF242AEDE99}"/>
                </a:ext>
              </a:extLst>
            </p:cNvPr>
            <p:cNvSpPr>
              <a:spLocks/>
            </p:cNvSpPr>
            <p:nvPr/>
          </p:nvSpPr>
          <p:spPr bwMode="auto">
            <a:xfrm>
              <a:off x="3836988" y="5022851"/>
              <a:ext cx="130175" cy="30163"/>
            </a:xfrm>
            <a:custGeom>
              <a:avLst/>
              <a:gdLst>
                <a:gd name="T0" fmla="*/ 0 w 42"/>
                <a:gd name="T1" fmla="*/ 4 h 10"/>
                <a:gd name="T2" fmla="*/ 0 w 42"/>
                <a:gd name="T3" fmla="*/ 6 h 10"/>
                <a:gd name="T4" fmla="*/ 1 w 42"/>
                <a:gd name="T5" fmla="*/ 6 h 10"/>
                <a:gd name="T6" fmla="*/ 3 w 42"/>
                <a:gd name="T7" fmla="*/ 7 h 10"/>
                <a:gd name="T8" fmla="*/ 3 w 42"/>
                <a:gd name="T9" fmla="*/ 10 h 10"/>
                <a:gd name="T10" fmla="*/ 3 w 42"/>
                <a:gd name="T11" fmla="*/ 7 h 10"/>
                <a:gd name="T12" fmla="*/ 39 w 42"/>
                <a:gd name="T13" fmla="*/ 7 h 10"/>
                <a:gd name="T14" fmla="*/ 41 w 42"/>
                <a:gd name="T15" fmla="*/ 6 h 10"/>
                <a:gd name="T16" fmla="*/ 41 w 42"/>
                <a:gd name="T17" fmla="*/ 1 h 10"/>
                <a:gd name="T18" fmla="*/ 39 w 42"/>
                <a:gd name="T19" fmla="*/ 0 h 10"/>
                <a:gd name="T20" fmla="*/ 38 w 42"/>
                <a:gd name="T21" fmla="*/ 3 h 10"/>
                <a:gd name="T22" fmla="*/ 0 w 42"/>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0">
                  <a:moveTo>
                    <a:pt x="0" y="4"/>
                  </a:moveTo>
                  <a:cubicBezTo>
                    <a:pt x="0" y="6"/>
                    <a:pt x="0" y="6"/>
                    <a:pt x="0" y="6"/>
                  </a:cubicBezTo>
                  <a:cubicBezTo>
                    <a:pt x="1" y="6"/>
                    <a:pt x="0" y="6"/>
                    <a:pt x="1" y="6"/>
                  </a:cubicBezTo>
                  <a:cubicBezTo>
                    <a:pt x="3" y="7"/>
                    <a:pt x="3" y="7"/>
                    <a:pt x="3" y="7"/>
                  </a:cubicBezTo>
                  <a:cubicBezTo>
                    <a:pt x="3" y="10"/>
                    <a:pt x="3" y="10"/>
                    <a:pt x="3" y="10"/>
                  </a:cubicBezTo>
                  <a:cubicBezTo>
                    <a:pt x="3" y="7"/>
                    <a:pt x="3" y="7"/>
                    <a:pt x="3" y="7"/>
                  </a:cubicBezTo>
                  <a:cubicBezTo>
                    <a:pt x="39" y="7"/>
                    <a:pt x="39" y="7"/>
                    <a:pt x="39" y="7"/>
                  </a:cubicBezTo>
                  <a:cubicBezTo>
                    <a:pt x="41" y="6"/>
                    <a:pt x="41" y="6"/>
                    <a:pt x="41" y="6"/>
                  </a:cubicBezTo>
                  <a:cubicBezTo>
                    <a:pt x="42" y="4"/>
                    <a:pt x="42" y="3"/>
                    <a:pt x="41" y="1"/>
                  </a:cubicBezTo>
                  <a:cubicBezTo>
                    <a:pt x="40" y="0"/>
                    <a:pt x="40" y="0"/>
                    <a:pt x="39" y="0"/>
                  </a:cubicBezTo>
                  <a:cubicBezTo>
                    <a:pt x="38" y="3"/>
                    <a:pt x="38" y="3"/>
                    <a:pt x="38" y="3"/>
                  </a:cubicBezTo>
                  <a:cubicBezTo>
                    <a:pt x="34" y="4"/>
                    <a:pt x="7" y="4"/>
                    <a:pt x="0" y="4"/>
                  </a:cubicBezTo>
                  <a:close/>
                </a:path>
              </a:pathLst>
            </a:custGeom>
            <a:solidFill>
              <a:srgbClr val="C2E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7">
              <a:extLst>
                <a:ext uri="{FF2B5EF4-FFF2-40B4-BE49-F238E27FC236}">
                  <a16:creationId xmlns:a16="http://schemas.microsoft.com/office/drawing/2014/main" id="{CA90E8E1-4DE7-4F5E-ADC7-4A38DD13E00A}"/>
                </a:ext>
              </a:extLst>
            </p:cNvPr>
            <p:cNvSpPr>
              <a:spLocks/>
            </p:cNvSpPr>
            <p:nvPr/>
          </p:nvSpPr>
          <p:spPr bwMode="auto">
            <a:xfrm>
              <a:off x="4033838" y="5068888"/>
              <a:ext cx="31750" cy="88900"/>
            </a:xfrm>
            <a:custGeom>
              <a:avLst/>
              <a:gdLst>
                <a:gd name="T0" fmla="*/ 0 w 10"/>
                <a:gd name="T1" fmla="*/ 29 h 29"/>
                <a:gd name="T2" fmla="*/ 1 w 10"/>
                <a:gd name="T3" fmla="*/ 13 h 29"/>
                <a:gd name="T4" fmla="*/ 5 w 10"/>
                <a:gd name="T5" fmla="*/ 13 h 29"/>
                <a:gd name="T6" fmla="*/ 9 w 10"/>
                <a:gd name="T7" fmla="*/ 12 h 29"/>
                <a:gd name="T8" fmla="*/ 10 w 10"/>
                <a:gd name="T9" fmla="*/ 5 h 29"/>
                <a:gd name="T10" fmla="*/ 7 w 10"/>
                <a:gd name="T11" fmla="*/ 2 h 29"/>
                <a:gd name="T12" fmla="*/ 1 w 10"/>
                <a:gd name="T13" fmla="*/ 2 h 29"/>
                <a:gd name="T14" fmla="*/ 0 w 10"/>
                <a:gd name="T15" fmla="*/ 0 h 29"/>
                <a:gd name="T16" fmla="*/ 0 w 1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9">
                  <a:moveTo>
                    <a:pt x="0" y="29"/>
                  </a:moveTo>
                  <a:cubicBezTo>
                    <a:pt x="1" y="13"/>
                    <a:pt x="1" y="13"/>
                    <a:pt x="1" y="13"/>
                  </a:cubicBezTo>
                  <a:cubicBezTo>
                    <a:pt x="5" y="13"/>
                    <a:pt x="5" y="13"/>
                    <a:pt x="5" y="13"/>
                  </a:cubicBezTo>
                  <a:cubicBezTo>
                    <a:pt x="6" y="12"/>
                    <a:pt x="8" y="13"/>
                    <a:pt x="9" y="12"/>
                  </a:cubicBezTo>
                  <a:cubicBezTo>
                    <a:pt x="10" y="11"/>
                    <a:pt x="10" y="7"/>
                    <a:pt x="10" y="5"/>
                  </a:cubicBezTo>
                  <a:cubicBezTo>
                    <a:pt x="10" y="3"/>
                    <a:pt x="10" y="2"/>
                    <a:pt x="7" y="2"/>
                  </a:cubicBezTo>
                  <a:cubicBezTo>
                    <a:pt x="5" y="1"/>
                    <a:pt x="3" y="2"/>
                    <a:pt x="1" y="2"/>
                  </a:cubicBezTo>
                  <a:cubicBezTo>
                    <a:pt x="0" y="0"/>
                    <a:pt x="0" y="0"/>
                    <a:pt x="0" y="0"/>
                  </a:cubicBezTo>
                  <a:lnTo>
                    <a:pt x="0" y="29"/>
                  </a:lnTo>
                  <a:close/>
                </a:path>
              </a:pathLst>
            </a:custGeom>
            <a:solidFill>
              <a:srgbClr val="F269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8">
              <a:extLst>
                <a:ext uri="{FF2B5EF4-FFF2-40B4-BE49-F238E27FC236}">
                  <a16:creationId xmlns:a16="http://schemas.microsoft.com/office/drawing/2014/main" id="{25962BC0-828B-45E1-8B0E-BC7EEF1AA8C7}"/>
                </a:ext>
              </a:extLst>
            </p:cNvPr>
            <p:cNvSpPr>
              <a:spLocks/>
            </p:cNvSpPr>
            <p:nvPr/>
          </p:nvSpPr>
          <p:spPr bwMode="auto">
            <a:xfrm>
              <a:off x="3892551" y="5075238"/>
              <a:ext cx="30163" cy="39688"/>
            </a:xfrm>
            <a:custGeom>
              <a:avLst/>
              <a:gdLst>
                <a:gd name="T0" fmla="*/ 0 w 10"/>
                <a:gd name="T1" fmla="*/ 3 h 13"/>
                <a:gd name="T2" fmla="*/ 5 w 10"/>
                <a:gd name="T3" fmla="*/ 11 h 13"/>
                <a:gd name="T4" fmla="*/ 5 w 10"/>
                <a:gd name="T5" fmla="*/ 13 h 13"/>
                <a:gd name="T6" fmla="*/ 6 w 10"/>
                <a:gd name="T7" fmla="*/ 11 h 13"/>
                <a:gd name="T8" fmla="*/ 10 w 10"/>
                <a:gd name="T9" fmla="*/ 11 h 13"/>
                <a:gd name="T10" fmla="*/ 10 w 10"/>
                <a:gd name="T11" fmla="*/ 0 h 13"/>
                <a:gd name="T12" fmla="*/ 3 w 10"/>
                <a:gd name="T13" fmla="*/ 0 h 13"/>
                <a:gd name="T14" fmla="*/ 0 w 10"/>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3">
                  <a:moveTo>
                    <a:pt x="0" y="3"/>
                  </a:moveTo>
                  <a:cubicBezTo>
                    <a:pt x="0" y="11"/>
                    <a:pt x="0" y="11"/>
                    <a:pt x="5" y="11"/>
                  </a:cubicBezTo>
                  <a:cubicBezTo>
                    <a:pt x="5" y="13"/>
                    <a:pt x="5" y="13"/>
                    <a:pt x="5" y="13"/>
                  </a:cubicBezTo>
                  <a:cubicBezTo>
                    <a:pt x="6" y="12"/>
                    <a:pt x="5" y="12"/>
                    <a:pt x="6" y="11"/>
                  </a:cubicBezTo>
                  <a:cubicBezTo>
                    <a:pt x="10" y="11"/>
                    <a:pt x="10" y="11"/>
                    <a:pt x="10" y="11"/>
                  </a:cubicBezTo>
                  <a:cubicBezTo>
                    <a:pt x="10" y="0"/>
                    <a:pt x="10" y="0"/>
                    <a:pt x="10" y="0"/>
                  </a:cubicBezTo>
                  <a:cubicBezTo>
                    <a:pt x="7" y="0"/>
                    <a:pt x="5" y="0"/>
                    <a:pt x="3" y="0"/>
                  </a:cubicBezTo>
                  <a:cubicBezTo>
                    <a:pt x="0" y="0"/>
                    <a:pt x="0" y="0"/>
                    <a:pt x="0" y="3"/>
                  </a:cubicBezTo>
                  <a:close/>
                </a:path>
              </a:pathLst>
            </a:custGeom>
            <a:solidFill>
              <a:srgbClr val="95A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9">
              <a:extLst>
                <a:ext uri="{FF2B5EF4-FFF2-40B4-BE49-F238E27FC236}">
                  <a16:creationId xmlns:a16="http://schemas.microsoft.com/office/drawing/2014/main" id="{50254C14-603A-45C0-BFA7-36669FF76364}"/>
                </a:ext>
              </a:extLst>
            </p:cNvPr>
            <p:cNvSpPr>
              <a:spLocks/>
            </p:cNvSpPr>
            <p:nvPr/>
          </p:nvSpPr>
          <p:spPr bwMode="auto">
            <a:xfrm>
              <a:off x="3919538" y="5065713"/>
              <a:ext cx="12700" cy="95250"/>
            </a:xfrm>
            <a:custGeom>
              <a:avLst/>
              <a:gdLst>
                <a:gd name="T0" fmla="*/ 1 w 4"/>
                <a:gd name="T1" fmla="*/ 3 h 31"/>
                <a:gd name="T2" fmla="*/ 1 w 4"/>
                <a:gd name="T3" fmla="*/ 14 h 31"/>
                <a:gd name="T4" fmla="*/ 1 w 4"/>
                <a:gd name="T5" fmla="*/ 31 h 31"/>
                <a:gd name="T6" fmla="*/ 3 w 4"/>
                <a:gd name="T7" fmla="*/ 25 h 31"/>
                <a:gd name="T8" fmla="*/ 3 w 4"/>
                <a:gd name="T9" fmla="*/ 6 h 31"/>
                <a:gd name="T10" fmla="*/ 1 w 4"/>
                <a:gd name="T11" fmla="*/ 0 h 31"/>
                <a:gd name="T12" fmla="*/ 1 w 4"/>
                <a:gd name="T13" fmla="*/ 3 h 31"/>
              </a:gdLst>
              <a:ahLst/>
              <a:cxnLst>
                <a:cxn ang="0">
                  <a:pos x="T0" y="T1"/>
                </a:cxn>
                <a:cxn ang="0">
                  <a:pos x="T2" y="T3"/>
                </a:cxn>
                <a:cxn ang="0">
                  <a:pos x="T4" y="T5"/>
                </a:cxn>
                <a:cxn ang="0">
                  <a:pos x="T6" y="T7"/>
                </a:cxn>
                <a:cxn ang="0">
                  <a:pos x="T8" y="T9"/>
                </a:cxn>
                <a:cxn ang="0">
                  <a:pos x="T10" y="T11"/>
                </a:cxn>
                <a:cxn ang="0">
                  <a:pos x="T12" y="T13"/>
                </a:cxn>
              </a:cxnLst>
              <a:rect l="0" t="0" r="r" b="b"/>
              <a:pathLst>
                <a:path w="4" h="31">
                  <a:moveTo>
                    <a:pt x="1" y="3"/>
                  </a:moveTo>
                  <a:cubicBezTo>
                    <a:pt x="1" y="14"/>
                    <a:pt x="1" y="14"/>
                    <a:pt x="1" y="14"/>
                  </a:cubicBezTo>
                  <a:cubicBezTo>
                    <a:pt x="1" y="17"/>
                    <a:pt x="0" y="29"/>
                    <a:pt x="1" y="31"/>
                  </a:cubicBezTo>
                  <a:cubicBezTo>
                    <a:pt x="4" y="31"/>
                    <a:pt x="3" y="30"/>
                    <a:pt x="3" y="25"/>
                  </a:cubicBezTo>
                  <a:cubicBezTo>
                    <a:pt x="3" y="6"/>
                    <a:pt x="3" y="6"/>
                    <a:pt x="3" y="6"/>
                  </a:cubicBezTo>
                  <a:cubicBezTo>
                    <a:pt x="3" y="3"/>
                    <a:pt x="4" y="0"/>
                    <a:pt x="1" y="0"/>
                  </a:cubicBezTo>
                  <a:lnTo>
                    <a:pt x="1" y="3"/>
                  </a:lnTo>
                  <a:close/>
                </a:path>
              </a:pathLst>
            </a:custGeom>
            <a:solidFill>
              <a:srgbClr val="63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70">
              <a:extLst>
                <a:ext uri="{FF2B5EF4-FFF2-40B4-BE49-F238E27FC236}">
                  <a16:creationId xmlns:a16="http://schemas.microsoft.com/office/drawing/2014/main" id="{4A182C4F-2173-4B44-9211-81ED69D9AA1A}"/>
                </a:ext>
              </a:extLst>
            </p:cNvPr>
            <p:cNvSpPr>
              <a:spLocks/>
            </p:cNvSpPr>
            <p:nvPr/>
          </p:nvSpPr>
          <p:spPr bwMode="auto">
            <a:xfrm>
              <a:off x="4024313" y="5065713"/>
              <a:ext cx="9525" cy="98425"/>
            </a:xfrm>
            <a:custGeom>
              <a:avLst/>
              <a:gdLst>
                <a:gd name="T0" fmla="*/ 3 w 3"/>
                <a:gd name="T1" fmla="*/ 30 h 32"/>
                <a:gd name="T2" fmla="*/ 3 w 3"/>
                <a:gd name="T3" fmla="*/ 1 h 32"/>
                <a:gd name="T4" fmla="*/ 2 w 3"/>
                <a:gd name="T5" fmla="*/ 0 h 32"/>
                <a:gd name="T6" fmla="*/ 1 w 3"/>
                <a:gd name="T7" fmla="*/ 3 h 32"/>
                <a:gd name="T8" fmla="*/ 1 w 3"/>
                <a:gd name="T9" fmla="*/ 30 h 32"/>
                <a:gd name="T10" fmla="*/ 3 w 3"/>
                <a:gd name="T11" fmla="*/ 30 h 32"/>
              </a:gdLst>
              <a:ahLst/>
              <a:cxnLst>
                <a:cxn ang="0">
                  <a:pos x="T0" y="T1"/>
                </a:cxn>
                <a:cxn ang="0">
                  <a:pos x="T2" y="T3"/>
                </a:cxn>
                <a:cxn ang="0">
                  <a:pos x="T4" y="T5"/>
                </a:cxn>
                <a:cxn ang="0">
                  <a:pos x="T6" y="T7"/>
                </a:cxn>
                <a:cxn ang="0">
                  <a:pos x="T8" y="T9"/>
                </a:cxn>
                <a:cxn ang="0">
                  <a:pos x="T10" y="T11"/>
                </a:cxn>
              </a:cxnLst>
              <a:rect l="0" t="0" r="r" b="b"/>
              <a:pathLst>
                <a:path w="3" h="32">
                  <a:moveTo>
                    <a:pt x="3" y="30"/>
                  </a:moveTo>
                  <a:cubicBezTo>
                    <a:pt x="3" y="1"/>
                    <a:pt x="3" y="1"/>
                    <a:pt x="3" y="1"/>
                  </a:cubicBezTo>
                  <a:cubicBezTo>
                    <a:pt x="3" y="0"/>
                    <a:pt x="3" y="0"/>
                    <a:pt x="2" y="0"/>
                  </a:cubicBezTo>
                  <a:cubicBezTo>
                    <a:pt x="0" y="1"/>
                    <a:pt x="1" y="1"/>
                    <a:pt x="1" y="3"/>
                  </a:cubicBezTo>
                  <a:cubicBezTo>
                    <a:pt x="1" y="6"/>
                    <a:pt x="0" y="29"/>
                    <a:pt x="1" y="30"/>
                  </a:cubicBezTo>
                  <a:cubicBezTo>
                    <a:pt x="2" y="32"/>
                    <a:pt x="3" y="31"/>
                    <a:pt x="3" y="30"/>
                  </a:cubicBezTo>
                  <a:close/>
                </a:path>
              </a:pathLst>
            </a:custGeom>
            <a:solidFill>
              <a:srgbClr val="63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71">
              <a:extLst>
                <a:ext uri="{FF2B5EF4-FFF2-40B4-BE49-F238E27FC236}">
                  <a16:creationId xmlns:a16="http://schemas.microsoft.com/office/drawing/2014/main" id="{92CF9CBC-86D0-40C9-BE09-C1B20993C030}"/>
                </a:ext>
              </a:extLst>
            </p:cNvPr>
            <p:cNvSpPr>
              <a:spLocks/>
            </p:cNvSpPr>
            <p:nvPr/>
          </p:nvSpPr>
          <p:spPr bwMode="auto">
            <a:xfrm>
              <a:off x="3873501" y="5084763"/>
              <a:ext cx="34925" cy="33338"/>
            </a:xfrm>
            <a:custGeom>
              <a:avLst/>
              <a:gdLst>
                <a:gd name="T0" fmla="*/ 11 w 11"/>
                <a:gd name="T1" fmla="*/ 10 h 11"/>
                <a:gd name="T2" fmla="*/ 11 w 11"/>
                <a:gd name="T3" fmla="*/ 8 h 11"/>
                <a:gd name="T4" fmla="*/ 6 w 11"/>
                <a:gd name="T5" fmla="*/ 0 h 11"/>
                <a:gd name="T6" fmla="*/ 1 w 11"/>
                <a:gd name="T7" fmla="*/ 1 h 11"/>
                <a:gd name="T8" fmla="*/ 1 w 11"/>
                <a:gd name="T9" fmla="*/ 11 h 11"/>
                <a:gd name="T10" fmla="*/ 9 w 11"/>
                <a:gd name="T11" fmla="*/ 11 h 11"/>
                <a:gd name="T12" fmla="*/ 11 w 11"/>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10"/>
                  </a:moveTo>
                  <a:cubicBezTo>
                    <a:pt x="11" y="8"/>
                    <a:pt x="11" y="8"/>
                    <a:pt x="11" y="8"/>
                  </a:cubicBezTo>
                  <a:cubicBezTo>
                    <a:pt x="6" y="8"/>
                    <a:pt x="6" y="8"/>
                    <a:pt x="6" y="0"/>
                  </a:cubicBezTo>
                  <a:cubicBezTo>
                    <a:pt x="1" y="1"/>
                    <a:pt x="1" y="1"/>
                    <a:pt x="1" y="1"/>
                  </a:cubicBezTo>
                  <a:cubicBezTo>
                    <a:pt x="0" y="3"/>
                    <a:pt x="0" y="9"/>
                    <a:pt x="1" y="11"/>
                  </a:cubicBezTo>
                  <a:cubicBezTo>
                    <a:pt x="2" y="11"/>
                    <a:pt x="8" y="11"/>
                    <a:pt x="9" y="11"/>
                  </a:cubicBezTo>
                  <a:cubicBezTo>
                    <a:pt x="11" y="11"/>
                    <a:pt x="11" y="11"/>
                    <a:pt x="11" y="10"/>
                  </a:cubicBezTo>
                  <a:close/>
                </a:path>
              </a:pathLst>
            </a:custGeom>
            <a:solidFill>
              <a:srgbClr val="7295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72">
              <a:extLst>
                <a:ext uri="{FF2B5EF4-FFF2-40B4-BE49-F238E27FC236}">
                  <a16:creationId xmlns:a16="http://schemas.microsoft.com/office/drawing/2014/main" id="{8B725492-4563-426C-A8E1-87A71161E60A}"/>
                </a:ext>
              </a:extLst>
            </p:cNvPr>
            <p:cNvSpPr>
              <a:spLocks/>
            </p:cNvSpPr>
            <p:nvPr/>
          </p:nvSpPr>
          <p:spPr bwMode="auto">
            <a:xfrm>
              <a:off x="4046538" y="5084763"/>
              <a:ext cx="36513" cy="36513"/>
            </a:xfrm>
            <a:custGeom>
              <a:avLst/>
              <a:gdLst>
                <a:gd name="T0" fmla="*/ 1 w 12"/>
                <a:gd name="T1" fmla="*/ 8 h 12"/>
                <a:gd name="T2" fmla="*/ 4 w 12"/>
                <a:gd name="T3" fmla="*/ 11 h 12"/>
                <a:gd name="T4" fmla="*/ 12 w 12"/>
                <a:gd name="T5" fmla="*/ 6 h 12"/>
                <a:gd name="T6" fmla="*/ 11 w 12"/>
                <a:gd name="T7" fmla="*/ 1 h 12"/>
                <a:gd name="T8" fmla="*/ 6 w 12"/>
                <a:gd name="T9" fmla="*/ 0 h 12"/>
                <a:gd name="T10" fmla="*/ 5 w 12"/>
                <a:gd name="T11" fmla="*/ 7 h 12"/>
                <a:gd name="T12" fmla="*/ 1 w 12"/>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 y="8"/>
                  </a:moveTo>
                  <a:cubicBezTo>
                    <a:pt x="1" y="11"/>
                    <a:pt x="0" y="11"/>
                    <a:pt x="4" y="11"/>
                  </a:cubicBezTo>
                  <a:cubicBezTo>
                    <a:pt x="12" y="11"/>
                    <a:pt x="12" y="12"/>
                    <a:pt x="12" y="6"/>
                  </a:cubicBezTo>
                  <a:cubicBezTo>
                    <a:pt x="12" y="4"/>
                    <a:pt x="12" y="2"/>
                    <a:pt x="11" y="1"/>
                  </a:cubicBezTo>
                  <a:cubicBezTo>
                    <a:pt x="6" y="0"/>
                    <a:pt x="6" y="0"/>
                    <a:pt x="6" y="0"/>
                  </a:cubicBezTo>
                  <a:cubicBezTo>
                    <a:pt x="6" y="2"/>
                    <a:pt x="6" y="6"/>
                    <a:pt x="5" y="7"/>
                  </a:cubicBezTo>
                  <a:cubicBezTo>
                    <a:pt x="4" y="8"/>
                    <a:pt x="2" y="7"/>
                    <a:pt x="1" y="8"/>
                  </a:cubicBezTo>
                  <a:close/>
                </a:path>
              </a:pathLst>
            </a:custGeom>
            <a:solidFill>
              <a:srgbClr val="EA46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3">
              <a:extLst>
                <a:ext uri="{FF2B5EF4-FFF2-40B4-BE49-F238E27FC236}">
                  <a16:creationId xmlns:a16="http://schemas.microsoft.com/office/drawing/2014/main" id="{36BA96E7-2EEC-4B47-89F4-307DACF091D4}"/>
                </a:ext>
              </a:extLst>
            </p:cNvPr>
            <p:cNvSpPr>
              <a:spLocks/>
            </p:cNvSpPr>
            <p:nvPr/>
          </p:nvSpPr>
          <p:spPr bwMode="auto">
            <a:xfrm>
              <a:off x="3879851" y="4967288"/>
              <a:ext cx="39688" cy="39688"/>
            </a:xfrm>
            <a:custGeom>
              <a:avLst/>
              <a:gdLst>
                <a:gd name="T0" fmla="*/ 0 w 13"/>
                <a:gd name="T1" fmla="*/ 1 h 13"/>
                <a:gd name="T2" fmla="*/ 5 w 13"/>
                <a:gd name="T3" fmla="*/ 9 h 13"/>
                <a:gd name="T4" fmla="*/ 10 w 13"/>
                <a:gd name="T5" fmla="*/ 6 h 13"/>
                <a:gd name="T6" fmla="*/ 13 w 13"/>
                <a:gd name="T7" fmla="*/ 1 h 13"/>
                <a:gd name="T8" fmla="*/ 12 w 13"/>
                <a:gd name="T9" fmla="*/ 0 h 13"/>
                <a:gd name="T10" fmla="*/ 8 w 13"/>
                <a:gd name="T11" fmla="*/ 1 h 13"/>
                <a:gd name="T12" fmla="*/ 2 w 13"/>
                <a:gd name="T13" fmla="*/ 0 h 13"/>
                <a:gd name="T14" fmla="*/ 1 w 13"/>
                <a:gd name="T15" fmla="*/ 1 h 13"/>
                <a:gd name="T16" fmla="*/ 0 w 13"/>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0" y="1"/>
                  </a:moveTo>
                  <a:cubicBezTo>
                    <a:pt x="5" y="9"/>
                    <a:pt x="5" y="9"/>
                    <a:pt x="5" y="9"/>
                  </a:cubicBezTo>
                  <a:cubicBezTo>
                    <a:pt x="7" y="13"/>
                    <a:pt x="9" y="9"/>
                    <a:pt x="10" y="6"/>
                  </a:cubicBezTo>
                  <a:cubicBezTo>
                    <a:pt x="11" y="4"/>
                    <a:pt x="12" y="3"/>
                    <a:pt x="13" y="1"/>
                  </a:cubicBezTo>
                  <a:cubicBezTo>
                    <a:pt x="12" y="0"/>
                    <a:pt x="12" y="0"/>
                    <a:pt x="12" y="0"/>
                  </a:cubicBezTo>
                  <a:cubicBezTo>
                    <a:pt x="10" y="1"/>
                    <a:pt x="10" y="1"/>
                    <a:pt x="8" y="1"/>
                  </a:cubicBezTo>
                  <a:cubicBezTo>
                    <a:pt x="6" y="3"/>
                    <a:pt x="4" y="1"/>
                    <a:pt x="2" y="0"/>
                  </a:cubicBezTo>
                  <a:cubicBezTo>
                    <a:pt x="1" y="0"/>
                    <a:pt x="2" y="0"/>
                    <a:pt x="1" y="1"/>
                  </a:cubicBezTo>
                  <a:cubicBezTo>
                    <a:pt x="1" y="1"/>
                    <a:pt x="1" y="1"/>
                    <a:pt x="0" y="1"/>
                  </a:cubicBezTo>
                  <a:close/>
                </a:path>
              </a:pathLst>
            </a:custGeom>
            <a:solidFill>
              <a:srgbClr val="DFF3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4">
              <a:extLst>
                <a:ext uri="{FF2B5EF4-FFF2-40B4-BE49-F238E27FC236}">
                  <a16:creationId xmlns:a16="http://schemas.microsoft.com/office/drawing/2014/main" id="{19E44BB7-C1E8-4389-BE60-51623FCD4AAE}"/>
                </a:ext>
              </a:extLst>
            </p:cNvPr>
            <p:cNvSpPr>
              <a:spLocks/>
            </p:cNvSpPr>
            <p:nvPr/>
          </p:nvSpPr>
          <p:spPr bwMode="auto">
            <a:xfrm>
              <a:off x="4037013" y="4967288"/>
              <a:ext cx="39688" cy="46038"/>
            </a:xfrm>
            <a:custGeom>
              <a:avLst/>
              <a:gdLst>
                <a:gd name="T0" fmla="*/ 0 w 13"/>
                <a:gd name="T1" fmla="*/ 1 h 15"/>
                <a:gd name="T2" fmla="*/ 10 w 13"/>
                <a:gd name="T3" fmla="*/ 6 h 15"/>
                <a:gd name="T4" fmla="*/ 13 w 13"/>
                <a:gd name="T5" fmla="*/ 1 h 15"/>
                <a:gd name="T6" fmla="*/ 11 w 13"/>
                <a:gd name="T7" fmla="*/ 0 h 15"/>
                <a:gd name="T8" fmla="*/ 8 w 13"/>
                <a:gd name="T9" fmla="*/ 1 h 15"/>
                <a:gd name="T10" fmla="*/ 1 w 13"/>
                <a:gd name="T11" fmla="*/ 0 h 15"/>
                <a:gd name="T12" fmla="*/ 0 w 13"/>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3" h="15">
                  <a:moveTo>
                    <a:pt x="0" y="1"/>
                  </a:moveTo>
                  <a:cubicBezTo>
                    <a:pt x="5" y="9"/>
                    <a:pt x="5" y="15"/>
                    <a:pt x="10" y="6"/>
                  </a:cubicBezTo>
                  <a:cubicBezTo>
                    <a:pt x="11" y="4"/>
                    <a:pt x="12" y="3"/>
                    <a:pt x="13" y="1"/>
                  </a:cubicBezTo>
                  <a:cubicBezTo>
                    <a:pt x="11" y="0"/>
                    <a:pt x="11" y="0"/>
                    <a:pt x="11" y="0"/>
                  </a:cubicBezTo>
                  <a:cubicBezTo>
                    <a:pt x="10" y="1"/>
                    <a:pt x="9" y="1"/>
                    <a:pt x="8" y="1"/>
                  </a:cubicBezTo>
                  <a:cubicBezTo>
                    <a:pt x="6" y="3"/>
                    <a:pt x="3" y="1"/>
                    <a:pt x="1" y="0"/>
                  </a:cubicBezTo>
                  <a:lnTo>
                    <a:pt x="0" y="1"/>
                  </a:lnTo>
                  <a:close/>
                </a:path>
              </a:pathLst>
            </a:custGeom>
            <a:solidFill>
              <a:srgbClr val="DFF3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5">
              <a:extLst>
                <a:ext uri="{FF2B5EF4-FFF2-40B4-BE49-F238E27FC236}">
                  <a16:creationId xmlns:a16="http://schemas.microsoft.com/office/drawing/2014/main" id="{85672DFA-D7EC-420D-B2FA-3C69E0C45687}"/>
                </a:ext>
              </a:extLst>
            </p:cNvPr>
            <p:cNvSpPr>
              <a:spLocks/>
            </p:cNvSpPr>
            <p:nvPr/>
          </p:nvSpPr>
          <p:spPr bwMode="auto">
            <a:xfrm>
              <a:off x="3898901" y="4911726"/>
              <a:ext cx="30163" cy="61913"/>
            </a:xfrm>
            <a:custGeom>
              <a:avLst/>
              <a:gdLst>
                <a:gd name="T0" fmla="*/ 2 w 10"/>
                <a:gd name="T1" fmla="*/ 19 h 20"/>
                <a:gd name="T2" fmla="*/ 6 w 10"/>
                <a:gd name="T3" fmla="*/ 18 h 20"/>
                <a:gd name="T4" fmla="*/ 8 w 10"/>
                <a:gd name="T5" fmla="*/ 6 h 20"/>
                <a:gd name="T6" fmla="*/ 0 w 10"/>
                <a:gd name="T7" fmla="*/ 0 h 20"/>
                <a:gd name="T8" fmla="*/ 5 w 10"/>
                <a:gd name="T9" fmla="*/ 10 h 20"/>
                <a:gd name="T10" fmla="*/ 1 w 10"/>
                <a:gd name="T11" fmla="*/ 19 h 20"/>
                <a:gd name="T12" fmla="*/ 0 w 10"/>
                <a:gd name="T13" fmla="*/ 20 h 20"/>
                <a:gd name="T14" fmla="*/ 2 w 10"/>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0">
                  <a:moveTo>
                    <a:pt x="2" y="19"/>
                  </a:moveTo>
                  <a:cubicBezTo>
                    <a:pt x="4" y="19"/>
                    <a:pt x="4" y="19"/>
                    <a:pt x="6" y="18"/>
                  </a:cubicBezTo>
                  <a:cubicBezTo>
                    <a:pt x="8" y="15"/>
                    <a:pt x="10" y="12"/>
                    <a:pt x="8" y="6"/>
                  </a:cubicBezTo>
                  <a:cubicBezTo>
                    <a:pt x="8" y="3"/>
                    <a:pt x="4" y="0"/>
                    <a:pt x="0" y="0"/>
                  </a:cubicBezTo>
                  <a:cubicBezTo>
                    <a:pt x="1" y="2"/>
                    <a:pt x="5" y="2"/>
                    <a:pt x="5" y="10"/>
                  </a:cubicBezTo>
                  <a:cubicBezTo>
                    <a:pt x="6" y="17"/>
                    <a:pt x="3" y="17"/>
                    <a:pt x="1" y="19"/>
                  </a:cubicBezTo>
                  <a:cubicBezTo>
                    <a:pt x="0" y="19"/>
                    <a:pt x="0" y="19"/>
                    <a:pt x="0" y="20"/>
                  </a:cubicBezTo>
                  <a:lnTo>
                    <a:pt x="2" y="19"/>
                  </a:lnTo>
                  <a:close/>
                </a:path>
              </a:pathLst>
            </a:custGeom>
            <a:solidFill>
              <a:srgbClr val="F9B3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6">
              <a:extLst>
                <a:ext uri="{FF2B5EF4-FFF2-40B4-BE49-F238E27FC236}">
                  <a16:creationId xmlns:a16="http://schemas.microsoft.com/office/drawing/2014/main" id="{26A95019-F6B7-451A-A08C-772E3979C70B}"/>
                </a:ext>
              </a:extLst>
            </p:cNvPr>
            <p:cNvSpPr>
              <a:spLocks/>
            </p:cNvSpPr>
            <p:nvPr/>
          </p:nvSpPr>
          <p:spPr bwMode="auto">
            <a:xfrm>
              <a:off x="4052888" y="4911726"/>
              <a:ext cx="26988" cy="61913"/>
            </a:xfrm>
            <a:custGeom>
              <a:avLst/>
              <a:gdLst>
                <a:gd name="T0" fmla="*/ 3 w 9"/>
                <a:gd name="T1" fmla="*/ 19 h 20"/>
                <a:gd name="T2" fmla="*/ 6 w 9"/>
                <a:gd name="T3" fmla="*/ 18 h 20"/>
                <a:gd name="T4" fmla="*/ 9 w 9"/>
                <a:gd name="T5" fmla="*/ 14 h 20"/>
                <a:gd name="T6" fmla="*/ 9 w 9"/>
                <a:gd name="T7" fmla="*/ 6 h 20"/>
                <a:gd name="T8" fmla="*/ 0 w 9"/>
                <a:gd name="T9" fmla="*/ 0 h 20"/>
                <a:gd name="T10" fmla="*/ 6 w 9"/>
                <a:gd name="T11" fmla="*/ 10 h 20"/>
                <a:gd name="T12" fmla="*/ 1 w 9"/>
                <a:gd name="T13" fmla="*/ 19 h 20"/>
                <a:gd name="T14" fmla="*/ 1 w 9"/>
                <a:gd name="T15" fmla="*/ 20 h 20"/>
                <a:gd name="T16" fmla="*/ 3 w 9"/>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0">
                  <a:moveTo>
                    <a:pt x="3" y="19"/>
                  </a:moveTo>
                  <a:cubicBezTo>
                    <a:pt x="4" y="19"/>
                    <a:pt x="5" y="19"/>
                    <a:pt x="6" y="18"/>
                  </a:cubicBezTo>
                  <a:cubicBezTo>
                    <a:pt x="7" y="17"/>
                    <a:pt x="8" y="16"/>
                    <a:pt x="9" y="14"/>
                  </a:cubicBezTo>
                  <a:cubicBezTo>
                    <a:pt x="9" y="12"/>
                    <a:pt x="9" y="8"/>
                    <a:pt x="9" y="6"/>
                  </a:cubicBezTo>
                  <a:cubicBezTo>
                    <a:pt x="8" y="3"/>
                    <a:pt x="5" y="0"/>
                    <a:pt x="0" y="0"/>
                  </a:cubicBezTo>
                  <a:cubicBezTo>
                    <a:pt x="2" y="2"/>
                    <a:pt x="6" y="2"/>
                    <a:pt x="6" y="10"/>
                  </a:cubicBezTo>
                  <a:cubicBezTo>
                    <a:pt x="6" y="17"/>
                    <a:pt x="4" y="17"/>
                    <a:pt x="1" y="19"/>
                  </a:cubicBezTo>
                  <a:cubicBezTo>
                    <a:pt x="1" y="19"/>
                    <a:pt x="1" y="19"/>
                    <a:pt x="1" y="20"/>
                  </a:cubicBezTo>
                  <a:lnTo>
                    <a:pt x="3" y="19"/>
                  </a:lnTo>
                  <a:close/>
                </a:path>
              </a:pathLst>
            </a:custGeom>
            <a:solidFill>
              <a:srgbClr val="F9B3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77">
              <a:extLst>
                <a:ext uri="{FF2B5EF4-FFF2-40B4-BE49-F238E27FC236}">
                  <a16:creationId xmlns:a16="http://schemas.microsoft.com/office/drawing/2014/main" id="{54A66C03-7728-4FB4-8097-78103E018954}"/>
                </a:ext>
              </a:extLst>
            </p:cNvPr>
            <p:cNvSpPr>
              <a:spLocks/>
            </p:cNvSpPr>
            <p:nvPr/>
          </p:nvSpPr>
          <p:spPr bwMode="auto">
            <a:xfrm>
              <a:off x="3925888" y="4973638"/>
              <a:ext cx="28575" cy="49213"/>
            </a:xfrm>
            <a:custGeom>
              <a:avLst/>
              <a:gdLst>
                <a:gd name="T0" fmla="*/ 4 w 9"/>
                <a:gd name="T1" fmla="*/ 16 h 16"/>
                <a:gd name="T2" fmla="*/ 8 w 9"/>
                <a:gd name="T3" fmla="*/ 16 h 16"/>
                <a:gd name="T4" fmla="*/ 7 w 9"/>
                <a:gd name="T5" fmla="*/ 5 h 16"/>
                <a:gd name="T6" fmla="*/ 0 w 9"/>
                <a:gd name="T7" fmla="*/ 0 h 16"/>
                <a:gd name="T8" fmla="*/ 4 w 9"/>
                <a:gd name="T9" fmla="*/ 6 h 16"/>
                <a:gd name="T10" fmla="*/ 4 w 9"/>
                <a:gd name="T11" fmla="*/ 16 h 16"/>
              </a:gdLst>
              <a:ahLst/>
              <a:cxnLst>
                <a:cxn ang="0">
                  <a:pos x="T0" y="T1"/>
                </a:cxn>
                <a:cxn ang="0">
                  <a:pos x="T2" y="T3"/>
                </a:cxn>
                <a:cxn ang="0">
                  <a:pos x="T4" y="T5"/>
                </a:cxn>
                <a:cxn ang="0">
                  <a:pos x="T6" y="T7"/>
                </a:cxn>
                <a:cxn ang="0">
                  <a:pos x="T8" y="T9"/>
                </a:cxn>
                <a:cxn ang="0">
                  <a:pos x="T10" y="T11"/>
                </a:cxn>
              </a:cxnLst>
              <a:rect l="0" t="0" r="r" b="b"/>
              <a:pathLst>
                <a:path w="9" h="16">
                  <a:moveTo>
                    <a:pt x="4" y="16"/>
                  </a:moveTo>
                  <a:cubicBezTo>
                    <a:pt x="8" y="16"/>
                    <a:pt x="8" y="16"/>
                    <a:pt x="8" y="16"/>
                  </a:cubicBezTo>
                  <a:cubicBezTo>
                    <a:pt x="8" y="12"/>
                    <a:pt x="9" y="9"/>
                    <a:pt x="7" y="5"/>
                  </a:cubicBezTo>
                  <a:cubicBezTo>
                    <a:pt x="6" y="3"/>
                    <a:pt x="4" y="1"/>
                    <a:pt x="0" y="0"/>
                  </a:cubicBezTo>
                  <a:cubicBezTo>
                    <a:pt x="2" y="2"/>
                    <a:pt x="3" y="2"/>
                    <a:pt x="4" y="6"/>
                  </a:cubicBezTo>
                  <a:cubicBezTo>
                    <a:pt x="4" y="9"/>
                    <a:pt x="4" y="13"/>
                    <a:pt x="4" y="16"/>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78">
              <a:extLst>
                <a:ext uri="{FF2B5EF4-FFF2-40B4-BE49-F238E27FC236}">
                  <a16:creationId xmlns:a16="http://schemas.microsoft.com/office/drawing/2014/main" id="{E77E17E0-92D7-4F50-B5B3-769C4C692BF0}"/>
                </a:ext>
              </a:extLst>
            </p:cNvPr>
            <p:cNvSpPr>
              <a:spLocks/>
            </p:cNvSpPr>
            <p:nvPr/>
          </p:nvSpPr>
          <p:spPr bwMode="auto">
            <a:xfrm>
              <a:off x="4083051" y="4973638"/>
              <a:ext cx="25400" cy="49213"/>
            </a:xfrm>
            <a:custGeom>
              <a:avLst/>
              <a:gdLst>
                <a:gd name="T0" fmla="*/ 4 w 8"/>
                <a:gd name="T1" fmla="*/ 16 h 16"/>
                <a:gd name="T2" fmla="*/ 8 w 8"/>
                <a:gd name="T3" fmla="*/ 16 h 16"/>
                <a:gd name="T4" fmla="*/ 0 w 8"/>
                <a:gd name="T5" fmla="*/ 0 h 16"/>
                <a:gd name="T6" fmla="*/ 1 w 8"/>
                <a:gd name="T7" fmla="*/ 0 h 16"/>
                <a:gd name="T8" fmla="*/ 1 w 8"/>
                <a:gd name="T9" fmla="*/ 1 h 16"/>
                <a:gd name="T10" fmla="*/ 4 w 8"/>
                <a:gd name="T11" fmla="*/ 16 h 16"/>
              </a:gdLst>
              <a:ahLst/>
              <a:cxnLst>
                <a:cxn ang="0">
                  <a:pos x="T0" y="T1"/>
                </a:cxn>
                <a:cxn ang="0">
                  <a:pos x="T2" y="T3"/>
                </a:cxn>
                <a:cxn ang="0">
                  <a:pos x="T4" y="T5"/>
                </a:cxn>
                <a:cxn ang="0">
                  <a:pos x="T6" y="T7"/>
                </a:cxn>
                <a:cxn ang="0">
                  <a:pos x="T8" y="T9"/>
                </a:cxn>
                <a:cxn ang="0">
                  <a:pos x="T10" y="T11"/>
                </a:cxn>
              </a:cxnLst>
              <a:rect l="0" t="0" r="r" b="b"/>
              <a:pathLst>
                <a:path w="8" h="16">
                  <a:moveTo>
                    <a:pt x="4" y="16"/>
                  </a:moveTo>
                  <a:cubicBezTo>
                    <a:pt x="8" y="16"/>
                    <a:pt x="8" y="16"/>
                    <a:pt x="8" y="16"/>
                  </a:cubicBezTo>
                  <a:cubicBezTo>
                    <a:pt x="8" y="7"/>
                    <a:pt x="7" y="2"/>
                    <a:pt x="0" y="0"/>
                  </a:cubicBezTo>
                  <a:cubicBezTo>
                    <a:pt x="0" y="0"/>
                    <a:pt x="0" y="0"/>
                    <a:pt x="1" y="0"/>
                  </a:cubicBezTo>
                  <a:cubicBezTo>
                    <a:pt x="1" y="1"/>
                    <a:pt x="1" y="1"/>
                    <a:pt x="1" y="1"/>
                  </a:cubicBezTo>
                  <a:cubicBezTo>
                    <a:pt x="5" y="6"/>
                    <a:pt x="4" y="9"/>
                    <a:pt x="4" y="16"/>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1" name="Group 300">
            <a:extLst>
              <a:ext uri="{FF2B5EF4-FFF2-40B4-BE49-F238E27FC236}">
                <a16:creationId xmlns:a16="http://schemas.microsoft.com/office/drawing/2014/main" id="{2DBA56BF-15F8-4460-BFBD-B3D5E0191C9F}"/>
              </a:ext>
            </a:extLst>
          </p:cNvPr>
          <p:cNvGrpSpPr/>
          <p:nvPr/>
        </p:nvGrpSpPr>
        <p:grpSpPr>
          <a:xfrm>
            <a:off x="6986981" y="3114323"/>
            <a:ext cx="2797824" cy="512721"/>
            <a:chOff x="7254876" y="3071813"/>
            <a:chExt cx="3109912" cy="569913"/>
          </a:xfrm>
        </p:grpSpPr>
        <p:sp>
          <p:nvSpPr>
            <p:cNvPr id="302" name="Freeform 5">
              <a:extLst>
                <a:ext uri="{FF2B5EF4-FFF2-40B4-BE49-F238E27FC236}">
                  <a16:creationId xmlns:a16="http://schemas.microsoft.com/office/drawing/2014/main" id="{720BF8CA-BD07-4A17-ACD4-7F9E3DF0A866}"/>
                </a:ext>
              </a:extLst>
            </p:cNvPr>
            <p:cNvSpPr>
              <a:spLocks/>
            </p:cNvSpPr>
            <p:nvPr/>
          </p:nvSpPr>
          <p:spPr bwMode="auto">
            <a:xfrm>
              <a:off x="7300913" y="3451226"/>
              <a:ext cx="409575" cy="157163"/>
            </a:xfrm>
            <a:custGeom>
              <a:avLst/>
              <a:gdLst>
                <a:gd name="T0" fmla="*/ 258 w 258"/>
                <a:gd name="T1" fmla="*/ 0 h 99"/>
                <a:gd name="T2" fmla="*/ 153 w 258"/>
                <a:gd name="T3" fmla="*/ 0 h 99"/>
                <a:gd name="T4" fmla="*/ 70 w 258"/>
                <a:gd name="T5" fmla="*/ 83 h 99"/>
                <a:gd name="T6" fmla="*/ 0 w 258"/>
                <a:gd name="T7" fmla="*/ 83 h 99"/>
                <a:gd name="T8" fmla="*/ 0 w 258"/>
                <a:gd name="T9" fmla="*/ 99 h 99"/>
                <a:gd name="T10" fmla="*/ 76 w 258"/>
                <a:gd name="T11" fmla="*/ 99 h 99"/>
                <a:gd name="T12" fmla="*/ 159 w 258"/>
                <a:gd name="T13" fmla="*/ 15 h 99"/>
                <a:gd name="T14" fmla="*/ 258 w 258"/>
                <a:gd name="T15" fmla="*/ 15 h 99"/>
                <a:gd name="T16" fmla="*/ 258 w 258"/>
                <a:gd name="T17" fmla="*/ 0 h 99"/>
                <a:gd name="T18" fmla="*/ 258 w 258"/>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99">
                  <a:moveTo>
                    <a:pt x="258" y="0"/>
                  </a:moveTo>
                  <a:lnTo>
                    <a:pt x="153" y="0"/>
                  </a:lnTo>
                  <a:lnTo>
                    <a:pt x="70" y="83"/>
                  </a:lnTo>
                  <a:lnTo>
                    <a:pt x="0" y="83"/>
                  </a:lnTo>
                  <a:lnTo>
                    <a:pt x="0" y="99"/>
                  </a:lnTo>
                  <a:lnTo>
                    <a:pt x="76" y="99"/>
                  </a:lnTo>
                  <a:lnTo>
                    <a:pt x="159" y="15"/>
                  </a:lnTo>
                  <a:lnTo>
                    <a:pt x="258" y="15"/>
                  </a:lnTo>
                  <a:lnTo>
                    <a:pt x="258" y="0"/>
                  </a:lnTo>
                  <a:lnTo>
                    <a:pt x="258"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6">
              <a:extLst>
                <a:ext uri="{FF2B5EF4-FFF2-40B4-BE49-F238E27FC236}">
                  <a16:creationId xmlns:a16="http://schemas.microsoft.com/office/drawing/2014/main" id="{04C0CA9D-30D7-4E5A-9852-B2096DDE5A4C}"/>
                </a:ext>
              </a:extLst>
            </p:cNvPr>
            <p:cNvSpPr>
              <a:spLocks noChangeArrowheads="1"/>
            </p:cNvSpPr>
            <p:nvPr/>
          </p:nvSpPr>
          <p:spPr bwMode="auto">
            <a:xfrm>
              <a:off x="7661276" y="3416301"/>
              <a:ext cx="92075"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7">
              <a:extLst>
                <a:ext uri="{FF2B5EF4-FFF2-40B4-BE49-F238E27FC236}">
                  <a16:creationId xmlns:a16="http://schemas.microsoft.com/office/drawing/2014/main" id="{CAA23966-193A-4E65-B1F1-90879B102139}"/>
                </a:ext>
              </a:extLst>
            </p:cNvPr>
            <p:cNvSpPr>
              <a:spLocks noChangeArrowheads="1"/>
            </p:cNvSpPr>
            <p:nvPr/>
          </p:nvSpPr>
          <p:spPr bwMode="auto">
            <a:xfrm>
              <a:off x="7254876" y="3549651"/>
              <a:ext cx="92075"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05" name="Picture 53">
              <a:extLst>
                <a:ext uri="{FF2B5EF4-FFF2-40B4-BE49-F238E27FC236}">
                  <a16:creationId xmlns:a16="http://schemas.microsoft.com/office/drawing/2014/main" id="{56954F1B-A817-409D-AB55-BC1B41D986E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29538" y="3419476"/>
              <a:ext cx="23813"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 name="Freeform 54">
              <a:extLst>
                <a:ext uri="{FF2B5EF4-FFF2-40B4-BE49-F238E27FC236}">
                  <a16:creationId xmlns:a16="http://schemas.microsoft.com/office/drawing/2014/main" id="{75FCBB97-FB0C-4619-ABAC-3585306F09DA}"/>
                </a:ext>
              </a:extLst>
            </p:cNvPr>
            <p:cNvSpPr>
              <a:spLocks/>
            </p:cNvSpPr>
            <p:nvPr/>
          </p:nvSpPr>
          <p:spPr bwMode="auto">
            <a:xfrm>
              <a:off x="7840663" y="3071813"/>
              <a:ext cx="2524125" cy="533400"/>
            </a:xfrm>
            <a:custGeom>
              <a:avLst/>
              <a:gdLst>
                <a:gd name="T0" fmla="*/ 1495 w 1590"/>
                <a:gd name="T1" fmla="*/ 0 h 336"/>
                <a:gd name="T2" fmla="*/ 97 w 1590"/>
                <a:gd name="T3" fmla="*/ 0 h 336"/>
                <a:gd name="T4" fmla="*/ 0 w 1590"/>
                <a:gd name="T5" fmla="*/ 169 h 336"/>
                <a:gd name="T6" fmla="*/ 97 w 1590"/>
                <a:gd name="T7" fmla="*/ 336 h 336"/>
                <a:gd name="T8" fmla="*/ 1495 w 1590"/>
                <a:gd name="T9" fmla="*/ 336 h 336"/>
                <a:gd name="T10" fmla="*/ 1590 w 1590"/>
                <a:gd name="T11" fmla="*/ 169 h 336"/>
                <a:gd name="T12" fmla="*/ 1495 w 1590"/>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1590" h="336">
                  <a:moveTo>
                    <a:pt x="1495" y="0"/>
                  </a:moveTo>
                  <a:lnTo>
                    <a:pt x="97" y="0"/>
                  </a:lnTo>
                  <a:lnTo>
                    <a:pt x="0" y="169"/>
                  </a:lnTo>
                  <a:lnTo>
                    <a:pt x="97" y="336"/>
                  </a:lnTo>
                  <a:lnTo>
                    <a:pt x="1495" y="336"/>
                  </a:lnTo>
                  <a:lnTo>
                    <a:pt x="1590" y="169"/>
                  </a:lnTo>
                  <a:lnTo>
                    <a:pt x="1495" y="0"/>
                  </a:lnTo>
                  <a:close/>
                </a:path>
              </a:pathLst>
            </a:custGeom>
            <a:solidFill>
              <a:srgbClr val="4C5B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73">
              <a:extLst>
                <a:ext uri="{FF2B5EF4-FFF2-40B4-BE49-F238E27FC236}">
                  <a16:creationId xmlns:a16="http://schemas.microsoft.com/office/drawing/2014/main" id="{0991EA96-3A66-4DE3-9A42-7F61944A679F}"/>
                </a:ext>
              </a:extLst>
            </p:cNvPr>
            <p:cNvSpPr>
              <a:spLocks/>
            </p:cNvSpPr>
            <p:nvPr/>
          </p:nvSpPr>
          <p:spPr bwMode="auto">
            <a:xfrm>
              <a:off x="8610601" y="3271838"/>
              <a:ext cx="101600" cy="153988"/>
            </a:xfrm>
            <a:custGeom>
              <a:avLst/>
              <a:gdLst>
                <a:gd name="T0" fmla="*/ 33 w 33"/>
                <a:gd name="T1" fmla="*/ 48 h 50"/>
                <a:gd name="T2" fmla="*/ 21 w 33"/>
                <a:gd name="T3" fmla="*/ 50 h 50"/>
                <a:gd name="T4" fmla="*/ 0 w 33"/>
                <a:gd name="T5" fmla="*/ 25 h 50"/>
                <a:gd name="T6" fmla="*/ 23 w 33"/>
                <a:gd name="T7" fmla="*/ 0 h 50"/>
                <a:gd name="T8" fmla="*/ 33 w 33"/>
                <a:gd name="T9" fmla="*/ 2 h 50"/>
                <a:gd name="T10" fmla="*/ 31 w 33"/>
                <a:gd name="T11" fmla="*/ 7 h 50"/>
                <a:gd name="T12" fmla="*/ 23 w 33"/>
                <a:gd name="T13" fmla="*/ 5 h 50"/>
                <a:gd name="T14" fmla="*/ 6 w 33"/>
                <a:gd name="T15" fmla="*/ 25 h 50"/>
                <a:gd name="T16" fmla="*/ 23 w 33"/>
                <a:gd name="T17" fmla="*/ 45 h 50"/>
                <a:gd name="T18" fmla="*/ 31 w 33"/>
                <a:gd name="T19" fmla="*/ 43 h 50"/>
                <a:gd name="T20" fmla="*/ 33 w 33"/>
                <a:gd name="T21"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0">
                  <a:moveTo>
                    <a:pt x="33" y="48"/>
                  </a:moveTo>
                  <a:cubicBezTo>
                    <a:pt x="30" y="49"/>
                    <a:pt x="27" y="50"/>
                    <a:pt x="21" y="50"/>
                  </a:cubicBezTo>
                  <a:cubicBezTo>
                    <a:pt x="9" y="50"/>
                    <a:pt x="0" y="42"/>
                    <a:pt x="0" y="25"/>
                  </a:cubicBezTo>
                  <a:cubicBezTo>
                    <a:pt x="0" y="9"/>
                    <a:pt x="10" y="0"/>
                    <a:pt x="23" y="0"/>
                  </a:cubicBezTo>
                  <a:cubicBezTo>
                    <a:pt x="28" y="0"/>
                    <a:pt x="31" y="1"/>
                    <a:pt x="33" y="2"/>
                  </a:cubicBezTo>
                  <a:cubicBezTo>
                    <a:pt x="31" y="7"/>
                    <a:pt x="31" y="7"/>
                    <a:pt x="31" y="7"/>
                  </a:cubicBezTo>
                  <a:cubicBezTo>
                    <a:pt x="29" y="6"/>
                    <a:pt x="26" y="5"/>
                    <a:pt x="23" y="5"/>
                  </a:cubicBezTo>
                  <a:cubicBezTo>
                    <a:pt x="13" y="5"/>
                    <a:pt x="6" y="12"/>
                    <a:pt x="6" y="25"/>
                  </a:cubicBezTo>
                  <a:cubicBezTo>
                    <a:pt x="6" y="38"/>
                    <a:pt x="13" y="45"/>
                    <a:pt x="23" y="45"/>
                  </a:cubicBezTo>
                  <a:cubicBezTo>
                    <a:pt x="26" y="45"/>
                    <a:pt x="29" y="44"/>
                    <a:pt x="31" y="43"/>
                  </a:cubicBezTo>
                  <a:lnTo>
                    <a:pt x="3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74">
              <a:extLst>
                <a:ext uri="{FF2B5EF4-FFF2-40B4-BE49-F238E27FC236}">
                  <a16:creationId xmlns:a16="http://schemas.microsoft.com/office/drawing/2014/main" id="{98073EDA-2FE9-44D8-89B1-90E5749D0E73}"/>
                </a:ext>
              </a:extLst>
            </p:cNvPr>
            <p:cNvSpPr>
              <a:spLocks noEditPoints="1"/>
            </p:cNvSpPr>
            <p:nvPr/>
          </p:nvSpPr>
          <p:spPr bwMode="auto">
            <a:xfrm>
              <a:off x="8720138" y="3314701"/>
              <a:ext cx="95250" cy="111125"/>
            </a:xfrm>
            <a:custGeom>
              <a:avLst/>
              <a:gdLst>
                <a:gd name="T0" fmla="*/ 31 w 31"/>
                <a:gd name="T1" fmla="*/ 18 h 36"/>
                <a:gd name="T2" fmla="*/ 15 w 31"/>
                <a:gd name="T3" fmla="*/ 36 h 36"/>
                <a:gd name="T4" fmla="*/ 0 w 31"/>
                <a:gd name="T5" fmla="*/ 18 h 36"/>
                <a:gd name="T6" fmla="*/ 16 w 31"/>
                <a:gd name="T7" fmla="*/ 0 h 36"/>
                <a:gd name="T8" fmla="*/ 31 w 31"/>
                <a:gd name="T9" fmla="*/ 18 h 36"/>
                <a:gd name="T10" fmla="*/ 7 w 31"/>
                <a:gd name="T11" fmla="*/ 18 h 36"/>
                <a:gd name="T12" fmla="*/ 16 w 31"/>
                <a:gd name="T13" fmla="*/ 31 h 36"/>
                <a:gd name="T14" fmla="*/ 25 w 31"/>
                <a:gd name="T15" fmla="*/ 18 h 36"/>
                <a:gd name="T16" fmla="*/ 16 w 31"/>
                <a:gd name="T17" fmla="*/ 4 h 36"/>
                <a:gd name="T18" fmla="*/ 7 w 31"/>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31" y="18"/>
                  </a:moveTo>
                  <a:cubicBezTo>
                    <a:pt x="31" y="31"/>
                    <a:pt x="23" y="36"/>
                    <a:pt x="15" y="36"/>
                  </a:cubicBezTo>
                  <a:cubicBezTo>
                    <a:pt x="7" y="36"/>
                    <a:pt x="0" y="29"/>
                    <a:pt x="0" y="18"/>
                  </a:cubicBezTo>
                  <a:cubicBezTo>
                    <a:pt x="0" y="6"/>
                    <a:pt x="7" y="0"/>
                    <a:pt x="16" y="0"/>
                  </a:cubicBezTo>
                  <a:cubicBezTo>
                    <a:pt x="25" y="0"/>
                    <a:pt x="31" y="7"/>
                    <a:pt x="31" y="18"/>
                  </a:cubicBezTo>
                  <a:close/>
                  <a:moveTo>
                    <a:pt x="7" y="18"/>
                  </a:moveTo>
                  <a:cubicBezTo>
                    <a:pt x="7" y="25"/>
                    <a:pt x="10" y="31"/>
                    <a:pt x="16" y="31"/>
                  </a:cubicBezTo>
                  <a:cubicBezTo>
                    <a:pt x="21" y="31"/>
                    <a:pt x="25" y="25"/>
                    <a:pt x="25" y="18"/>
                  </a:cubicBezTo>
                  <a:cubicBezTo>
                    <a:pt x="25" y="12"/>
                    <a:pt x="23" y="4"/>
                    <a:pt x="16" y="4"/>
                  </a:cubicBezTo>
                  <a:cubicBezTo>
                    <a:pt x="9" y="4"/>
                    <a:pt x="7" y="12"/>
                    <a:pt x="7"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175">
              <a:extLst>
                <a:ext uri="{FF2B5EF4-FFF2-40B4-BE49-F238E27FC236}">
                  <a16:creationId xmlns:a16="http://schemas.microsoft.com/office/drawing/2014/main" id="{585B1CD0-84C0-472D-851F-7322A7E9C52A}"/>
                </a:ext>
              </a:extLst>
            </p:cNvPr>
            <p:cNvSpPr>
              <a:spLocks/>
            </p:cNvSpPr>
            <p:nvPr/>
          </p:nvSpPr>
          <p:spPr bwMode="auto">
            <a:xfrm>
              <a:off x="8837613" y="3314701"/>
              <a:ext cx="141288" cy="107950"/>
            </a:xfrm>
            <a:custGeom>
              <a:avLst/>
              <a:gdLst>
                <a:gd name="T0" fmla="*/ 1 w 46"/>
                <a:gd name="T1" fmla="*/ 10 h 35"/>
                <a:gd name="T2" fmla="*/ 0 w 46"/>
                <a:gd name="T3" fmla="*/ 0 h 35"/>
                <a:gd name="T4" fmla="*/ 6 w 46"/>
                <a:gd name="T5" fmla="*/ 0 h 35"/>
                <a:gd name="T6" fmla="*/ 6 w 46"/>
                <a:gd name="T7" fmla="*/ 6 h 35"/>
                <a:gd name="T8" fmla="*/ 6 w 46"/>
                <a:gd name="T9" fmla="*/ 6 h 35"/>
                <a:gd name="T10" fmla="*/ 16 w 46"/>
                <a:gd name="T11" fmla="*/ 0 h 35"/>
                <a:gd name="T12" fmla="*/ 25 w 46"/>
                <a:gd name="T13" fmla="*/ 6 h 35"/>
                <a:gd name="T14" fmla="*/ 25 w 46"/>
                <a:gd name="T15" fmla="*/ 6 h 35"/>
                <a:gd name="T16" fmla="*/ 29 w 46"/>
                <a:gd name="T17" fmla="*/ 2 h 35"/>
                <a:gd name="T18" fmla="*/ 36 w 46"/>
                <a:gd name="T19" fmla="*/ 0 h 35"/>
                <a:gd name="T20" fmla="*/ 46 w 46"/>
                <a:gd name="T21" fmla="*/ 14 h 35"/>
                <a:gd name="T22" fmla="*/ 46 w 46"/>
                <a:gd name="T23" fmla="*/ 35 h 35"/>
                <a:gd name="T24" fmla="*/ 40 w 46"/>
                <a:gd name="T25" fmla="*/ 35 h 35"/>
                <a:gd name="T26" fmla="*/ 40 w 46"/>
                <a:gd name="T27" fmla="*/ 15 h 35"/>
                <a:gd name="T28" fmla="*/ 34 w 46"/>
                <a:gd name="T29" fmla="*/ 5 h 35"/>
                <a:gd name="T30" fmla="*/ 27 w 46"/>
                <a:gd name="T31" fmla="*/ 10 h 35"/>
                <a:gd name="T32" fmla="*/ 26 w 46"/>
                <a:gd name="T33" fmla="*/ 13 h 35"/>
                <a:gd name="T34" fmla="*/ 26 w 46"/>
                <a:gd name="T35" fmla="*/ 35 h 35"/>
                <a:gd name="T36" fmla="*/ 20 w 46"/>
                <a:gd name="T37" fmla="*/ 35 h 35"/>
                <a:gd name="T38" fmla="*/ 20 w 46"/>
                <a:gd name="T39" fmla="*/ 14 h 35"/>
                <a:gd name="T40" fmla="*/ 14 w 46"/>
                <a:gd name="T41" fmla="*/ 5 h 35"/>
                <a:gd name="T42" fmla="*/ 7 w 46"/>
                <a:gd name="T43" fmla="*/ 11 h 35"/>
                <a:gd name="T44" fmla="*/ 6 w 46"/>
                <a:gd name="T45" fmla="*/ 14 h 35"/>
                <a:gd name="T46" fmla="*/ 6 w 46"/>
                <a:gd name="T47" fmla="*/ 35 h 35"/>
                <a:gd name="T48" fmla="*/ 1 w 46"/>
                <a:gd name="T49" fmla="*/ 35 h 35"/>
                <a:gd name="T50" fmla="*/ 1 w 46"/>
                <a:gd name="T5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35">
                  <a:moveTo>
                    <a:pt x="1" y="10"/>
                  </a:moveTo>
                  <a:cubicBezTo>
                    <a:pt x="1" y="6"/>
                    <a:pt x="0" y="3"/>
                    <a:pt x="0" y="0"/>
                  </a:cubicBezTo>
                  <a:cubicBezTo>
                    <a:pt x="6" y="0"/>
                    <a:pt x="6" y="0"/>
                    <a:pt x="6" y="0"/>
                  </a:cubicBezTo>
                  <a:cubicBezTo>
                    <a:pt x="6" y="6"/>
                    <a:pt x="6" y="6"/>
                    <a:pt x="6" y="6"/>
                  </a:cubicBezTo>
                  <a:cubicBezTo>
                    <a:pt x="6" y="6"/>
                    <a:pt x="6" y="6"/>
                    <a:pt x="6" y="6"/>
                  </a:cubicBezTo>
                  <a:cubicBezTo>
                    <a:pt x="8" y="2"/>
                    <a:pt x="11" y="0"/>
                    <a:pt x="16" y="0"/>
                  </a:cubicBezTo>
                  <a:cubicBezTo>
                    <a:pt x="20" y="0"/>
                    <a:pt x="24" y="2"/>
                    <a:pt x="25" y="6"/>
                  </a:cubicBezTo>
                  <a:cubicBezTo>
                    <a:pt x="25" y="6"/>
                    <a:pt x="25" y="6"/>
                    <a:pt x="25" y="6"/>
                  </a:cubicBezTo>
                  <a:cubicBezTo>
                    <a:pt x="26" y="4"/>
                    <a:pt x="28" y="3"/>
                    <a:pt x="29" y="2"/>
                  </a:cubicBezTo>
                  <a:cubicBezTo>
                    <a:pt x="31" y="0"/>
                    <a:pt x="33" y="0"/>
                    <a:pt x="36" y="0"/>
                  </a:cubicBezTo>
                  <a:cubicBezTo>
                    <a:pt x="41" y="0"/>
                    <a:pt x="46" y="3"/>
                    <a:pt x="46" y="14"/>
                  </a:cubicBezTo>
                  <a:cubicBezTo>
                    <a:pt x="46" y="35"/>
                    <a:pt x="46" y="35"/>
                    <a:pt x="46" y="35"/>
                  </a:cubicBezTo>
                  <a:cubicBezTo>
                    <a:pt x="40" y="35"/>
                    <a:pt x="40" y="35"/>
                    <a:pt x="40" y="35"/>
                  </a:cubicBezTo>
                  <a:cubicBezTo>
                    <a:pt x="40" y="15"/>
                    <a:pt x="40" y="15"/>
                    <a:pt x="40" y="15"/>
                  </a:cubicBezTo>
                  <a:cubicBezTo>
                    <a:pt x="40" y="9"/>
                    <a:pt x="39" y="5"/>
                    <a:pt x="34" y="5"/>
                  </a:cubicBezTo>
                  <a:cubicBezTo>
                    <a:pt x="30" y="5"/>
                    <a:pt x="28" y="7"/>
                    <a:pt x="27" y="10"/>
                  </a:cubicBezTo>
                  <a:cubicBezTo>
                    <a:pt x="27" y="11"/>
                    <a:pt x="26" y="12"/>
                    <a:pt x="26" y="13"/>
                  </a:cubicBezTo>
                  <a:cubicBezTo>
                    <a:pt x="26" y="35"/>
                    <a:pt x="26" y="35"/>
                    <a:pt x="26" y="35"/>
                  </a:cubicBezTo>
                  <a:cubicBezTo>
                    <a:pt x="20" y="35"/>
                    <a:pt x="20" y="35"/>
                    <a:pt x="20" y="35"/>
                  </a:cubicBezTo>
                  <a:cubicBezTo>
                    <a:pt x="20" y="14"/>
                    <a:pt x="20" y="14"/>
                    <a:pt x="20" y="14"/>
                  </a:cubicBezTo>
                  <a:cubicBezTo>
                    <a:pt x="20" y="9"/>
                    <a:pt x="19" y="5"/>
                    <a:pt x="14" y="5"/>
                  </a:cubicBezTo>
                  <a:cubicBezTo>
                    <a:pt x="11" y="5"/>
                    <a:pt x="8" y="8"/>
                    <a:pt x="7" y="11"/>
                  </a:cubicBezTo>
                  <a:cubicBezTo>
                    <a:pt x="7" y="12"/>
                    <a:pt x="6" y="13"/>
                    <a:pt x="6" y="14"/>
                  </a:cubicBezTo>
                  <a:cubicBezTo>
                    <a:pt x="6" y="35"/>
                    <a:pt x="6" y="35"/>
                    <a:pt x="6" y="35"/>
                  </a:cubicBezTo>
                  <a:cubicBezTo>
                    <a:pt x="1" y="35"/>
                    <a:pt x="1" y="35"/>
                    <a:pt x="1" y="35"/>
                  </a:cubicBezTo>
                  <a:lnTo>
                    <a:pt x="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76">
              <a:extLst>
                <a:ext uri="{FF2B5EF4-FFF2-40B4-BE49-F238E27FC236}">
                  <a16:creationId xmlns:a16="http://schemas.microsoft.com/office/drawing/2014/main" id="{DE332E5E-A6A2-4FD0-B755-B923B89FBA78}"/>
                </a:ext>
              </a:extLst>
            </p:cNvPr>
            <p:cNvSpPr>
              <a:spLocks/>
            </p:cNvSpPr>
            <p:nvPr/>
          </p:nvSpPr>
          <p:spPr bwMode="auto">
            <a:xfrm>
              <a:off x="9010651" y="3314701"/>
              <a:ext cx="141288" cy="107950"/>
            </a:xfrm>
            <a:custGeom>
              <a:avLst/>
              <a:gdLst>
                <a:gd name="T0" fmla="*/ 0 w 46"/>
                <a:gd name="T1" fmla="*/ 10 h 35"/>
                <a:gd name="T2" fmla="*/ 0 w 46"/>
                <a:gd name="T3" fmla="*/ 0 h 35"/>
                <a:gd name="T4" fmla="*/ 5 w 46"/>
                <a:gd name="T5" fmla="*/ 0 h 35"/>
                <a:gd name="T6" fmla="*/ 5 w 46"/>
                <a:gd name="T7" fmla="*/ 6 h 35"/>
                <a:gd name="T8" fmla="*/ 5 w 46"/>
                <a:gd name="T9" fmla="*/ 6 h 35"/>
                <a:gd name="T10" fmla="*/ 16 w 46"/>
                <a:gd name="T11" fmla="*/ 0 h 35"/>
                <a:gd name="T12" fmla="*/ 25 w 46"/>
                <a:gd name="T13" fmla="*/ 6 h 35"/>
                <a:gd name="T14" fmla="*/ 25 w 46"/>
                <a:gd name="T15" fmla="*/ 6 h 35"/>
                <a:gd name="T16" fmla="*/ 28 w 46"/>
                <a:gd name="T17" fmla="*/ 2 h 35"/>
                <a:gd name="T18" fmla="*/ 35 w 46"/>
                <a:gd name="T19" fmla="*/ 0 h 35"/>
                <a:gd name="T20" fmla="*/ 46 w 46"/>
                <a:gd name="T21" fmla="*/ 14 h 35"/>
                <a:gd name="T22" fmla="*/ 46 w 46"/>
                <a:gd name="T23" fmla="*/ 35 h 35"/>
                <a:gd name="T24" fmla="*/ 40 w 46"/>
                <a:gd name="T25" fmla="*/ 35 h 35"/>
                <a:gd name="T26" fmla="*/ 40 w 46"/>
                <a:gd name="T27" fmla="*/ 15 h 35"/>
                <a:gd name="T28" fmla="*/ 33 w 46"/>
                <a:gd name="T29" fmla="*/ 5 h 35"/>
                <a:gd name="T30" fmla="*/ 26 w 46"/>
                <a:gd name="T31" fmla="*/ 10 h 35"/>
                <a:gd name="T32" fmla="*/ 26 w 46"/>
                <a:gd name="T33" fmla="*/ 13 h 35"/>
                <a:gd name="T34" fmla="*/ 26 w 46"/>
                <a:gd name="T35" fmla="*/ 35 h 35"/>
                <a:gd name="T36" fmla="*/ 20 w 46"/>
                <a:gd name="T37" fmla="*/ 35 h 35"/>
                <a:gd name="T38" fmla="*/ 20 w 46"/>
                <a:gd name="T39" fmla="*/ 14 h 35"/>
                <a:gd name="T40" fmla="*/ 13 w 46"/>
                <a:gd name="T41" fmla="*/ 5 h 35"/>
                <a:gd name="T42" fmla="*/ 6 w 46"/>
                <a:gd name="T43" fmla="*/ 11 h 35"/>
                <a:gd name="T44" fmla="*/ 6 w 46"/>
                <a:gd name="T45" fmla="*/ 14 h 35"/>
                <a:gd name="T46" fmla="*/ 6 w 46"/>
                <a:gd name="T47" fmla="*/ 35 h 35"/>
                <a:gd name="T48" fmla="*/ 0 w 46"/>
                <a:gd name="T49" fmla="*/ 35 h 35"/>
                <a:gd name="T50" fmla="*/ 0 w 46"/>
                <a:gd name="T5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35">
                  <a:moveTo>
                    <a:pt x="0" y="10"/>
                  </a:moveTo>
                  <a:cubicBezTo>
                    <a:pt x="0" y="6"/>
                    <a:pt x="0" y="3"/>
                    <a:pt x="0" y="0"/>
                  </a:cubicBezTo>
                  <a:cubicBezTo>
                    <a:pt x="5" y="0"/>
                    <a:pt x="5" y="0"/>
                    <a:pt x="5" y="0"/>
                  </a:cubicBezTo>
                  <a:cubicBezTo>
                    <a:pt x="5" y="6"/>
                    <a:pt x="5" y="6"/>
                    <a:pt x="5" y="6"/>
                  </a:cubicBezTo>
                  <a:cubicBezTo>
                    <a:pt x="5" y="6"/>
                    <a:pt x="5" y="6"/>
                    <a:pt x="5" y="6"/>
                  </a:cubicBezTo>
                  <a:cubicBezTo>
                    <a:pt x="7" y="2"/>
                    <a:pt x="10" y="0"/>
                    <a:pt x="16" y="0"/>
                  </a:cubicBezTo>
                  <a:cubicBezTo>
                    <a:pt x="20" y="0"/>
                    <a:pt x="23" y="2"/>
                    <a:pt x="25" y="6"/>
                  </a:cubicBezTo>
                  <a:cubicBezTo>
                    <a:pt x="25" y="6"/>
                    <a:pt x="25" y="6"/>
                    <a:pt x="25" y="6"/>
                  </a:cubicBezTo>
                  <a:cubicBezTo>
                    <a:pt x="26" y="4"/>
                    <a:pt x="27" y="3"/>
                    <a:pt x="28" y="2"/>
                  </a:cubicBezTo>
                  <a:cubicBezTo>
                    <a:pt x="30" y="0"/>
                    <a:pt x="32" y="0"/>
                    <a:pt x="35" y="0"/>
                  </a:cubicBezTo>
                  <a:cubicBezTo>
                    <a:pt x="40" y="0"/>
                    <a:pt x="46" y="3"/>
                    <a:pt x="46" y="14"/>
                  </a:cubicBezTo>
                  <a:cubicBezTo>
                    <a:pt x="46" y="35"/>
                    <a:pt x="46" y="35"/>
                    <a:pt x="46" y="35"/>
                  </a:cubicBezTo>
                  <a:cubicBezTo>
                    <a:pt x="40" y="35"/>
                    <a:pt x="40" y="35"/>
                    <a:pt x="40" y="35"/>
                  </a:cubicBezTo>
                  <a:cubicBezTo>
                    <a:pt x="40" y="15"/>
                    <a:pt x="40" y="15"/>
                    <a:pt x="40" y="15"/>
                  </a:cubicBezTo>
                  <a:cubicBezTo>
                    <a:pt x="40" y="9"/>
                    <a:pt x="38" y="5"/>
                    <a:pt x="33" y="5"/>
                  </a:cubicBezTo>
                  <a:cubicBezTo>
                    <a:pt x="30" y="5"/>
                    <a:pt x="27" y="7"/>
                    <a:pt x="26" y="10"/>
                  </a:cubicBezTo>
                  <a:cubicBezTo>
                    <a:pt x="26" y="11"/>
                    <a:pt x="26" y="12"/>
                    <a:pt x="26" y="13"/>
                  </a:cubicBezTo>
                  <a:cubicBezTo>
                    <a:pt x="26" y="35"/>
                    <a:pt x="26" y="35"/>
                    <a:pt x="26" y="35"/>
                  </a:cubicBezTo>
                  <a:cubicBezTo>
                    <a:pt x="20" y="35"/>
                    <a:pt x="20" y="35"/>
                    <a:pt x="20" y="35"/>
                  </a:cubicBezTo>
                  <a:cubicBezTo>
                    <a:pt x="20" y="14"/>
                    <a:pt x="20" y="14"/>
                    <a:pt x="20" y="14"/>
                  </a:cubicBezTo>
                  <a:cubicBezTo>
                    <a:pt x="20" y="9"/>
                    <a:pt x="18" y="5"/>
                    <a:pt x="13" y="5"/>
                  </a:cubicBezTo>
                  <a:cubicBezTo>
                    <a:pt x="10" y="5"/>
                    <a:pt x="7" y="8"/>
                    <a:pt x="6" y="11"/>
                  </a:cubicBezTo>
                  <a:cubicBezTo>
                    <a:pt x="6" y="12"/>
                    <a:pt x="6" y="13"/>
                    <a:pt x="6" y="14"/>
                  </a:cubicBezTo>
                  <a:cubicBezTo>
                    <a:pt x="6" y="35"/>
                    <a:pt x="6" y="35"/>
                    <a:pt x="6" y="35"/>
                  </a:cubicBezTo>
                  <a:cubicBezTo>
                    <a:pt x="0" y="35"/>
                    <a:pt x="0" y="35"/>
                    <a:pt x="0" y="35"/>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77">
              <a:extLst>
                <a:ext uri="{FF2B5EF4-FFF2-40B4-BE49-F238E27FC236}">
                  <a16:creationId xmlns:a16="http://schemas.microsoft.com/office/drawing/2014/main" id="{F10E55B0-5627-4DC2-B59E-F87C1DD075BC}"/>
                </a:ext>
              </a:extLst>
            </p:cNvPr>
            <p:cNvSpPr>
              <a:spLocks noEditPoints="1"/>
            </p:cNvSpPr>
            <p:nvPr/>
          </p:nvSpPr>
          <p:spPr bwMode="auto">
            <a:xfrm>
              <a:off x="9172576" y="3314701"/>
              <a:ext cx="96838" cy="111125"/>
            </a:xfrm>
            <a:custGeom>
              <a:avLst/>
              <a:gdLst>
                <a:gd name="T0" fmla="*/ 31 w 31"/>
                <a:gd name="T1" fmla="*/ 18 h 36"/>
                <a:gd name="T2" fmla="*/ 15 w 31"/>
                <a:gd name="T3" fmla="*/ 36 h 36"/>
                <a:gd name="T4" fmla="*/ 0 w 31"/>
                <a:gd name="T5" fmla="*/ 18 h 36"/>
                <a:gd name="T6" fmla="*/ 16 w 31"/>
                <a:gd name="T7" fmla="*/ 0 h 36"/>
                <a:gd name="T8" fmla="*/ 31 w 31"/>
                <a:gd name="T9" fmla="*/ 18 h 36"/>
                <a:gd name="T10" fmla="*/ 6 w 31"/>
                <a:gd name="T11" fmla="*/ 18 h 36"/>
                <a:gd name="T12" fmla="*/ 16 w 31"/>
                <a:gd name="T13" fmla="*/ 31 h 36"/>
                <a:gd name="T14" fmla="*/ 25 w 31"/>
                <a:gd name="T15" fmla="*/ 18 h 36"/>
                <a:gd name="T16" fmla="*/ 16 w 31"/>
                <a:gd name="T17" fmla="*/ 4 h 36"/>
                <a:gd name="T18" fmla="*/ 6 w 31"/>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6">
                  <a:moveTo>
                    <a:pt x="31" y="18"/>
                  </a:moveTo>
                  <a:cubicBezTo>
                    <a:pt x="31" y="31"/>
                    <a:pt x="23" y="36"/>
                    <a:pt x="15" y="36"/>
                  </a:cubicBezTo>
                  <a:cubicBezTo>
                    <a:pt x="7" y="36"/>
                    <a:pt x="0" y="29"/>
                    <a:pt x="0" y="18"/>
                  </a:cubicBezTo>
                  <a:cubicBezTo>
                    <a:pt x="0" y="6"/>
                    <a:pt x="7" y="0"/>
                    <a:pt x="16" y="0"/>
                  </a:cubicBezTo>
                  <a:cubicBezTo>
                    <a:pt x="25" y="0"/>
                    <a:pt x="31" y="7"/>
                    <a:pt x="31" y="18"/>
                  </a:cubicBezTo>
                  <a:close/>
                  <a:moveTo>
                    <a:pt x="6" y="18"/>
                  </a:moveTo>
                  <a:cubicBezTo>
                    <a:pt x="6" y="25"/>
                    <a:pt x="10" y="31"/>
                    <a:pt x="16" y="31"/>
                  </a:cubicBezTo>
                  <a:cubicBezTo>
                    <a:pt x="21" y="31"/>
                    <a:pt x="25" y="25"/>
                    <a:pt x="25" y="18"/>
                  </a:cubicBezTo>
                  <a:cubicBezTo>
                    <a:pt x="25" y="12"/>
                    <a:pt x="22" y="4"/>
                    <a:pt x="16" y="4"/>
                  </a:cubicBezTo>
                  <a:cubicBezTo>
                    <a:pt x="9" y="4"/>
                    <a:pt x="6" y="12"/>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78">
              <a:extLst>
                <a:ext uri="{FF2B5EF4-FFF2-40B4-BE49-F238E27FC236}">
                  <a16:creationId xmlns:a16="http://schemas.microsoft.com/office/drawing/2014/main" id="{10551989-8480-40AD-8A94-43F568D22630}"/>
                </a:ext>
              </a:extLst>
            </p:cNvPr>
            <p:cNvSpPr>
              <a:spLocks noEditPoints="1"/>
            </p:cNvSpPr>
            <p:nvPr/>
          </p:nvSpPr>
          <p:spPr bwMode="auto">
            <a:xfrm>
              <a:off x="9283701" y="3268663"/>
              <a:ext cx="92075" cy="157163"/>
            </a:xfrm>
            <a:custGeom>
              <a:avLst/>
              <a:gdLst>
                <a:gd name="T0" fmla="*/ 30 w 30"/>
                <a:gd name="T1" fmla="*/ 0 h 51"/>
                <a:gd name="T2" fmla="*/ 30 w 30"/>
                <a:gd name="T3" fmla="*/ 41 h 51"/>
                <a:gd name="T4" fmla="*/ 30 w 30"/>
                <a:gd name="T5" fmla="*/ 50 h 51"/>
                <a:gd name="T6" fmla="*/ 25 w 30"/>
                <a:gd name="T7" fmla="*/ 50 h 51"/>
                <a:gd name="T8" fmla="*/ 24 w 30"/>
                <a:gd name="T9" fmla="*/ 45 h 51"/>
                <a:gd name="T10" fmla="*/ 24 w 30"/>
                <a:gd name="T11" fmla="*/ 45 h 51"/>
                <a:gd name="T12" fmla="*/ 14 w 30"/>
                <a:gd name="T13" fmla="*/ 51 h 51"/>
                <a:gd name="T14" fmla="*/ 0 w 30"/>
                <a:gd name="T15" fmla="*/ 33 h 51"/>
                <a:gd name="T16" fmla="*/ 14 w 30"/>
                <a:gd name="T17" fmla="*/ 15 h 51"/>
                <a:gd name="T18" fmla="*/ 23 w 30"/>
                <a:gd name="T19" fmla="*/ 20 h 51"/>
                <a:gd name="T20" fmla="*/ 24 w 30"/>
                <a:gd name="T21" fmla="*/ 20 h 51"/>
                <a:gd name="T22" fmla="*/ 24 w 30"/>
                <a:gd name="T23" fmla="*/ 0 h 51"/>
                <a:gd name="T24" fmla="*/ 30 w 30"/>
                <a:gd name="T25" fmla="*/ 0 h 51"/>
                <a:gd name="T26" fmla="*/ 24 w 30"/>
                <a:gd name="T27" fmla="*/ 29 h 51"/>
                <a:gd name="T28" fmla="*/ 23 w 30"/>
                <a:gd name="T29" fmla="*/ 27 h 51"/>
                <a:gd name="T30" fmla="*/ 15 w 30"/>
                <a:gd name="T31" fmla="*/ 20 h 51"/>
                <a:gd name="T32" fmla="*/ 6 w 30"/>
                <a:gd name="T33" fmla="*/ 33 h 51"/>
                <a:gd name="T34" fmla="*/ 15 w 30"/>
                <a:gd name="T35" fmla="*/ 46 h 51"/>
                <a:gd name="T36" fmla="*/ 23 w 30"/>
                <a:gd name="T37" fmla="*/ 39 h 51"/>
                <a:gd name="T38" fmla="*/ 24 w 30"/>
                <a:gd name="T39" fmla="*/ 36 h 51"/>
                <a:gd name="T40" fmla="*/ 24 w 30"/>
                <a:gd name="T41"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51">
                  <a:moveTo>
                    <a:pt x="30" y="0"/>
                  </a:moveTo>
                  <a:cubicBezTo>
                    <a:pt x="30" y="41"/>
                    <a:pt x="30" y="41"/>
                    <a:pt x="30" y="41"/>
                  </a:cubicBezTo>
                  <a:cubicBezTo>
                    <a:pt x="30" y="44"/>
                    <a:pt x="30" y="48"/>
                    <a:pt x="30" y="50"/>
                  </a:cubicBezTo>
                  <a:cubicBezTo>
                    <a:pt x="25" y="50"/>
                    <a:pt x="25" y="50"/>
                    <a:pt x="25" y="50"/>
                  </a:cubicBezTo>
                  <a:cubicBezTo>
                    <a:pt x="24" y="45"/>
                    <a:pt x="24" y="45"/>
                    <a:pt x="24" y="45"/>
                  </a:cubicBezTo>
                  <a:cubicBezTo>
                    <a:pt x="24" y="45"/>
                    <a:pt x="24" y="45"/>
                    <a:pt x="24" y="45"/>
                  </a:cubicBezTo>
                  <a:cubicBezTo>
                    <a:pt x="22" y="48"/>
                    <a:pt x="19" y="51"/>
                    <a:pt x="14" y="51"/>
                  </a:cubicBezTo>
                  <a:cubicBezTo>
                    <a:pt x="6" y="51"/>
                    <a:pt x="0" y="44"/>
                    <a:pt x="0" y="33"/>
                  </a:cubicBezTo>
                  <a:cubicBezTo>
                    <a:pt x="0" y="21"/>
                    <a:pt x="7" y="15"/>
                    <a:pt x="14" y="15"/>
                  </a:cubicBezTo>
                  <a:cubicBezTo>
                    <a:pt x="19" y="15"/>
                    <a:pt x="22" y="17"/>
                    <a:pt x="23" y="20"/>
                  </a:cubicBezTo>
                  <a:cubicBezTo>
                    <a:pt x="24" y="20"/>
                    <a:pt x="24" y="20"/>
                    <a:pt x="24" y="20"/>
                  </a:cubicBezTo>
                  <a:cubicBezTo>
                    <a:pt x="24" y="0"/>
                    <a:pt x="24" y="0"/>
                    <a:pt x="24" y="0"/>
                  </a:cubicBezTo>
                  <a:lnTo>
                    <a:pt x="30" y="0"/>
                  </a:lnTo>
                  <a:close/>
                  <a:moveTo>
                    <a:pt x="24" y="29"/>
                  </a:moveTo>
                  <a:cubicBezTo>
                    <a:pt x="24" y="29"/>
                    <a:pt x="24" y="28"/>
                    <a:pt x="23" y="27"/>
                  </a:cubicBezTo>
                  <a:cubicBezTo>
                    <a:pt x="23" y="23"/>
                    <a:pt x="20" y="20"/>
                    <a:pt x="15" y="20"/>
                  </a:cubicBezTo>
                  <a:cubicBezTo>
                    <a:pt x="9" y="20"/>
                    <a:pt x="6" y="26"/>
                    <a:pt x="6" y="33"/>
                  </a:cubicBezTo>
                  <a:cubicBezTo>
                    <a:pt x="6" y="40"/>
                    <a:pt x="9" y="46"/>
                    <a:pt x="15" y="46"/>
                  </a:cubicBezTo>
                  <a:cubicBezTo>
                    <a:pt x="19" y="46"/>
                    <a:pt x="22" y="44"/>
                    <a:pt x="23" y="39"/>
                  </a:cubicBezTo>
                  <a:cubicBezTo>
                    <a:pt x="24" y="38"/>
                    <a:pt x="24" y="37"/>
                    <a:pt x="24" y="36"/>
                  </a:cubicBezTo>
                  <a:lnTo>
                    <a:pt x="24"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79">
              <a:extLst>
                <a:ext uri="{FF2B5EF4-FFF2-40B4-BE49-F238E27FC236}">
                  <a16:creationId xmlns:a16="http://schemas.microsoft.com/office/drawing/2014/main" id="{9A0BAF37-3421-4F77-AF6A-B1D8496FEF1E}"/>
                </a:ext>
              </a:extLst>
            </p:cNvPr>
            <p:cNvSpPr>
              <a:spLocks noEditPoints="1"/>
            </p:cNvSpPr>
            <p:nvPr/>
          </p:nvSpPr>
          <p:spPr bwMode="auto">
            <a:xfrm>
              <a:off x="9404351" y="3275013"/>
              <a:ext cx="22225" cy="147638"/>
            </a:xfrm>
            <a:custGeom>
              <a:avLst/>
              <a:gdLst>
                <a:gd name="T0" fmla="*/ 7 w 7"/>
                <a:gd name="T1" fmla="*/ 4 h 48"/>
                <a:gd name="T2" fmla="*/ 3 w 7"/>
                <a:gd name="T3" fmla="*/ 8 h 48"/>
                <a:gd name="T4" fmla="*/ 0 w 7"/>
                <a:gd name="T5" fmla="*/ 4 h 48"/>
                <a:gd name="T6" fmla="*/ 3 w 7"/>
                <a:gd name="T7" fmla="*/ 0 h 48"/>
                <a:gd name="T8" fmla="*/ 7 w 7"/>
                <a:gd name="T9" fmla="*/ 4 h 48"/>
                <a:gd name="T10" fmla="*/ 0 w 7"/>
                <a:gd name="T11" fmla="*/ 48 h 48"/>
                <a:gd name="T12" fmla="*/ 0 w 7"/>
                <a:gd name="T13" fmla="*/ 13 h 48"/>
                <a:gd name="T14" fmla="*/ 6 w 7"/>
                <a:gd name="T15" fmla="*/ 13 h 48"/>
                <a:gd name="T16" fmla="*/ 6 w 7"/>
                <a:gd name="T17" fmla="*/ 48 h 48"/>
                <a:gd name="T18" fmla="*/ 0 w 7"/>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8">
                  <a:moveTo>
                    <a:pt x="7" y="4"/>
                  </a:moveTo>
                  <a:cubicBezTo>
                    <a:pt x="7" y="6"/>
                    <a:pt x="6" y="8"/>
                    <a:pt x="3" y="8"/>
                  </a:cubicBezTo>
                  <a:cubicBezTo>
                    <a:pt x="1" y="8"/>
                    <a:pt x="0" y="6"/>
                    <a:pt x="0" y="4"/>
                  </a:cubicBezTo>
                  <a:cubicBezTo>
                    <a:pt x="0" y="2"/>
                    <a:pt x="1" y="0"/>
                    <a:pt x="3" y="0"/>
                  </a:cubicBezTo>
                  <a:cubicBezTo>
                    <a:pt x="6" y="0"/>
                    <a:pt x="7" y="2"/>
                    <a:pt x="7" y="4"/>
                  </a:cubicBezTo>
                  <a:close/>
                  <a:moveTo>
                    <a:pt x="0" y="48"/>
                  </a:moveTo>
                  <a:cubicBezTo>
                    <a:pt x="0" y="13"/>
                    <a:pt x="0" y="13"/>
                    <a:pt x="0" y="13"/>
                  </a:cubicBezTo>
                  <a:cubicBezTo>
                    <a:pt x="6" y="13"/>
                    <a:pt x="6" y="13"/>
                    <a:pt x="6" y="13"/>
                  </a:cubicBezTo>
                  <a:cubicBezTo>
                    <a:pt x="6" y="48"/>
                    <a:pt x="6" y="48"/>
                    <a:pt x="6" y="48"/>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80">
              <a:extLst>
                <a:ext uri="{FF2B5EF4-FFF2-40B4-BE49-F238E27FC236}">
                  <a16:creationId xmlns:a16="http://schemas.microsoft.com/office/drawing/2014/main" id="{056C3128-4CF8-49F4-9C26-A2AD5DF1DC2C}"/>
                </a:ext>
              </a:extLst>
            </p:cNvPr>
            <p:cNvSpPr>
              <a:spLocks/>
            </p:cNvSpPr>
            <p:nvPr/>
          </p:nvSpPr>
          <p:spPr bwMode="auto">
            <a:xfrm>
              <a:off x="9440863" y="3287713"/>
              <a:ext cx="61913" cy="138113"/>
            </a:xfrm>
            <a:custGeom>
              <a:avLst/>
              <a:gdLst>
                <a:gd name="T0" fmla="*/ 11 w 20"/>
                <a:gd name="T1" fmla="*/ 0 h 45"/>
                <a:gd name="T2" fmla="*/ 11 w 20"/>
                <a:gd name="T3" fmla="*/ 9 h 45"/>
                <a:gd name="T4" fmla="*/ 20 w 20"/>
                <a:gd name="T5" fmla="*/ 9 h 45"/>
                <a:gd name="T6" fmla="*/ 20 w 20"/>
                <a:gd name="T7" fmla="*/ 14 h 45"/>
                <a:gd name="T8" fmla="*/ 11 w 20"/>
                <a:gd name="T9" fmla="*/ 14 h 45"/>
                <a:gd name="T10" fmla="*/ 11 w 20"/>
                <a:gd name="T11" fmla="*/ 33 h 45"/>
                <a:gd name="T12" fmla="*/ 16 w 20"/>
                <a:gd name="T13" fmla="*/ 40 h 45"/>
                <a:gd name="T14" fmla="*/ 19 w 20"/>
                <a:gd name="T15" fmla="*/ 39 h 45"/>
                <a:gd name="T16" fmla="*/ 19 w 20"/>
                <a:gd name="T17" fmla="*/ 44 h 45"/>
                <a:gd name="T18" fmla="*/ 14 w 20"/>
                <a:gd name="T19" fmla="*/ 45 h 45"/>
                <a:gd name="T20" fmla="*/ 8 w 20"/>
                <a:gd name="T21" fmla="*/ 42 h 45"/>
                <a:gd name="T22" fmla="*/ 5 w 20"/>
                <a:gd name="T23" fmla="*/ 33 h 45"/>
                <a:gd name="T24" fmla="*/ 5 w 20"/>
                <a:gd name="T25" fmla="*/ 14 h 45"/>
                <a:gd name="T26" fmla="*/ 0 w 20"/>
                <a:gd name="T27" fmla="*/ 14 h 45"/>
                <a:gd name="T28" fmla="*/ 0 w 20"/>
                <a:gd name="T29" fmla="*/ 9 h 45"/>
                <a:gd name="T30" fmla="*/ 5 w 20"/>
                <a:gd name="T31" fmla="*/ 9 h 45"/>
                <a:gd name="T32" fmla="*/ 5 w 20"/>
                <a:gd name="T33" fmla="*/ 1 h 45"/>
                <a:gd name="T34" fmla="*/ 11 w 20"/>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45">
                  <a:moveTo>
                    <a:pt x="11" y="0"/>
                  </a:moveTo>
                  <a:cubicBezTo>
                    <a:pt x="11" y="9"/>
                    <a:pt x="11" y="9"/>
                    <a:pt x="11" y="9"/>
                  </a:cubicBezTo>
                  <a:cubicBezTo>
                    <a:pt x="20" y="9"/>
                    <a:pt x="20" y="9"/>
                    <a:pt x="20" y="9"/>
                  </a:cubicBezTo>
                  <a:cubicBezTo>
                    <a:pt x="20" y="14"/>
                    <a:pt x="20" y="14"/>
                    <a:pt x="20" y="14"/>
                  </a:cubicBezTo>
                  <a:cubicBezTo>
                    <a:pt x="11" y="14"/>
                    <a:pt x="11" y="14"/>
                    <a:pt x="11" y="14"/>
                  </a:cubicBezTo>
                  <a:cubicBezTo>
                    <a:pt x="11" y="33"/>
                    <a:pt x="11" y="33"/>
                    <a:pt x="11" y="33"/>
                  </a:cubicBezTo>
                  <a:cubicBezTo>
                    <a:pt x="11" y="38"/>
                    <a:pt x="13" y="40"/>
                    <a:pt x="16" y="40"/>
                  </a:cubicBezTo>
                  <a:cubicBezTo>
                    <a:pt x="17" y="40"/>
                    <a:pt x="18" y="40"/>
                    <a:pt x="19" y="39"/>
                  </a:cubicBezTo>
                  <a:cubicBezTo>
                    <a:pt x="19" y="44"/>
                    <a:pt x="19" y="44"/>
                    <a:pt x="19" y="44"/>
                  </a:cubicBezTo>
                  <a:cubicBezTo>
                    <a:pt x="18" y="45"/>
                    <a:pt x="16" y="45"/>
                    <a:pt x="14" y="45"/>
                  </a:cubicBezTo>
                  <a:cubicBezTo>
                    <a:pt x="12" y="45"/>
                    <a:pt x="9" y="44"/>
                    <a:pt x="8" y="42"/>
                  </a:cubicBezTo>
                  <a:cubicBezTo>
                    <a:pt x="6" y="41"/>
                    <a:pt x="5" y="38"/>
                    <a:pt x="5" y="33"/>
                  </a:cubicBezTo>
                  <a:cubicBezTo>
                    <a:pt x="5" y="14"/>
                    <a:pt x="5" y="14"/>
                    <a:pt x="5" y="14"/>
                  </a:cubicBezTo>
                  <a:cubicBezTo>
                    <a:pt x="0" y="14"/>
                    <a:pt x="0" y="14"/>
                    <a:pt x="0" y="14"/>
                  </a:cubicBezTo>
                  <a:cubicBezTo>
                    <a:pt x="0" y="9"/>
                    <a:pt x="0" y="9"/>
                    <a:pt x="0" y="9"/>
                  </a:cubicBezTo>
                  <a:cubicBezTo>
                    <a:pt x="5" y="9"/>
                    <a:pt x="5" y="9"/>
                    <a:pt x="5" y="9"/>
                  </a:cubicBezTo>
                  <a:cubicBezTo>
                    <a:pt x="5" y="1"/>
                    <a:pt x="5" y="1"/>
                    <a:pt x="5" y="1"/>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81">
              <a:extLst>
                <a:ext uri="{FF2B5EF4-FFF2-40B4-BE49-F238E27FC236}">
                  <a16:creationId xmlns:a16="http://schemas.microsoft.com/office/drawing/2014/main" id="{43A48E09-88C8-447E-8DC2-8CD136E8FEBC}"/>
                </a:ext>
              </a:extLst>
            </p:cNvPr>
            <p:cNvSpPr>
              <a:spLocks/>
            </p:cNvSpPr>
            <p:nvPr/>
          </p:nvSpPr>
          <p:spPr bwMode="auto">
            <a:xfrm>
              <a:off x="9512301" y="3314701"/>
              <a:ext cx="92075" cy="157163"/>
            </a:xfrm>
            <a:custGeom>
              <a:avLst/>
              <a:gdLst>
                <a:gd name="T0" fmla="*/ 6 w 30"/>
                <a:gd name="T1" fmla="*/ 0 h 51"/>
                <a:gd name="T2" fmla="*/ 13 w 30"/>
                <a:gd name="T3" fmla="*/ 21 h 51"/>
                <a:gd name="T4" fmla="*/ 15 w 30"/>
                <a:gd name="T5" fmla="*/ 28 h 51"/>
                <a:gd name="T6" fmla="*/ 15 w 30"/>
                <a:gd name="T7" fmla="*/ 28 h 51"/>
                <a:gd name="T8" fmla="*/ 17 w 30"/>
                <a:gd name="T9" fmla="*/ 21 h 51"/>
                <a:gd name="T10" fmla="*/ 23 w 30"/>
                <a:gd name="T11" fmla="*/ 0 h 51"/>
                <a:gd name="T12" fmla="*/ 30 w 30"/>
                <a:gd name="T13" fmla="*/ 0 h 51"/>
                <a:gd name="T14" fmla="*/ 21 w 30"/>
                <a:gd name="T15" fmla="*/ 24 h 51"/>
                <a:gd name="T16" fmla="*/ 10 w 30"/>
                <a:gd name="T17" fmla="*/ 47 h 51"/>
                <a:gd name="T18" fmla="*/ 3 w 30"/>
                <a:gd name="T19" fmla="*/ 51 h 51"/>
                <a:gd name="T20" fmla="*/ 1 w 30"/>
                <a:gd name="T21" fmla="*/ 46 h 51"/>
                <a:gd name="T22" fmla="*/ 7 w 30"/>
                <a:gd name="T23" fmla="*/ 42 h 51"/>
                <a:gd name="T24" fmla="*/ 11 w 30"/>
                <a:gd name="T25" fmla="*/ 36 h 51"/>
                <a:gd name="T26" fmla="*/ 12 w 30"/>
                <a:gd name="T27" fmla="*/ 34 h 51"/>
                <a:gd name="T28" fmla="*/ 11 w 30"/>
                <a:gd name="T29" fmla="*/ 33 h 51"/>
                <a:gd name="T30" fmla="*/ 0 w 30"/>
                <a:gd name="T31" fmla="*/ 0 h 51"/>
                <a:gd name="T32" fmla="*/ 6 w 3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1">
                  <a:moveTo>
                    <a:pt x="6" y="0"/>
                  </a:moveTo>
                  <a:cubicBezTo>
                    <a:pt x="13" y="21"/>
                    <a:pt x="13" y="21"/>
                    <a:pt x="13" y="21"/>
                  </a:cubicBezTo>
                  <a:cubicBezTo>
                    <a:pt x="14" y="23"/>
                    <a:pt x="14" y="26"/>
                    <a:pt x="15" y="28"/>
                  </a:cubicBezTo>
                  <a:cubicBezTo>
                    <a:pt x="15" y="28"/>
                    <a:pt x="15" y="28"/>
                    <a:pt x="15" y="28"/>
                  </a:cubicBezTo>
                  <a:cubicBezTo>
                    <a:pt x="16" y="26"/>
                    <a:pt x="16" y="23"/>
                    <a:pt x="17" y="21"/>
                  </a:cubicBezTo>
                  <a:cubicBezTo>
                    <a:pt x="23" y="0"/>
                    <a:pt x="23" y="0"/>
                    <a:pt x="23" y="0"/>
                  </a:cubicBezTo>
                  <a:cubicBezTo>
                    <a:pt x="30" y="0"/>
                    <a:pt x="30" y="0"/>
                    <a:pt x="30" y="0"/>
                  </a:cubicBezTo>
                  <a:cubicBezTo>
                    <a:pt x="21" y="24"/>
                    <a:pt x="21" y="24"/>
                    <a:pt x="21" y="24"/>
                  </a:cubicBezTo>
                  <a:cubicBezTo>
                    <a:pt x="17" y="36"/>
                    <a:pt x="15" y="42"/>
                    <a:pt x="10" y="47"/>
                  </a:cubicBezTo>
                  <a:cubicBezTo>
                    <a:pt x="7" y="49"/>
                    <a:pt x="4" y="51"/>
                    <a:pt x="3" y="51"/>
                  </a:cubicBezTo>
                  <a:cubicBezTo>
                    <a:pt x="1" y="46"/>
                    <a:pt x="1" y="46"/>
                    <a:pt x="1" y="46"/>
                  </a:cubicBezTo>
                  <a:cubicBezTo>
                    <a:pt x="3" y="45"/>
                    <a:pt x="5" y="44"/>
                    <a:pt x="7" y="42"/>
                  </a:cubicBezTo>
                  <a:cubicBezTo>
                    <a:pt x="8" y="41"/>
                    <a:pt x="10" y="38"/>
                    <a:pt x="11" y="36"/>
                  </a:cubicBezTo>
                  <a:cubicBezTo>
                    <a:pt x="12" y="35"/>
                    <a:pt x="12" y="35"/>
                    <a:pt x="12" y="34"/>
                  </a:cubicBezTo>
                  <a:cubicBezTo>
                    <a:pt x="12" y="34"/>
                    <a:pt x="12" y="33"/>
                    <a:pt x="11" y="33"/>
                  </a:cubicBezTo>
                  <a:cubicBezTo>
                    <a:pt x="0" y="0"/>
                    <a:pt x="0" y="0"/>
                    <a:pt x="0" y="0"/>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229">
              <a:extLst>
                <a:ext uri="{FF2B5EF4-FFF2-40B4-BE49-F238E27FC236}">
                  <a16:creationId xmlns:a16="http://schemas.microsoft.com/office/drawing/2014/main" id="{60B75D62-35E3-4EC9-8DD6-E45B68D00069}"/>
                </a:ext>
              </a:extLst>
            </p:cNvPr>
            <p:cNvSpPr>
              <a:spLocks/>
            </p:cNvSpPr>
            <p:nvPr/>
          </p:nvSpPr>
          <p:spPr bwMode="auto">
            <a:xfrm>
              <a:off x="7896226" y="3108326"/>
              <a:ext cx="531813" cy="461963"/>
            </a:xfrm>
            <a:custGeom>
              <a:avLst/>
              <a:gdLst>
                <a:gd name="T0" fmla="*/ 252 w 335"/>
                <a:gd name="T1" fmla="*/ 0 h 291"/>
                <a:gd name="T2" fmla="*/ 83 w 335"/>
                <a:gd name="T3" fmla="*/ 0 h 291"/>
                <a:gd name="T4" fmla="*/ 0 w 335"/>
                <a:gd name="T5" fmla="*/ 146 h 291"/>
                <a:gd name="T6" fmla="*/ 83 w 335"/>
                <a:gd name="T7" fmla="*/ 291 h 291"/>
                <a:gd name="T8" fmla="*/ 252 w 335"/>
                <a:gd name="T9" fmla="*/ 291 h 291"/>
                <a:gd name="T10" fmla="*/ 335 w 335"/>
                <a:gd name="T11" fmla="*/ 146 h 291"/>
                <a:gd name="T12" fmla="*/ 252 w 335"/>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5" h="291">
                  <a:moveTo>
                    <a:pt x="252" y="0"/>
                  </a:moveTo>
                  <a:lnTo>
                    <a:pt x="83" y="0"/>
                  </a:lnTo>
                  <a:lnTo>
                    <a:pt x="0" y="146"/>
                  </a:lnTo>
                  <a:lnTo>
                    <a:pt x="83" y="291"/>
                  </a:lnTo>
                  <a:lnTo>
                    <a:pt x="252" y="291"/>
                  </a:lnTo>
                  <a:lnTo>
                    <a:pt x="335" y="146"/>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230">
              <a:extLst>
                <a:ext uri="{FF2B5EF4-FFF2-40B4-BE49-F238E27FC236}">
                  <a16:creationId xmlns:a16="http://schemas.microsoft.com/office/drawing/2014/main" id="{8404FF44-8724-45A0-81D7-D8E5CB18CADA}"/>
                </a:ext>
              </a:extLst>
            </p:cNvPr>
            <p:cNvSpPr>
              <a:spLocks/>
            </p:cNvSpPr>
            <p:nvPr/>
          </p:nvSpPr>
          <p:spPr bwMode="auto">
            <a:xfrm>
              <a:off x="7889876" y="3105151"/>
              <a:ext cx="544513" cy="468313"/>
            </a:xfrm>
            <a:custGeom>
              <a:avLst/>
              <a:gdLst>
                <a:gd name="T0" fmla="*/ 256 w 343"/>
                <a:gd name="T1" fmla="*/ 2 h 295"/>
                <a:gd name="T2" fmla="*/ 256 w 343"/>
                <a:gd name="T3" fmla="*/ 0 h 295"/>
                <a:gd name="T4" fmla="*/ 87 w 343"/>
                <a:gd name="T5" fmla="*/ 0 h 295"/>
                <a:gd name="T6" fmla="*/ 0 w 343"/>
                <a:gd name="T7" fmla="*/ 148 h 295"/>
                <a:gd name="T8" fmla="*/ 87 w 343"/>
                <a:gd name="T9" fmla="*/ 295 h 295"/>
                <a:gd name="T10" fmla="*/ 258 w 343"/>
                <a:gd name="T11" fmla="*/ 295 h 295"/>
                <a:gd name="T12" fmla="*/ 343 w 343"/>
                <a:gd name="T13" fmla="*/ 148 h 295"/>
                <a:gd name="T14" fmla="*/ 258 w 343"/>
                <a:gd name="T15" fmla="*/ 0 h 295"/>
                <a:gd name="T16" fmla="*/ 256 w 343"/>
                <a:gd name="T17" fmla="*/ 0 h 295"/>
                <a:gd name="T18" fmla="*/ 256 w 343"/>
                <a:gd name="T19" fmla="*/ 2 h 295"/>
                <a:gd name="T20" fmla="*/ 252 w 343"/>
                <a:gd name="T21" fmla="*/ 4 h 295"/>
                <a:gd name="T22" fmla="*/ 335 w 343"/>
                <a:gd name="T23" fmla="*/ 148 h 295"/>
                <a:gd name="T24" fmla="*/ 254 w 343"/>
                <a:gd name="T25" fmla="*/ 290 h 295"/>
                <a:gd name="T26" fmla="*/ 89 w 343"/>
                <a:gd name="T27" fmla="*/ 290 h 295"/>
                <a:gd name="T28" fmla="*/ 7 w 343"/>
                <a:gd name="T29" fmla="*/ 148 h 295"/>
                <a:gd name="T30" fmla="*/ 89 w 343"/>
                <a:gd name="T31" fmla="*/ 6 h 295"/>
                <a:gd name="T32" fmla="*/ 256 w 343"/>
                <a:gd name="T33" fmla="*/ 6 h 295"/>
                <a:gd name="T34" fmla="*/ 256 w 343"/>
                <a:gd name="T35" fmla="*/ 2 h 295"/>
                <a:gd name="T36" fmla="*/ 252 w 343"/>
                <a:gd name="T37" fmla="*/ 4 h 295"/>
                <a:gd name="T38" fmla="*/ 256 w 343"/>
                <a:gd name="T39"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295">
                  <a:moveTo>
                    <a:pt x="256" y="2"/>
                  </a:moveTo>
                  <a:lnTo>
                    <a:pt x="256" y="0"/>
                  </a:lnTo>
                  <a:lnTo>
                    <a:pt x="87" y="0"/>
                  </a:lnTo>
                  <a:lnTo>
                    <a:pt x="0" y="148"/>
                  </a:lnTo>
                  <a:lnTo>
                    <a:pt x="87" y="295"/>
                  </a:lnTo>
                  <a:lnTo>
                    <a:pt x="258" y="295"/>
                  </a:lnTo>
                  <a:lnTo>
                    <a:pt x="343" y="148"/>
                  </a:lnTo>
                  <a:lnTo>
                    <a:pt x="258" y="0"/>
                  </a:lnTo>
                  <a:lnTo>
                    <a:pt x="256" y="0"/>
                  </a:lnTo>
                  <a:lnTo>
                    <a:pt x="256" y="2"/>
                  </a:lnTo>
                  <a:lnTo>
                    <a:pt x="252" y="4"/>
                  </a:lnTo>
                  <a:lnTo>
                    <a:pt x="335" y="148"/>
                  </a:lnTo>
                  <a:lnTo>
                    <a:pt x="254" y="290"/>
                  </a:lnTo>
                  <a:lnTo>
                    <a:pt x="89" y="290"/>
                  </a:lnTo>
                  <a:lnTo>
                    <a:pt x="7" y="148"/>
                  </a:lnTo>
                  <a:lnTo>
                    <a:pt x="89" y="6"/>
                  </a:lnTo>
                  <a:lnTo>
                    <a:pt x="256" y="6"/>
                  </a:lnTo>
                  <a:lnTo>
                    <a:pt x="256" y="2"/>
                  </a:lnTo>
                  <a:lnTo>
                    <a:pt x="252" y="4"/>
                  </a:lnTo>
                  <a:lnTo>
                    <a:pt x="25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79">
              <a:extLst>
                <a:ext uri="{FF2B5EF4-FFF2-40B4-BE49-F238E27FC236}">
                  <a16:creationId xmlns:a16="http://schemas.microsoft.com/office/drawing/2014/main" id="{61E49D05-9CEF-40C0-BFC1-266F946AE814}"/>
                </a:ext>
              </a:extLst>
            </p:cNvPr>
            <p:cNvSpPr>
              <a:spLocks noEditPoints="1"/>
            </p:cNvSpPr>
            <p:nvPr/>
          </p:nvSpPr>
          <p:spPr bwMode="auto">
            <a:xfrm>
              <a:off x="8043863" y="3314701"/>
              <a:ext cx="252413" cy="166688"/>
            </a:xfrm>
            <a:custGeom>
              <a:avLst/>
              <a:gdLst>
                <a:gd name="T0" fmla="*/ 23 w 82"/>
                <a:gd name="T1" fmla="*/ 9 h 54"/>
                <a:gd name="T2" fmla="*/ 48 w 82"/>
                <a:gd name="T3" fmla="*/ 8 h 54"/>
                <a:gd name="T4" fmla="*/ 50 w 82"/>
                <a:gd name="T5" fmla="*/ 22 h 54"/>
                <a:gd name="T6" fmla="*/ 24 w 82"/>
                <a:gd name="T7" fmla="*/ 22 h 54"/>
                <a:gd name="T8" fmla="*/ 23 w 82"/>
                <a:gd name="T9" fmla="*/ 9 h 54"/>
                <a:gd name="T10" fmla="*/ 0 w 82"/>
                <a:gd name="T11" fmla="*/ 0 h 54"/>
                <a:gd name="T12" fmla="*/ 1 w 82"/>
                <a:gd name="T13" fmla="*/ 15 h 54"/>
                <a:gd name="T14" fmla="*/ 1 w 82"/>
                <a:gd name="T15" fmla="*/ 45 h 54"/>
                <a:gd name="T16" fmla="*/ 3 w 82"/>
                <a:gd name="T17" fmla="*/ 51 h 54"/>
                <a:gd name="T18" fmla="*/ 8 w 82"/>
                <a:gd name="T19" fmla="*/ 53 h 54"/>
                <a:gd name="T20" fmla="*/ 70 w 82"/>
                <a:gd name="T21" fmla="*/ 53 h 54"/>
                <a:gd name="T22" fmla="*/ 80 w 82"/>
                <a:gd name="T23" fmla="*/ 31 h 54"/>
                <a:gd name="T24" fmla="*/ 80 w 82"/>
                <a:gd name="T25" fmla="*/ 15 h 54"/>
                <a:gd name="T26" fmla="*/ 80 w 82"/>
                <a:gd name="T27" fmla="*/ 0 h 54"/>
                <a:gd name="T28" fmla="*/ 73 w 82"/>
                <a:gd name="T29" fmla="*/ 0 h 54"/>
                <a:gd name="T30" fmla="*/ 60 w 82"/>
                <a:gd name="T31" fmla="*/ 0 h 54"/>
                <a:gd name="T32" fmla="*/ 53 w 82"/>
                <a:gd name="T33" fmla="*/ 0 h 54"/>
                <a:gd name="T34" fmla="*/ 37 w 82"/>
                <a:gd name="T35" fmla="*/ 0 h 54"/>
                <a:gd name="T36" fmla="*/ 0 w 8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54">
                  <a:moveTo>
                    <a:pt x="23" y="9"/>
                  </a:moveTo>
                  <a:cubicBezTo>
                    <a:pt x="26" y="8"/>
                    <a:pt x="44" y="8"/>
                    <a:pt x="48" y="8"/>
                  </a:cubicBezTo>
                  <a:cubicBezTo>
                    <a:pt x="57" y="9"/>
                    <a:pt x="57" y="21"/>
                    <a:pt x="50" y="22"/>
                  </a:cubicBezTo>
                  <a:cubicBezTo>
                    <a:pt x="47" y="23"/>
                    <a:pt x="29" y="23"/>
                    <a:pt x="24" y="22"/>
                  </a:cubicBezTo>
                  <a:cubicBezTo>
                    <a:pt x="17" y="22"/>
                    <a:pt x="15" y="10"/>
                    <a:pt x="23" y="9"/>
                  </a:cubicBezTo>
                  <a:close/>
                  <a:moveTo>
                    <a:pt x="0" y="0"/>
                  </a:moveTo>
                  <a:cubicBezTo>
                    <a:pt x="1" y="5"/>
                    <a:pt x="1" y="11"/>
                    <a:pt x="1" y="15"/>
                  </a:cubicBezTo>
                  <a:cubicBezTo>
                    <a:pt x="1" y="45"/>
                    <a:pt x="1" y="45"/>
                    <a:pt x="1" y="45"/>
                  </a:cubicBezTo>
                  <a:cubicBezTo>
                    <a:pt x="1" y="48"/>
                    <a:pt x="1" y="49"/>
                    <a:pt x="3" y="51"/>
                  </a:cubicBezTo>
                  <a:cubicBezTo>
                    <a:pt x="5" y="53"/>
                    <a:pt x="5" y="52"/>
                    <a:pt x="8" y="53"/>
                  </a:cubicBezTo>
                  <a:cubicBezTo>
                    <a:pt x="28" y="54"/>
                    <a:pt x="50" y="54"/>
                    <a:pt x="70" y="53"/>
                  </a:cubicBezTo>
                  <a:cubicBezTo>
                    <a:pt x="82" y="53"/>
                    <a:pt x="80" y="41"/>
                    <a:pt x="80" y="31"/>
                  </a:cubicBezTo>
                  <a:cubicBezTo>
                    <a:pt x="80" y="26"/>
                    <a:pt x="80" y="21"/>
                    <a:pt x="80" y="15"/>
                  </a:cubicBezTo>
                  <a:cubicBezTo>
                    <a:pt x="80" y="12"/>
                    <a:pt x="80" y="3"/>
                    <a:pt x="80" y="0"/>
                  </a:cubicBezTo>
                  <a:cubicBezTo>
                    <a:pt x="73" y="0"/>
                    <a:pt x="73" y="0"/>
                    <a:pt x="73" y="0"/>
                  </a:cubicBezTo>
                  <a:cubicBezTo>
                    <a:pt x="60" y="0"/>
                    <a:pt x="60" y="0"/>
                    <a:pt x="60" y="0"/>
                  </a:cubicBezTo>
                  <a:cubicBezTo>
                    <a:pt x="53" y="0"/>
                    <a:pt x="53" y="0"/>
                    <a:pt x="53" y="0"/>
                  </a:cubicBezTo>
                  <a:cubicBezTo>
                    <a:pt x="37" y="0"/>
                    <a:pt x="37" y="0"/>
                    <a:pt x="37" y="0"/>
                  </a:cubicBezTo>
                  <a:cubicBezTo>
                    <a:pt x="35" y="1"/>
                    <a:pt x="6" y="0"/>
                    <a:pt x="0" y="0"/>
                  </a:cubicBezTo>
                  <a:close/>
                </a:path>
              </a:pathLst>
            </a:custGeom>
            <a:solidFill>
              <a:srgbClr val="D367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380">
              <a:extLst>
                <a:ext uri="{FF2B5EF4-FFF2-40B4-BE49-F238E27FC236}">
                  <a16:creationId xmlns:a16="http://schemas.microsoft.com/office/drawing/2014/main" id="{A60AF8EA-99DE-4D8A-AAD5-DA9EB3538740}"/>
                </a:ext>
              </a:extLst>
            </p:cNvPr>
            <p:cNvSpPr>
              <a:spLocks/>
            </p:cNvSpPr>
            <p:nvPr/>
          </p:nvSpPr>
          <p:spPr bwMode="auto">
            <a:xfrm>
              <a:off x="8148638" y="3186113"/>
              <a:ext cx="131763" cy="128588"/>
            </a:xfrm>
            <a:custGeom>
              <a:avLst/>
              <a:gdLst>
                <a:gd name="T0" fmla="*/ 0 w 43"/>
                <a:gd name="T1" fmla="*/ 25 h 42"/>
                <a:gd name="T2" fmla="*/ 2 w 43"/>
                <a:gd name="T3" fmla="*/ 31 h 42"/>
                <a:gd name="T4" fmla="*/ 3 w 43"/>
                <a:gd name="T5" fmla="*/ 38 h 42"/>
                <a:gd name="T6" fmla="*/ 4 w 43"/>
                <a:gd name="T7" fmla="*/ 38 h 42"/>
                <a:gd name="T8" fmla="*/ 6 w 43"/>
                <a:gd name="T9" fmla="*/ 35 h 42"/>
                <a:gd name="T10" fmla="*/ 9 w 43"/>
                <a:gd name="T11" fmla="*/ 32 h 42"/>
                <a:gd name="T12" fmla="*/ 19 w 43"/>
                <a:gd name="T13" fmla="*/ 42 h 42"/>
                <a:gd name="T14" fmla="*/ 26 w 43"/>
                <a:gd name="T15" fmla="*/ 42 h 42"/>
                <a:gd name="T16" fmla="*/ 21 w 43"/>
                <a:gd name="T17" fmla="*/ 34 h 42"/>
                <a:gd name="T18" fmla="*/ 14 w 43"/>
                <a:gd name="T19" fmla="*/ 27 h 42"/>
                <a:gd name="T20" fmla="*/ 20 w 43"/>
                <a:gd name="T21" fmla="*/ 22 h 42"/>
                <a:gd name="T22" fmla="*/ 27 w 43"/>
                <a:gd name="T23" fmla="*/ 29 h 42"/>
                <a:gd name="T24" fmla="*/ 35 w 43"/>
                <a:gd name="T25" fmla="*/ 33 h 42"/>
                <a:gd name="T26" fmla="*/ 25 w 43"/>
                <a:gd name="T27" fmla="*/ 17 h 42"/>
                <a:gd name="T28" fmla="*/ 33 w 43"/>
                <a:gd name="T29" fmla="*/ 11 h 42"/>
                <a:gd name="T30" fmla="*/ 38 w 43"/>
                <a:gd name="T31" fmla="*/ 9 h 42"/>
                <a:gd name="T32" fmla="*/ 40 w 43"/>
                <a:gd name="T33" fmla="*/ 8 h 42"/>
                <a:gd name="T34" fmla="*/ 42 w 43"/>
                <a:gd name="T35" fmla="*/ 8 h 42"/>
                <a:gd name="T36" fmla="*/ 43 w 43"/>
                <a:gd name="T37" fmla="*/ 7 h 42"/>
                <a:gd name="T38" fmla="*/ 8 w 43"/>
                <a:gd name="T39" fmla="*/ 17 h 42"/>
                <a:gd name="T40" fmla="*/ 4 w 43"/>
                <a:gd name="T41" fmla="*/ 21 h 42"/>
                <a:gd name="T42" fmla="*/ 0 w 43"/>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2">
                  <a:moveTo>
                    <a:pt x="0" y="25"/>
                  </a:moveTo>
                  <a:cubicBezTo>
                    <a:pt x="0" y="27"/>
                    <a:pt x="1" y="29"/>
                    <a:pt x="2" y="31"/>
                  </a:cubicBezTo>
                  <a:cubicBezTo>
                    <a:pt x="2" y="33"/>
                    <a:pt x="3" y="35"/>
                    <a:pt x="3" y="38"/>
                  </a:cubicBezTo>
                  <a:cubicBezTo>
                    <a:pt x="3" y="39"/>
                    <a:pt x="3" y="38"/>
                    <a:pt x="4" y="38"/>
                  </a:cubicBezTo>
                  <a:cubicBezTo>
                    <a:pt x="4" y="36"/>
                    <a:pt x="5" y="37"/>
                    <a:pt x="6" y="35"/>
                  </a:cubicBezTo>
                  <a:cubicBezTo>
                    <a:pt x="7" y="34"/>
                    <a:pt x="8" y="33"/>
                    <a:pt x="9" y="32"/>
                  </a:cubicBezTo>
                  <a:cubicBezTo>
                    <a:pt x="9" y="32"/>
                    <a:pt x="18" y="41"/>
                    <a:pt x="19" y="42"/>
                  </a:cubicBezTo>
                  <a:cubicBezTo>
                    <a:pt x="26" y="42"/>
                    <a:pt x="26" y="42"/>
                    <a:pt x="26" y="42"/>
                  </a:cubicBezTo>
                  <a:cubicBezTo>
                    <a:pt x="26" y="38"/>
                    <a:pt x="23" y="36"/>
                    <a:pt x="21" y="34"/>
                  </a:cubicBezTo>
                  <a:cubicBezTo>
                    <a:pt x="19" y="32"/>
                    <a:pt x="16" y="29"/>
                    <a:pt x="14" y="27"/>
                  </a:cubicBezTo>
                  <a:cubicBezTo>
                    <a:pt x="15" y="26"/>
                    <a:pt x="17" y="23"/>
                    <a:pt x="20" y="22"/>
                  </a:cubicBezTo>
                  <a:cubicBezTo>
                    <a:pt x="22" y="24"/>
                    <a:pt x="24" y="27"/>
                    <a:pt x="27" y="29"/>
                  </a:cubicBezTo>
                  <a:cubicBezTo>
                    <a:pt x="28" y="30"/>
                    <a:pt x="32" y="36"/>
                    <a:pt x="35" y="33"/>
                  </a:cubicBezTo>
                  <a:cubicBezTo>
                    <a:pt x="41" y="29"/>
                    <a:pt x="28" y="22"/>
                    <a:pt x="25" y="17"/>
                  </a:cubicBezTo>
                  <a:cubicBezTo>
                    <a:pt x="33" y="11"/>
                    <a:pt x="33" y="11"/>
                    <a:pt x="33" y="11"/>
                  </a:cubicBezTo>
                  <a:cubicBezTo>
                    <a:pt x="35" y="11"/>
                    <a:pt x="36" y="10"/>
                    <a:pt x="38" y="9"/>
                  </a:cubicBezTo>
                  <a:cubicBezTo>
                    <a:pt x="39" y="9"/>
                    <a:pt x="39" y="8"/>
                    <a:pt x="40" y="8"/>
                  </a:cubicBezTo>
                  <a:cubicBezTo>
                    <a:pt x="42" y="8"/>
                    <a:pt x="42" y="8"/>
                    <a:pt x="42" y="8"/>
                  </a:cubicBezTo>
                  <a:cubicBezTo>
                    <a:pt x="43" y="7"/>
                    <a:pt x="43" y="8"/>
                    <a:pt x="43" y="7"/>
                  </a:cubicBezTo>
                  <a:cubicBezTo>
                    <a:pt x="33" y="0"/>
                    <a:pt x="16" y="10"/>
                    <a:pt x="8" y="17"/>
                  </a:cubicBezTo>
                  <a:cubicBezTo>
                    <a:pt x="7" y="18"/>
                    <a:pt x="5" y="19"/>
                    <a:pt x="4" y="21"/>
                  </a:cubicBezTo>
                  <a:cubicBezTo>
                    <a:pt x="3" y="22"/>
                    <a:pt x="1" y="25"/>
                    <a:pt x="0" y="25"/>
                  </a:cubicBezTo>
                  <a:close/>
                </a:path>
              </a:pathLst>
            </a:custGeom>
            <a:solidFill>
              <a:srgbClr val="F395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81">
              <a:extLst>
                <a:ext uri="{FF2B5EF4-FFF2-40B4-BE49-F238E27FC236}">
                  <a16:creationId xmlns:a16="http://schemas.microsoft.com/office/drawing/2014/main" id="{297E7657-5E97-41ED-9DB2-016BB99801D5}"/>
                </a:ext>
              </a:extLst>
            </p:cNvPr>
            <p:cNvSpPr>
              <a:spLocks/>
            </p:cNvSpPr>
            <p:nvPr/>
          </p:nvSpPr>
          <p:spPr bwMode="auto">
            <a:xfrm>
              <a:off x="8191501" y="3206751"/>
              <a:ext cx="111125" cy="107950"/>
            </a:xfrm>
            <a:custGeom>
              <a:avLst/>
              <a:gdLst>
                <a:gd name="T0" fmla="*/ 12 w 36"/>
                <a:gd name="T1" fmla="*/ 35 h 35"/>
                <a:gd name="T2" fmla="*/ 25 w 36"/>
                <a:gd name="T3" fmla="*/ 35 h 35"/>
                <a:gd name="T4" fmla="*/ 34 w 36"/>
                <a:gd name="T5" fmla="*/ 8 h 35"/>
                <a:gd name="T6" fmla="*/ 29 w 36"/>
                <a:gd name="T7" fmla="*/ 0 h 35"/>
                <a:gd name="T8" fmla="*/ 28 w 36"/>
                <a:gd name="T9" fmla="*/ 1 h 35"/>
                <a:gd name="T10" fmla="*/ 26 w 36"/>
                <a:gd name="T11" fmla="*/ 1 h 35"/>
                <a:gd name="T12" fmla="*/ 24 w 36"/>
                <a:gd name="T13" fmla="*/ 2 h 35"/>
                <a:gd name="T14" fmla="*/ 19 w 36"/>
                <a:gd name="T15" fmla="*/ 4 h 35"/>
                <a:gd name="T16" fmla="*/ 11 w 36"/>
                <a:gd name="T17" fmla="*/ 10 h 35"/>
                <a:gd name="T18" fmla="*/ 21 w 36"/>
                <a:gd name="T19" fmla="*/ 26 h 35"/>
                <a:gd name="T20" fmla="*/ 13 w 36"/>
                <a:gd name="T21" fmla="*/ 22 h 35"/>
                <a:gd name="T22" fmla="*/ 6 w 36"/>
                <a:gd name="T23" fmla="*/ 15 h 35"/>
                <a:gd name="T24" fmla="*/ 0 w 36"/>
                <a:gd name="T25" fmla="*/ 20 h 35"/>
                <a:gd name="T26" fmla="*/ 7 w 36"/>
                <a:gd name="T27" fmla="*/ 27 h 35"/>
                <a:gd name="T28" fmla="*/ 12 w 36"/>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5">
                  <a:moveTo>
                    <a:pt x="12" y="35"/>
                  </a:moveTo>
                  <a:cubicBezTo>
                    <a:pt x="25" y="35"/>
                    <a:pt x="25" y="35"/>
                    <a:pt x="25" y="35"/>
                  </a:cubicBezTo>
                  <a:cubicBezTo>
                    <a:pt x="28" y="30"/>
                    <a:pt x="36" y="20"/>
                    <a:pt x="34" y="8"/>
                  </a:cubicBezTo>
                  <a:cubicBezTo>
                    <a:pt x="33" y="5"/>
                    <a:pt x="31" y="1"/>
                    <a:pt x="29" y="0"/>
                  </a:cubicBezTo>
                  <a:cubicBezTo>
                    <a:pt x="29" y="1"/>
                    <a:pt x="29" y="0"/>
                    <a:pt x="28" y="1"/>
                  </a:cubicBezTo>
                  <a:cubicBezTo>
                    <a:pt x="26" y="1"/>
                    <a:pt x="26" y="1"/>
                    <a:pt x="26" y="1"/>
                  </a:cubicBezTo>
                  <a:cubicBezTo>
                    <a:pt x="25" y="1"/>
                    <a:pt x="25" y="2"/>
                    <a:pt x="24" y="2"/>
                  </a:cubicBezTo>
                  <a:cubicBezTo>
                    <a:pt x="22" y="3"/>
                    <a:pt x="21" y="4"/>
                    <a:pt x="19" y="4"/>
                  </a:cubicBezTo>
                  <a:cubicBezTo>
                    <a:pt x="11" y="10"/>
                    <a:pt x="11" y="10"/>
                    <a:pt x="11" y="10"/>
                  </a:cubicBezTo>
                  <a:cubicBezTo>
                    <a:pt x="14" y="15"/>
                    <a:pt x="27" y="22"/>
                    <a:pt x="21" y="26"/>
                  </a:cubicBezTo>
                  <a:cubicBezTo>
                    <a:pt x="18" y="29"/>
                    <a:pt x="14" y="23"/>
                    <a:pt x="13" y="22"/>
                  </a:cubicBezTo>
                  <a:cubicBezTo>
                    <a:pt x="10" y="20"/>
                    <a:pt x="8" y="17"/>
                    <a:pt x="6" y="15"/>
                  </a:cubicBezTo>
                  <a:cubicBezTo>
                    <a:pt x="3" y="16"/>
                    <a:pt x="1" y="19"/>
                    <a:pt x="0" y="20"/>
                  </a:cubicBezTo>
                  <a:cubicBezTo>
                    <a:pt x="2" y="22"/>
                    <a:pt x="5" y="25"/>
                    <a:pt x="7" y="27"/>
                  </a:cubicBezTo>
                  <a:cubicBezTo>
                    <a:pt x="9" y="29"/>
                    <a:pt x="12" y="31"/>
                    <a:pt x="12" y="35"/>
                  </a:cubicBezTo>
                  <a:close/>
                </a:path>
              </a:pathLst>
            </a:custGeom>
            <a:solidFill>
              <a:srgbClr val="F9A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82">
              <a:extLst>
                <a:ext uri="{FF2B5EF4-FFF2-40B4-BE49-F238E27FC236}">
                  <a16:creationId xmlns:a16="http://schemas.microsoft.com/office/drawing/2014/main" id="{7515A751-1653-4834-AE21-E7C18F6D690A}"/>
                </a:ext>
              </a:extLst>
            </p:cNvPr>
            <p:cNvSpPr>
              <a:spLocks/>
            </p:cNvSpPr>
            <p:nvPr/>
          </p:nvSpPr>
          <p:spPr bwMode="auto">
            <a:xfrm>
              <a:off x="8080376" y="3200401"/>
              <a:ext cx="120650" cy="114300"/>
            </a:xfrm>
            <a:custGeom>
              <a:avLst/>
              <a:gdLst>
                <a:gd name="T0" fmla="*/ 14 w 39"/>
                <a:gd name="T1" fmla="*/ 10 h 37"/>
                <a:gd name="T2" fmla="*/ 3 w 39"/>
                <a:gd name="T3" fmla="*/ 11 h 37"/>
                <a:gd name="T4" fmla="*/ 2 w 39"/>
                <a:gd name="T5" fmla="*/ 17 h 37"/>
                <a:gd name="T6" fmla="*/ 1 w 39"/>
                <a:gd name="T7" fmla="*/ 23 h 37"/>
                <a:gd name="T8" fmla="*/ 0 w 39"/>
                <a:gd name="T9" fmla="*/ 37 h 37"/>
                <a:gd name="T10" fmla="*/ 25 w 39"/>
                <a:gd name="T11" fmla="*/ 37 h 37"/>
                <a:gd name="T12" fmla="*/ 25 w 39"/>
                <a:gd name="T13" fmla="*/ 33 h 37"/>
                <a:gd name="T14" fmla="*/ 24 w 39"/>
                <a:gd name="T15" fmla="*/ 26 h 37"/>
                <a:gd name="T16" fmla="*/ 22 w 39"/>
                <a:gd name="T17" fmla="*/ 20 h 37"/>
                <a:gd name="T18" fmla="*/ 21 w 39"/>
                <a:gd name="T19" fmla="*/ 20 h 37"/>
                <a:gd name="T20" fmla="*/ 25 w 39"/>
                <a:gd name="T21" fmla="*/ 15 h 37"/>
                <a:gd name="T22" fmla="*/ 39 w 39"/>
                <a:gd name="T23" fmla="*/ 1 h 37"/>
                <a:gd name="T24" fmla="*/ 34 w 39"/>
                <a:gd name="T25" fmla="*/ 3 h 37"/>
                <a:gd name="T26" fmla="*/ 29 w 39"/>
                <a:gd name="T27" fmla="*/ 8 h 37"/>
                <a:gd name="T28" fmla="*/ 25 w 39"/>
                <a:gd name="T29" fmla="*/ 13 h 37"/>
                <a:gd name="T30" fmla="*/ 20 w 39"/>
                <a:gd name="T31" fmla="*/ 17 h 37"/>
                <a:gd name="T32" fmla="*/ 19 w 39"/>
                <a:gd name="T33" fmla="*/ 16 h 37"/>
                <a:gd name="T34" fmla="*/ 19 w 39"/>
                <a:gd name="T35" fmla="*/ 16 h 37"/>
                <a:gd name="T36" fmla="*/ 15 w 39"/>
                <a:gd name="T37" fmla="*/ 11 h 37"/>
                <a:gd name="T38" fmla="*/ 14 w 39"/>
                <a:gd name="T39"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37">
                  <a:moveTo>
                    <a:pt x="14" y="10"/>
                  </a:moveTo>
                  <a:cubicBezTo>
                    <a:pt x="11" y="11"/>
                    <a:pt x="7" y="11"/>
                    <a:pt x="3" y="11"/>
                  </a:cubicBezTo>
                  <a:cubicBezTo>
                    <a:pt x="3" y="13"/>
                    <a:pt x="2" y="15"/>
                    <a:pt x="2" y="17"/>
                  </a:cubicBezTo>
                  <a:cubicBezTo>
                    <a:pt x="2" y="19"/>
                    <a:pt x="2" y="21"/>
                    <a:pt x="1" y="23"/>
                  </a:cubicBezTo>
                  <a:cubicBezTo>
                    <a:pt x="0" y="27"/>
                    <a:pt x="0" y="33"/>
                    <a:pt x="0" y="37"/>
                  </a:cubicBezTo>
                  <a:cubicBezTo>
                    <a:pt x="25" y="37"/>
                    <a:pt x="25" y="37"/>
                    <a:pt x="25" y="37"/>
                  </a:cubicBezTo>
                  <a:cubicBezTo>
                    <a:pt x="25" y="33"/>
                    <a:pt x="25" y="33"/>
                    <a:pt x="25" y="33"/>
                  </a:cubicBezTo>
                  <a:cubicBezTo>
                    <a:pt x="25" y="30"/>
                    <a:pt x="24" y="28"/>
                    <a:pt x="24" y="26"/>
                  </a:cubicBezTo>
                  <a:cubicBezTo>
                    <a:pt x="23" y="24"/>
                    <a:pt x="22" y="22"/>
                    <a:pt x="22" y="20"/>
                  </a:cubicBezTo>
                  <a:cubicBezTo>
                    <a:pt x="20" y="21"/>
                    <a:pt x="21" y="20"/>
                    <a:pt x="21" y="20"/>
                  </a:cubicBezTo>
                  <a:cubicBezTo>
                    <a:pt x="22" y="18"/>
                    <a:pt x="20" y="20"/>
                    <a:pt x="25" y="15"/>
                  </a:cubicBezTo>
                  <a:cubicBezTo>
                    <a:pt x="39" y="1"/>
                    <a:pt x="39" y="1"/>
                    <a:pt x="39" y="1"/>
                  </a:cubicBezTo>
                  <a:cubicBezTo>
                    <a:pt x="37" y="0"/>
                    <a:pt x="36" y="2"/>
                    <a:pt x="34" y="3"/>
                  </a:cubicBezTo>
                  <a:cubicBezTo>
                    <a:pt x="32" y="5"/>
                    <a:pt x="31" y="6"/>
                    <a:pt x="29" y="8"/>
                  </a:cubicBezTo>
                  <a:cubicBezTo>
                    <a:pt x="28" y="10"/>
                    <a:pt x="26" y="11"/>
                    <a:pt x="25" y="13"/>
                  </a:cubicBezTo>
                  <a:cubicBezTo>
                    <a:pt x="20" y="17"/>
                    <a:pt x="20" y="17"/>
                    <a:pt x="20" y="17"/>
                  </a:cubicBezTo>
                  <a:cubicBezTo>
                    <a:pt x="19" y="16"/>
                    <a:pt x="19" y="16"/>
                    <a:pt x="19" y="16"/>
                  </a:cubicBezTo>
                  <a:cubicBezTo>
                    <a:pt x="19" y="16"/>
                    <a:pt x="19" y="16"/>
                    <a:pt x="19" y="16"/>
                  </a:cubicBezTo>
                  <a:cubicBezTo>
                    <a:pt x="15" y="11"/>
                    <a:pt x="15" y="11"/>
                    <a:pt x="15" y="11"/>
                  </a:cubicBezTo>
                  <a:cubicBezTo>
                    <a:pt x="14" y="11"/>
                    <a:pt x="15" y="11"/>
                    <a:pt x="14" y="10"/>
                  </a:cubicBezTo>
                  <a:close/>
                </a:path>
              </a:pathLst>
            </a:custGeom>
            <a:solidFill>
              <a:srgbClr val="E2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83">
              <a:extLst>
                <a:ext uri="{FF2B5EF4-FFF2-40B4-BE49-F238E27FC236}">
                  <a16:creationId xmlns:a16="http://schemas.microsoft.com/office/drawing/2014/main" id="{86DA5E84-F588-4865-BCAA-7F1C9333D957}"/>
                </a:ext>
              </a:extLst>
            </p:cNvPr>
            <p:cNvSpPr>
              <a:spLocks/>
            </p:cNvSpPr>
            <p:nvPr/>
          </p:nvSpPr>
          <p:spPr bwMode="auto">
            <a:xfrm>
              <a:off x="8024813" y="3314701"/>
              <a:ext cx="42863" cy="166688"/>
            </a:xfrm>
            <a:custGeom>
              <a:avLst/>
              <a:gdLst>
                <a:gd name="T0" fmla="*/ 0 w 14"/>
                <a:gd name="T1" fmla="*/ 46 h 54"/>
                <a:gd name="T2" fmla="*/ 4 w 14"/>
                <a:gd name="T3" fmla="*/ 52 h 54"/>
                <a:gd name="T4" fmla="*/ 14 w 14"/>
                <a:gd name="T5" fmla="*/ 53 h 54"/>
                <a:gd name="T6" fmla="*/ 9 w 14"/>
                <a:gd name="T7" fmla="*/ 51 h 54"/>
                <a:gd name="T8" fmla="*/ 7 w 14"/>
                <a:gd name="T9" fmla="*/ 45 h 54"/>
                <a:gd name="T10" fmla="*/ 7 w 14"/>
                <a:gd name="T11" fmla="*/ 15 h 54"/>
                <a:gd name="T12" fmla="*/ 6 w 14"/>
                <a:gd name="T13" fmla="*/ 0 h 54"/>
                <a:gd name="T14" fmla="*/ 0 w 14"/>
                <a:gd name="T15" fmla="*/ 0 h 54"/>
                <a:gd name="T16" fmla="*/ 0 w 14"/>
                <a:gd name="T17"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4">
                  <a:moveTo>
                    <a:pt x="0" y="46"/>
                  </a:moveTo>
                  <a:cubicBezTo>
                    <a:pt x="0" y="49"/>
                    <a:pt x="2" y="51"/>
                    <a:pt x="4" y="52"/>
                  </a:cubicBezTo>
                  <a:cubicBezTo>
                    <a:pt x="7" y="54"/>
                    <a:pt x="10" y="53"/>
                    <a:pt x="14" y="53"/>
                  </a:cubicBezTo>
                  <a:cubicBezTo>
                    <a:pt x="11" y="52"/>
                    <a:pt x="11" y="53"/>
                    <a:pt x="9" y="51"/>
                  </a:cubicBezTo>
                  <a:cubicBezTo>
                    <a:pt x="7" y="49"/>
                    <a:pt x="7" y="48"/>
                    <a:pt x="7" y="45"/>
                  </a:cubicBezTo>
                  <a:cubicBezTo>
                    <a:pt x="7" y="15"/>
                    <a:pt x="7" y="15"/>
                    <a:pt x="7" y="15"/>
                  </a:cubicBezTo>
                  <a:cubicBezTo>
                    <a:pt x="7" y="11"/>
                    <a:pt x="7" y="5"/>
                    <a:pt x="6" y="0"/>
                  </a:cubicBezTo>
                  <a:cubicBezTo>
                    <a:pt x="0" y="0"/>
                    <a:pt x="0" y="0"/>
                    <a:pt x="0" y="0"/>
                  </a:cubicBezTo>
                  <a:lnTo>
                    <a:pt x="0" y="46"/>
                  </a:lnTo>
                  <a:close/>
                </a:path>
              </a:pathLst>
            </a:custGeom>
            <a:solidFill>
              <a:srgbClr val="A44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84">
              <a:extLst>
                <a:ext uri="{FF2B5EF4-FFF2-40B4-BE49-F238E27FC236}">
                  <a16:creationId xmlns:a16="http://schemas.microsoft.com/office/drawing/2014/main" id="{61D4C55B-F17E-45FB-84FF-C68F1EB3951D}"/>
                </a:ext>
              </a:extLst>
            </p:cNvPr>
            <p:cNvSpPr>
              <a:spLocks/>
            </p:cNvSpPr>
            <p:nvPr/>
          </p:nvSpPr>
          <p:spPr bwMode="auto">
            <a:xfrm>
              <a:off x="8043863" y="3232151"/>
              <a:ext cx="46038" cy="82550"/>
            </a:xfrm>
            <a:custGeom>
              <a:avLst/>
              <a:gdLst>
                <a:gd name="T0" fmla="*/ 1 w 15"/>
                <a:gd name="T1" fmla="*/ 27 h 27"/>
                <a:gd name="T2" fmla="*/ 12 w 15"/>
                <a:gd name="T3" fmla="*/ 27 h 27"/>
                <a:gd name="T4" fmla="*/ 13 w 15"/>
                <a:gd name="T5" fmla="*/ 13 h 27"/>
                <a:gd name="T6" fmla="*/ 14 w 15"/>
                <a:gd name="T7" fmla="*/ 7 h 27"/>
                <a:gd name="T8" fmla="*/ 15 w 15"/>
                <a:gd name="T9" fmla="*/ 1 h 27"/>
                <a:gd name="T10" fmla="*/ 12 w 15"/>
                <a:gd name="T11" fmla="*/ 0 h 27"/>
                <a:gd name="T12" fmla="*/ 10 w 15"/>
                <a:gd name="T13" fmla="*/ 0 h 27"/>
                <a:gd name="T14" fmla="*/ 7 w 15"/>
                <a:gd name="T15" fmla="*/ 5 h 27"/>
                <a:gd name="T16" fmla="*/ 3 w 15"/>
                <a:gd name="T17" fmla="*/ 11 h 27"/>
                <a:gd name="T18" fmla="*/ 1 w 15"/>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7">
                  <a:moveTo>
                    <a:pt x="1" y="27"/>
                  </a:moveTo>
                  <a:cubicBezTo>
                    <a:pt x="12" y="27"/>
                    <a:pt x="12" y="27"/>
                    <a:pt x="12" y="27"/>
                  </a:cubicBezTo>
                  <a:cubicBezTo>
                    <a:pt x="12" y="23"/>
                    <a:pt x="12" y="17"/>
                    <a:pt x="13" y="13"/>
                  </a:cubicBezTo>
                  <a:cubicBezTo>
                    <a:pt x="14" y="11"/>
                    <a:pt x="14" y="9"/>
                    <a:pt x="14" y="7"/>
                  </a:cubicBezTo>
                  <a:cubicBezTo>
                    <a:pt x="14" y="5"/>
                    <a:pt x="15" y="3"/>
                    <a:pt x="15" y="1"/>
                  </a:cubicBezTo>
                  <a:cubicBezTo>
                    <a:pt x="14" y="1"/>
                    <a:pt x="13" y="1"/>
                    <a:pt x="12" y="0"/>
                  </a:cubicBezTo>
                  <a:cubicBezTo>
                    <a:pt x="10" y="0"/>
                    <a:pt x="10" y="0"/>
                    <a:pt x="10" y="0"/>
                  </a:cubicBezTo>
                  <a:cubicBezTo>
                    <a:pt x="10" y="2"/>
                    <a:pt x="8" y="4"/>
                    <a:pt x="7" y="5"/>
                  </a:cubicBezTo>
                  <a:cubicBezTo>
                    <a:pt x="5" y="7"/>
                    <a:pt x="4" y="9"/>
                    <a:pt x="3" y="11"/>
                  </a:cubicBezTo>
                  <a:cubicBezTo>
                    <a:pt x="1" y="16"/>
                    <a:pt x="0" y="21"/>
                    <a:pt x="1" y="27"/>
                  </a:cubicBezTo>
                  <a:close/>
                </a:path>
              </a:pathLst>
            </a:custGeom>
            <a:solidFill>
              <a:srgbClr val="B5C0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85">
              <a:extLst>
                <a:ext uri="{FF2B5EF4-FFF2-40B4-BE49-F238E27FC236}">
                  <a16:creationId xmlns:a16="http://schemas.microsoft.com/office/drawing/2014/main" id="{F5867FF8-D148-471C-8212-1FDF390240FC}"/>
                </a:ext>
              </a:extLst>
            </p:cNvPr>
            <p:cNvSpPr>
              <a:spLocks/>
            </p:cNvSpPr>
            <p:nvPr/>
          </p:nvSpPr>
          <p:spPr bwMode="auto">
            <a:xfrm>
              <a:off x="8099426" y="3346451"/>
              <a:ext cx="112713" cy="33338"/>
            </a:xfrm>
            <a:custGeom>
              <a:avLst/>
              <a:gdLst>
                <a:gd name="T0" fmla="*/ 34 w 37"/>
                <a:gd name="T1" fmla="*/ 7 h 11"/>
                <a:gd name="T2" fmla="*/ 21 w 37"/>
                <a:gd name="T3" fmla="*/ 1 h 11"/>
                <a:gd name="T4" fmla="*/ 11 w 37"/>
                <a:gd name="T5" fmla="*/ 1 h 11"/>
                <a:gd name="T6" fmla="*/ 3 w 37"/>
                <a:gd name="T7" fmla="*/ 4 h 11"/>
                <a:gd name="T8" fmla="*/ 17 w 37"/>
                <a:gd name="T9" fmla="*/ 10 h 11"/>
                <a:gd name="T10" fmla="*/ 34 w 37"/>
                <a:gd name="T11" fmla="*/ 7 h 11"/>
              </a:gdLst>
              <a:ahLst/>
              <a:cxnLst>
                <a:cxn ang="0">
                  <a:pos x="T0" y="T1"/>
                </a:cxn>
                <a:cxn ang="0">
                  <a:pos x="T2" y="T3"/>
                </a:cxn>
                <a:cxn ang="0">
                  <a:pos x="T4" y="T5"/>
                </a:cxn>
                <a:cxn ang="0">
                  <a:pos x="T6" y="T7"/>
                </a:cxn>
                <a:cxn ang="0">
                  <a:pos x="T8" y="T9"/>
                </a:cxn>
                <a:cxn ang="0">
                  <a:pos x="T10" y="T11"/>
                </a:cxn>
              </a:cxnLst>
              <a:rect l="0" t="0" r="r" b="b"/>
              <a:pathLst>
                <a:path w="37" h="11">
                  <a:moveTo>
                    <a:pt x="34" y="7"/>
                  </a:moveTo>
                  <a:cubicBezTo>
                    <a:pt x="37" y="0"/>
                    <a:pt x="25" y="1"/>
                    <a:pt x="21" y="1"/>
                  </a:cubicBezTo>
                  <a:cubicBezTo>
                    <a:pt x="17" y="1"/>
                    <a:pt x="14" y="1"/>
                    <a:pt x="11" y="1"/>
                  </a:cubicBezTo>
                  <a:cubicBezTo>
                    <a:pt x="7" y="1"/>
                    <a:pt x="4" y="1"/>
                    <a:pt x="3" y="4"/>
                  </a:cubicBezTo>
                  <a:cubicBezTo>
                    <a:pt x="0" y="11"/>
                    <a:pt x="12" y="10"/>
                    <a:pt x="17" y="10"/>
                  </a:cubicBezTo>
                  <a:cubicBezTo>
                    <a:pt x="23" y="10"/>
                    <a:pt x="33" y="11"/>
                    <a:pt x="34" y="7"/>
                  </a:cubicBezTo>
                  <a:close/>
                </a:path>
              </a:pathLst>
            </a:custGeom>
            <a:solidFill>
              <a:srgbClr val="37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386">
              <a:extLst>
                <a:ext uri="{FF2B5EF4-FFF2-40B4-BE49-F238E27FC236}">
                  <a16:creationId xmlns:a16="http://schemas.microsoft.com/office/drawing/2014/main" id="{7C8C0A61-D42F-4D2B-A544-A61832B32060}"/>
                </a:ext>
              </a:extLst>
            </p:cNvPr>
            <p:cNvSpPr>
              <a:spLocks noEditPoints="1"/>
            </p:cNvSpPr>
            <p:nvPr/>
          </p:nvSpPr>
          <p:spPr bwMode="auto">
            <a:xfrm>
              <a:off x="8089901" y="3340101"/>
              <a:ext cx="128588" cy="46038"/>
            </a:xfrm>
            <a:custGeom>
              <a:avLst/>
              <a:gdLst>
                <a:gd name="T0" fmla="*/ 37 w 42"/>
                <a:gd name="T1" fmla="*/ 9 h 15"/>
                <a:gd name="T2" fmla="*/ 20 w 42"/>
                <a:gd name="T3" fmla="*/ 12 h 15"/>
                <a:gd name="T4" fmla="*/ 6 w 42"/>
                <a:gd name="T5" fmla="*/ 6 h 15"/>
                <a:gd name="T6" fmla="*/ 14 w 42"/>
                <a:gd name="T7" fmla="*/ 3 h 15"/>
                <a:gd name="T8" fmla="*/ 24 w 42"/>
                <a:gd name="T9" fmla="*/ 3 h 15"/>
                <a:gd name="T10" fmla="*/ 37 w 42"/>
                <a:gd name="T11" fmla="*/ 9 h 15"/>
                <a:gd name="T12" fmla="*/ 8 w 42"/>
                <a:gd name="T13" fmla="*/ 1 h 15"/>
                <a:gd name="T14" fmla="*/ 9 w 42"/>
                <a:gd name="T15" fmla="*/ 14 h 15"/>
                <a:gd name="T16" fmla="*/ 35 w 42"/>
                <a:gd name="T17" fmla="*/ 14 h 15"/>
                <a:gd name="T18" fmla="*/ 33 w 42"/>
                <a:gd name="T19" fmla="*/ 0 h 15"/>
                <a:gd name="T20" fmla="*/ 8 w 42"/>
                <a:gd name="T2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5">
                  <a:moveTo>
                    <a:pt x="37" y="9"/>
                  </a:moveTo>
                  <a:cubicBezTo>
                    <a:pt x="36" y="13"/>
                    <a:pt x="26" y="12"/>
                    <a:pt x="20" y="12"/>
                  </a:cubicBezTo>
                  <a:cubicBezTo>
                    <a:pt x="15" y="12"/>
                    <a:pt x="3" y="13"/>
                    <a:pt x="6" y="6"/>
                  </a:cubicBezTo>
                  <a:cubicBezTo>
                    <a:pt x="7" y="3"/>
                    <a:pt x="10" y="3"/>
                    <a:pt x="14" y="3"/>
                  </a:cubicBezTo>
                  <a:cubicBezTo>
                    <a:pt x="17" y="3"/>
                    <a:pt x="20" y="3"/>
                    <a:pt x="24" y="3"/>
                  </a:cubicBezTo>
                  <a:cubicBezTo>
                    <a:pt x="28" y="3"/>
                    <a:pt x="40" y="2"/>
                    <a:pt x="37" y="9"/>
                  </a:cubicBezTo>
                  <a:close/>
                  <a:moveTo>
                    <a:pt x="8" y="1"/>
                  </a:moveTo>
                  <a:cubicBezTo>
                    <a:pt x="0" y="2"/>
                    <a:pt x="2" y="14"/>
                    <a:pt x="9" y="14"/>
                  </a:cubicBezTo>
                  <a:cubicBezTo>
                    <a:pt x="14" y="15"/>
                    <a:pt x="32" y="15"/>
                    <a:pt x="35" y="14"/>
                  </a:cubicBezTo>
                  <a:cubicBezTo>
                    <a:pt x="42" y="13"/>
                    <a:pt x="42" y="1"/>
                    <a:pt x="33" y="0"/>
                  </a:cubicBezTo>
                  <a:cubicBezTo>
                    <a:pt x="29" y="0"/>
                    <a:pt x="11" y="0"/>
                    <a:pt x="8" y="1"/>
                  </a:cubicBezTo>
                  <a:close/>
                </a:path>
              </a:pathLst>
            </a:custGeom>
            <a:solidFill>
              <a:srgbClr val="A44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387">
              <a:extLst>
                <a:ext uri="{FF2B5EF4-FFF2-40B4-BE49-F238E27FC236}">
                  <a16:creationId xmlns:a16="http://schemas.microsoft.com/office/drawing/2014/main" id="{08C76CBA-5037-46B5-A35E-C645C4E2945C}"/>
                </a:ext>
              </a:extLst>
            </p:cNvPr>
            <p:cNvSpPr>
              <a:spLocks/>
            </p:cNvSpPr>
            <p:nvPr/>
          </p:nvSpPr>
          <p:spPr bwMode="auto">
            <a:xfrm>
              <a:off x="8080376" y="3198813"/>
              <a:ext cx="55563" cy="36513"/>
            </a:xfrm>
            <a:custGeom>
              <a:avLst/>
              <a:gdLst>
                <a:gd name="T0" fmla="*/ 0 w 18"/>
                <a:gd name="T1" fmla="*/ 11 h 12"/>
                <a:gd name="T2" fmla="*/ 3 w 18"/>
                <a:gd name="T3" fmla="*/ 12 h 12"/>
                <a:gd name="T4" fmla="*/ 14 w 18"/>
                <a:gd name="T5" fmla="*/ 11 h 12"/>
                <a:gd name="T6" fmla="*/ 17 w 18"/>
                <a:gd name="T7" fmla="*/ 8 h 12"/>
                <a:gd name="T8" fmla="*/ 17 w 18"/>
                <a:gd name="T9" fmla="*/ 3 h 12"/>
                <a:gd name="T10" fmla="*/ 7 w 18"/>
                <a:gd name="T11" fmla="*/ 0 h 12"/>
                <a:gd name="T12" fmla="*/ 3 w 18"/>
                <a:gd name="T13" fmla="*/ 5 h 12"/>
                <a:gd name="T14" fmla="*/ 7 w 18"/>
                <a:gd name="T15" fmla="*/ 11 h 12"/>
                <a:gd name="T16" fmla="*/ 0 w 18"/>
                <a:gd name="T1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0" y="11"/>
                  </a:moveTo>
                  <a:cubicBezTo>
                    <a:pt x="1" y="12"/>
                    <a:pt x="2" y="12"/>
                    <a:pt x="3" y="12"/>
                  </a:cubicBezTo>
                  <a:cubicBezTo>
                    <a:pt x="7" y="12"/>
                    <a:pt x="11" y="12"/>
                    <a:pt x="14" y="11"/>
                  </a:cubicBezTo>
                  <a:cubicBezTo>
                    <a:pt x="16" y="10"/>
                    <a:pt x="17" y="10"/>
                    <a:pt x="17" y="8"/>
                  </a:cubicBezTo>
                  <a:cubicBezTo>
                    <a:pt x="18" y="6"/>
                    <a:pt x="18" y="4"/>
                    <a:pt x="17" y="3"/>
                  </a:cubicBezTo>
                  <a:cubicBezTo>
                    <a:pt x="15" y="0"/>
                    <a:pt x="12" y="0"/>
                    <a:pt x="7" y="0"/>
                  </a:cubicBezTo>
                  <a:cubicBezTo>
                    <a:pt x="5" y="2"/>
                    <a:pt x="4" y="2"/>
                    <a:pt x="3" y="5"/>
                  </a:cubicBezTo>
                  <a:cubicBezTo>
                    <a:pt x="3" y="8"/>
                    <a:pt x="5" y="10"/>
                    <a:pt x="7" y="11"/>
                  </a:cubicBezTo>
                  <a:lnTo>
                    <a:pt x="0" y="11"/>
                  </a:lnTo>
                  <a:close/>
                </a:path>
              </a:pathLst>
            </a:custGeom>
            <a:solidFill>
              <a:srgbClr val="2DB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88">
              <a:extLst>
                <a:ext uri="{FF2B5EF4-FFF2-40B4-BE49-F238E27FC236}">
                  <a16:creationId xmlns:a16="http://schemas.microsoft.com/office/drawing/2014/main" id="{A432F2F6-E50F-40FD-BFD1-4BC4E23551FB}"/>
                </a:ext>
              </a:extLst>
            </p:cNvPr>
            <p:cNvSpPr>
              <a:spLocks/>
            </p:cNvSpPr>
            <p:nvPr/>
          </p:nvSpPr>
          <p:spPr bwMode="auto">
            <a:xfrm>
              <a:off x="8156576" y="3284538"/>
              <a:ext cx="49213" cy="30163"/>
            </a:xfrm>
            <a:custGeom>
              <a:avLst/>
              <a:gdLst>
                <a:gd name="T0" fmla="*/ 0 w 16"/>
                <a:gd name="T1" fmla="*/ 6 h 10"/>
                <a:gd name="T2" fmla="*/ 0 w 16"/>
                <a:gd name="T3" fmla="*/ 10 h 10"/>
                <a:gd name="T4" fmla="*/ 16 w 16"/>
                <a:gd name="T5" fmla="*/ 10 h 10"/>
                <a:gd name="T6" fmla="*/ 6 w 16"/>
                <a:gd name="T7" fmla="*/ 0 h 10"/>
                <a:gd name="T8" fmla="*/ 3 w 16"/>
                <a:gd name="T9" fmla="*/ 3 h 10"/>
                <a:gd name="T10" fmla="*/ 1 w 16"/>
                <a:gd name="T11" fmla="*/ 6 h 10"/>
                <a:gd name="T12" fmla="*/ 0 w 16"/>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6" h="10">
                  <a:moveTo>
                    <a:pt x="0" y="6"/>
                  </a:moveTo>
                  <a:cubicBezTo>
                    <a:pt x="0" y="10"/>
                    <a:pt x="0" y="10"/>
                    <a:pt x="0" y="10"/>
                  </a:cubicBezTo>
                  <a:cubicBezTo>
                    <a:pt x="16" y="10"/>
                    <a:pt x="16" y="10"/>
                    <a:pt x="16" y="10"/>
                  </a:cubicBezTo>
                  <a:cubicBezTo>
                    <a:pt x="15" y="9"/>
                    <a:pt x="6" y="0"/>
                    <a:pt x="6" y="0"/>
                  </a:cubicBezTo>
                  <a:cubicBezTo>
                    <a:pt x="5" y="1"/>
                    <a:pt x="4" y="2"/>
                    <a:pt x="3" y="3"/>
                  </a:cubicBezTo>
                  <a:cubicBezTo>
                    <a:pt x="2" y="5"/>
                    <a:pt x="1" y="4"/>
                    <a:pt x="1" y="6"/>
                  </a:cubicBezTo>
                  <a:cubicBezTo>
                    <a:pt x="0" y="6"/>
                    <a:pt x="0" y="7"/>
                    <a:pt x="0" y="6"/>
                  </a:cubicBezTo>
                  <a:close/>
                </a:path>
              </a:pathLst>
            </a:custGeom>
            <a:solidFill>
              <a:srgbClr val="F9A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389">
              <a:extLst>
                <a:ext uri="{FF2B5EF4-FFF2-40B4-BE49-F238E27FC236}">
                  <a16:creationId xmlns:a16="http://schemas.microsoft.com/office/drawing/2014/main" id="{7B5FAF27-A54A-4E70-806F-F1D2D55D2B35}"/>
                </a:ext>
              </a:extLst>
            </p:cNvPr>
            <p:cNvSpPr>
              <a:spLocks/>
            </p:cNvSpPr>
            <p:nvPr/>
          </p:nvSpPr>
          <p:spPr bwMode="auto">
            <a:xfrm>
              <a:off x="8061326" y="3195638"/>
              <a:ext cx="39688" cy="36513"/>
            </a:xfrm>
            <a:custGeom>
              <a:avLst/>
              <a:gdLst>
                <a:gd name="T0" fmla="*/ 4 w 13"/>
                <a:gd name="T1" fmla="*/ 12 h 12"/>
                <a:gd name="T2" fmla="*/ 6 w 13"/>
                <a:gd name="T3" fmla="*/ 12 h 12"/>
                <a:gd name="T4" fmla="*/ 13 w 13"/>
                <a:gd name="T5" fmla="*/ 12 h 12"/>
                <a:gd name="T6" fmla="*/ 9 w 13"/>
                <a:gd name="T7" fmla="*/ 6 h 12"/>
                <a:gd name="T8" fmla="*/ 13 w 13"/>
                <a:gd name="T9" fmla="*/ 1 h 12"/>
                <a:gd name="T10" fmla="*/ 3 w 13"/>
                <a:gd name="T11" fmla="*/ 3 h 12"/>
                <a:gd name="T12" fmla="*/ 4 w 1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4" y="12"/>
                  </a:moveTo>
                  <a:cubicBezTo>
                    <a:pt x="6" y="12"/>
                    <a:pt x="6" y="12"/>
                    <a:pt x="6" y="12"/>
                  </a:cubicBezTo>
                  <a:cubicBezTo>
                    <a:pt x="13" y="12"/>
                    <a:pt x="13" y="12"/>
                    <a:pt x="13" y="12"/>
                  </a:cubicBezTo>
                  <a:cubicBezTo>
                    <a:pt x="11" y="11"/>
                    <a:pt x="9" y="9"/>
                    <a:pt x="9" y="6"/>
                  </a:cubicBezTo>
                  <a:cubicBezTo>
                    <a:pt x="10" y="3"/>
                    <a:pt x="11" y="3"/>
                    <a:pt x="13" y="1"/>
                  </a:cubicBezTo>
                  <a:cubicBezTo>
                    <a:pt x="9" y="1"/>
                    <a:pt x="5" y="0"/>
                    <a:pt x="3" y="3"/>
                  </a:cubicBezTo>
                  <a:cubicBezTo>
                    <a:pt x="0" y="6"/>
                    <a:pt x="1" y="10"/>
                    <a:pt x="4" y="12"/>
                  </a:cubicBezTo>
                  <a:close/>
                </a:path>
              </a:pathLst>
            </a:custGeom>
            <a:solidFill>
              <a:srgbClr val="0690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390">
              <a:extLst>
                <a:ext uri="{FF2B5EF4-FFF2-40B4-BE49-F238E27FC236}">
                  <a16:creationId xmlns:a16="http://schemas.microsoft.com/office/drawing/2014/main" id="{74FAAC1E-DAB6-418A-B067-ADBA56DBF2FF}"/>
                </a:ext>
              </a:extLst>
            </p:cNvPr>
            <p:cNvSpPr>
              <a:spLocks/>
            </p:cNvSpPr>
            <p:nvPr/>
          </p:nvSpPr>
          <p:spPr bwMode="auto">
            <a:xfrm>
              <a:off x="8021638" y="3311526"/>
              <a:ext cx="134938" cy="146050"/>
            </a:xfrm>
            <a:custGeom>
              <a:avLst/>
              <a:gdLst>
                <a:gd name="T0" fmla="*/ 1 w 44"/>
                <a:gd name="T1" fmla="*/ 47 h 47"/>
                <a:gd name="T2" fmla="*/ 1 w 44"/>
                <a:gd name="T3" fmla="*/ 1 h 47"/>
                <a:gd name="T4" fmla="*/ 7 w 44"/>
                <a:gd name="T5" fmla="*/ 1 h 47"/>
                <a:gd name="T6" fmla="*/ 44 w 44"/>
                <a:gd name="T7" fmla="*/ 1 h 47"/>
                <a:gd name="T8" fmla="*/ 19 w 44"/>
                <a:gd name="T9" fmla="*/ 1 h 47"/>
                <a:gd name="T10" fmla="*/ 8 w 44"/>
                <a:gd name="T11" fmla="*/ 1 h 47"/>
                <a:gd name="T12" fmla="*/ 0 w 44"/>
                <a:gd name="T13" fmla="*/ 1 h 47"/>
                <a:gd name="T14" fmla="*/ 0 w 44"/>
                <a:gd name="T15" fmla="*/ 24 h 47"/>
                <a:gd name="T16" fmla="*/ 1 w 44"/>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1" y="47"/>
                  </a:moveTo>
                  <a:cubicBezTo>
                    <a:pt x="1" y="1"/>
                    <a:pt x="1" y="1"/>
                    <a:pt x="1" y="1"/>
                  </a:cubicBezTo>
                  <a:cubicBezTo>
                    <a:pt x="7" y="1"/>
                    <a:pt x="7" y="1"/>
                    <a:pt x="7" y="1"/>
                  </a:cubicBezTo>
                  <a:cubicBezTo>
                    <a:pt x="13" y="1"/>
                    <a:pt x="42" y="2"/>
                    <a:pt x="44" y="1"/>
                  </a:cubicBezTo>
                  <a:cubicBezTo>
                    <a:pt x="19" y="1"/>
                    <a:pt x="19" y="1"/>
                    <a:pt x="19" y="1"/>
                  </a:cubicBezTo>
                  <a:cubicBezTo>
                    <a:pt x="8" y="1"/>
                    <a:pt x="8" y="1"/>
                    <a:pt x="8" y="1"/>
                  </a:cubicBezTo>
                  <a:cubicBezTo>
                    <a:pt x="5" y="1"/>
                    <a:pt x="2" y="0"/>
                    <a:pt x="0" y="1"/>
                  </a:cubicBezTo>
                  <a:cubicBezTo>
                    <a:pt x="0" y="8"/>
                    <a:pt x="0" y="17"/>
                    <a:pt x="0" y="24"/>
                  </a:cubicBezTo>
                  <a:cubicBezTo>
                    <a:pt x="0" y="27"/>
                    <a:pt x="0" y="46"/>
                    <a:pt x="1" y="47"/>
                  </a:cubicBezTo>
                  <a:close/>
                </a:path>
              </a:pathLst>
            </a:custGeom>
            <a:solidFill>
              <a:srgbClr val="D59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0" name="Group 329">
            <a:extLst>
              <a:ext uri="{FF2B5EF4-FFF2-40B4-BE49-F238E27FC236}">
                <a16:creationId xmlns:a16="http://schemas.microsoft.com/office/drawing/2014/main" id="{3C36305A-F960-41EA-9E09-E077F645F19A}"/>
              </a:ext>
            </a:extLst>
          </p:cNvPr>
          <p:cNvGrpSpPr/>
          <p:nvPr/>
        </p:nvGrpSpPr>
        <p:grpSpPr>
          <a:xfrm>
            <a:off x="2405346" y="4808156"/>
            <a:ext cx="2700707" cy="1098279"/>
            <a:chOff x="2162176" y="4954588"/>
            <a:chExt cx="3001962" cy="1220788"/>
          </a:xfrm>
        </p:grpSpPr>
        <p:sp>
          <p:nvSpPr>
            <p:cNvPr id="331" name="Freeform 40">
              <a:extLst>
                <a:ext uri="{FF2B5EF4-FFF2-40B4-BE49-F238E27FC236}">
                  <a16:creationId xmlns:a16="http://schemas.microsoft.com/office/drawing/2014/main" id="{7E7C1902-162A-49B7-98B1-504EDB911F0C}"/>
                </a:ext>
              </a:extLst>
            </p:cNvPr>
            <p:cNvSpPr>
              <a:spLocks/>
            </p:cNvSpPr>
            <p:nvPr/>
          </p:nvSpPr>
          <p:spPr bwMode="auto">
            <a:xfrm>
              <a:off x="4859338" y="4997451"/>
              <a:ext cx="271463" cy="755650"/>
            </a:xfrm>
            <a:custGeom>
              <a:avLst/>
              <a:gdLst>
                <a:gd name="T0" fmla="*/ 155 w 171"/>
                <a:gd name="T1" fmla="*/ 0 h 476"/>
                <a:gd name="T2" fmla="*/ 155 w 171"/>
                <a:gd name="T3" fmla="*/ 369 h 476"/>
                <a:gd name="T4" fmla="*/ 64 w 171"/>
                <a:gd name="T5" fmla="*/ 460 h 476"/>
                <a:gd name="T6" fmla="*/ 0 w 171"/>
                <a:gd name="T7" fmla="*/ 460 h 476"/>
                <a:gd name="T8" fmla="*/ 0 w 171"/>
                <a:gd name="T9" fmla="*/ 476 h 476"/>
                <a:gd name="T10" fmla="*/ 70 w 171"/>
                <a:gd name="T11" fmla="*/ 476 h 476"/>
                <a:gd name="T12" fmla="*/ 171 w 171"/>
                <a:gd name="T13" fmla="*/ 375 h 476"/>
                <a:gd name="T14" fmla="*/ 171 w 171"/>
                <a:gd name="T15" fmla="*/ 0 h 476"/>
                <a:gd name="T16" fmla="*/ 155 w 171"/>
                <a:gd name="T17" fmla="*/ 0 h 476"/>
                <a:gd name="T18" fmla="*/ 155 w 171"/>
                <a:gd name="T19" fmla="*/ 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476">
                  <a:moveTo>
                    <a:pt x="155" y="0"/>
                  </a:moveTo>
                  <a:lnTo>
                    <a:pt x="155" y="369"/>
                  </a:lnTo>
                  <a:lnTo>
                    <a:pt x="64" y="460"/>
                  </a:lnTo>
                  <a:lnTo>
                    <a:pt x="0" y="460"/>
                  </a:lnTo>
                  <a:lnTo>
                    <a:pt x="0" y="476"/>
                  </a:lnTo>
                  <a:lnTo>
                    <a:pt x="70" y="476"/>
                  </a:lnTo>
                  <a:lnTo>
                    <a:pt x="171" y="375"/>
                  </a:lnTo>
                  <a:lnTo>
                    <a:pt x="171" y="0"/>
                  </a:lnTo>
                  <a:lnTo>
                    <a:pt x="155" y="0"/>
                  </a:lnTo>
                  <a:lnTo>
                    <a:pt x="155"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41">
              <a:extLst>
                <a:ext uri="{FF2B5EF4-FFF2-40B4-BE49-F238E27FC236}">
                  <a16:creationId xmlns:a16="http://schemas.microsoft.com/office/drawing/2014/main" id="{54BE7BC2-ED5B-428A-A940-3F5E0FFFCFAC}"/>
                </a:ext>
              </a:extLst>
            </p:cNvPr>
            <p:cNvSpPr>
              <a:spLocks noChangeArrowheads="1"/>
            </p:cNvSpPr>
            <p:nvPr/>
          </p:nvSpPr>
          <p:spPr bwMode="auto">
            <a:xfrm>
              <a:off x="5072063" y="4954588"/>
              <a:ext cx="92075"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42">
              <a:extLst>
                <a:ext uri="{FF2B5EF4-FFF2-40B4-BE49-F238E27FC236}">
                  <a16:creationId xmlns:a16="http://schemas.microsoft.com/office/drawing/2014/main" id="{98CD9313-46D9-4B39-A9D1-51A4C74577E7}"/>
                </a:ext>
              </a:extLst>
            </p:cNvPr>
            <p:cNvSpPr>
              <a:spLocks noChangeArrowheads="1"/>
            </p:cNvSpPr>
            <p:nvPr/>
          </p:nvSpPr>
          <p:spPr bwMode="auto">
            <a:xfrm>
              <a:off x="4816476" y="5694363"/>
              <a:ext cx="92075" cy="9207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76">
              <a:extLst>
                <a:ext uri="{FF2B5EF4-FFF2-40B4-BE49-F238E27FC236}">
                  <a16:creationId xmlns:a16="http://schemas.microsoft.com/office/drawing/2014/main" id="{670A48D4-848F-47BD-89C2-9CADA446149A}"/>
                </a:ext>
              </a:extLst>
            </p:cNvPr>
            <p:cNvSpPr>
              <a:spLocks/>
            </p:cNvSpPr>
            <p:nvPr/>
          </p:nvSpPr>
          <p:spPr bwMode="auto">
            <a:xfrm>
              <a:off x="2162176" y="5645151"/>
              <a:ext cx="2524125" cy="530225"/>
            </a:xfrm>
            <a:custGeom>
              <a:avLst/>
              <a:gdLst>
                <a:gd name="T0" fmla="*/ 97 w 1590"/>
                <a:gd name="T1" fmla="*/ 0 h 334"/>
                <a:gd name="T2" fmla="*/ 1493 w 1590"/>
                <a:gd name="T3" fmla="*/ 0 h 334"/>
                <a:gd name="T4" fmla="*/ 1590 w 1590"/>
                <a:gd name="T5" fmla="*/ 167 h 334"/>
                <a:gd name="T6" fmla="*/ 1493 w 1590"/>
                <a:gd name="T7" fmla="*/ 334 h 334"/>
                <a:gd name="T8" fmla="*/ 97 w 1590"/>
                <a:gd name="T9" fmla="*/ 334 h 334"/>
                <a:gd name="T10" fmla="*/ 0 w 1590"/>
                <a:gd name="T11" fmla="*/ 167 h 334"/>
                <a:gd name="T12" fmla="*/ 97 w 1590"/>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1590" h="334">
                  <a:moveTo>
                    <a:pt x="97" y="0"/>
                  </a:moveTo>
                  <a:lnTo>
                    <a:pt x="1493" y="0"/>
                  </a:lnTo>
                  <a:lnTo>
                    <a:pt x="1590" y="167"/>
                  </a:lnTo>
                  <a:lnTo>
                    <a:pt x="1493" y="334"/>
                  </a:lnTo>
                  <a:lnTo>
                    <a:pt x="97" y="334"/>
                  </a:lnTo>
                  <a:lnTo>
                    <a:pt x="0" y="167"/>
                  </a:lnTo>
                  <a:lnTo>
                    <a:pt x="97" y="0"/>
                  </a:lnTo>
                  <a:close/>
                </a:path>
              </a:pathLst>
            </a:custGeom>
            <a:solidFill>
              <a:srgbClr val="F1C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22">
              <a:extLst>
                <a:ext uri="{FF2B5EF4-FFF2-40B4-BE49-F238E27FC236}">
                  <a16:creationId xmlns:a16="http://schemas.microsoft.com/office/drawing/2014/main" id="{BE31A4B6-2A6E-4509-B02C-E549F3D2F724}"/>
                </a:ext>
              </a:extLst>
            </p:cNvPr>
            <p:cNvSpPr>
              <a:spLocks/>
            </p:cNvSpPr>
            <p:nvPr/>
          </p:nvSpPr>
          <p:spPr bwMode="auto">
            <a:xfrm>
              <a:off x="2546351" y="5832476"/>
              <a:ext cx="100013" cy="153988"/>
            </a:xfrm>
            <a:custGeom>
              <a:avLst/>
              <a:gdLst>
                <a:gd name="T0" fmla="*/ 32 w 32"/>
                <a:gd name="T1" fmla="*/ 48 h 50"/>
                <a:gd name="T2" fmla="*/ 21 w 32"/>
                <a:gd name="T3" fmla="*/ 50 h 50"/>
                <a:gd name="T4" fmla="*/ 0 w 32"/>
                <a:gd name="T5" fmla="*/ 26 h 50"/>
                <a:gd name="T6" fmla="*/ 22 w 32"/>
                <a:gd name="T7" fmla="*/ 0 h 50"/>
                <a:gd name="T8" fmla="*/ 32 w 32"/>
                <a:gd name="T9" fmla="*/ 2 h 50"/>
                <a:gd name="T10" fmla="*/ 31 w 32"/>
                <a:gd name="T11" fmla="*/ 7 h 50"/>
                <a:gd name="T12" fmla="*/ 23 w 32"/>
                <a:gd name="T13" fmla="*/ 6 h 50"/>
                <a:gd name="T14" fmla="*/ 6 w 32"/>
                <a:gd name="T15" fmla="*/ 25 h 50"/>
                <a:gd name="T16" fmla="*/ 22 w 32"/>
                <a:gd name="T17" fmla="*/ 45 h 50"/>
                <a:gd name="T18" fmla="*/ 31 w 32"/>
                <a:gd name="T19" fmla="*/ 43 h 50"/>
                <a:gd name="T20" fmla="*/ 32 w 32"/>
                <a:gd name="T21"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32" y="48"/>
                  </a:moveTo>
                  <a:cubicBezTo>
                    <a:pt x="30" y="49"/>
                    <a:pt x="26" y="50"/>
                    <a:pt x="21" y="50"/>
                  </a:cubicBezTo>
                  <a:cubicBezTo>
                    <a:pt x="9" y="50"/>
                    <a:pt x="0" y="42"/>
                    <a:pt x="0" y="26"/>
                  </a:cubicBezTo>
                  <a:cubicBezTo>
                    <a:pt x="0" y="9"/>
                    <a:pt x="10" y="0"/>
                    <a:pt x="22" y="0"/>
                  </a:cubicBezTo>
                  <a:cubicBezTo>
                    <a:pt x="28" y="0"/>
                    <a:pt x="31" y="1"/>
                    <a:pt x="32" y="2"/>
                  </a:cubicBezTo>
                  <a:cubicBezTo>
                    <a:pt x="31" y="7"/>
                    <a:pt x="31" y="7"/>
                    <a:pt x="31" y="7"/>
                  </a:cubicBezTo>
                  <a:cubicBezTo>
                    <a:pt x="29" y="6"/>
                    <a:pt x="26" y="6"/>
                    <a:pt x="23" y="6"/>
                  </a:cubicBezTo>
                  <a:cubicBezTo>
                    <a:pt x="13" y="6"/>
                    <a:pt x="6" y="12"/>
                    <a:pt x="6" y="25"/>
                  </a:cubicBezTo>
                  <a:cubicBezTo>
                    <a:pt x="6" y="38"/>
                    <a:pt x="12" y="45"/>
                    <a:pt x="22" y="45"/>
                  </a:cubicBezTo>
                  <a:cubicBezTo>
                    <a:pt x="26" y="45"/>
                    <a:pt x="29" y="44"/>
                    <a:pt x="31" y="43"/>
                  </a:cubicBezTo>
                  <a:lnTo>
                    <a:pt x="32"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123">
              <a:extLst>
                <a:ext uri="{FF2B5EF4-FFF2-40B4-BE49-F238E27FC236}">
                  <a16:creationId xmlns:a16="http://schemas.microsoft.com/office/drawing/2014/main" id="{43C7377E-E0C7-44D6-B256-F54A0F4DD676}"/>
                </a:ext>
              </a:extLst>
            </p:cNvPr>
            <p:cNvSpPr>
              <a:spLocks/>
            </p:cNvSpPr>
            <p:nvPr/>
          </p:nvSpPr>
          <p:spPr bwMode="auto">
            <a:xfrm>
              <a:off x="2667001" y="5875338"/>
              <a:ext cx="49213" cy="111125"/>
            </a:xfrm>
            <a:custGeom>
              <a:avLst/>
              <a:gdLst>
                <a:gd name="T0" fmla="*/ 0 w 16"/>
                <a:gd name="T1" fmla="*/ 11 h 36"/>
                <a:gd name="T2" fmla="*/ 0 w 16"/>
                <a:gd name="T3" fmla="*/ 1 h 36"/>
                <a:gd name="T4" fmla="*/ 5 w 16"/>
                <a:gd name="T5" fmla="*/ 1 h 36"/>
                <a:gd name="T6" fmla="*/ 5 w 16"/>
                <a:gd name="T7" fmla="*/ 7 h 36"/>
                <a:gd name="T8" fmla="*/ 6 w 16"/>
                <a:gd name="T9" fmla="*/ 7 h 36"/>
                <a:gd name="T10" fmla="*/ 14 w 16"/>
                <a:gd name="T11" fmla="*/ 0 h 36"/>
                <a:gd name="T12" fmla="*/ 16 w 16"/>
                <a:gd name="T13" fmla="*/ 0 h 36"/>
                <a:gd name="T14" fmla="*/ 16 w 16"/>
                <a:gd name="T15" fmla="*/ 6 h 36"/>
                <a:gd name="T16" fmla="*/ 14 w 16"/>
                <a:gd name="T17" fmla="*/ 6 h 36"/>
                <a:gd name="T18" fmla="*/ 6 w 16"/>
                <a:gd name="T19" fmla="*/ 14 h 36"/>
                <a:gd name="T20" fmla="*/ 6 w 16"/>
                <a:gd name="T21" fmla="*/ 17 h 36"/>
                <a:gd name="T22" fmla="*/ 6 w 16"/>
                <a:gd name="T23" fmla="*/ 36 h 36"/>
                <a:gd name="T24" fmla="*/ 0 w 16"/>
                <a:gd name="T25" fmla="*/ 36 h 36"/>
                <a:gd name="T26" fmla="*/ 0 w 16"/>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0" y="11"/>
                  </a:moveTo>
                  <a:cubicBezTo>
                    <a:pt x="0" y="7"/>
                    <a:pt x="0" y="4"/>
                    <a:pt x="0" y="1"/>
                  </a:cubicBezTo>
                  <a:cubicBezTo>
                    <a:pt x="5" y="1"/>
                    <a:pt x="5" y="1"/>
                    <a:pt x="5" y="1"/>
                  </a:cubicBezTo>
                  <a:cubicBezTo>
                    <a:pt x="5" y="7"/>
                    <a:pt x="5" y="7"/>
                    <a:pt x="5" y="7"/>
                  </a:cubicBezTo>
                  <a:cubicBezTo>
                    <a:pt x="6" y="7"/>
                    <a:pt x="6" y="7"/>
                    <a:pt x="6" y="7"/>
                  </a:cubicBezTo>
                  <a:cubicBezTo>
                    <a:pt x="7" y="3"/>
                    <a:pt x="11" y="0"/>
                    <a:pt x="14" y="0"/>
                  </a:cubicBezTo>
                  <a:cubicBezTo>
                    <a:pt x="15" y="0"/>
                    <a:pt x="16" y="0"/>
                    <a:pt x="16" y="0"/>
                  </a:cubicBezTo>
                  <a:cubicBezTo>
                    <a:pt x="16" y="6"/>
                    <a:pt x="16" y="6"/>
                    <a:pt x="16" y="6"/>
                  </a:cubicBezTo>
                  <a:cubicBezTo>
                    <a:pt x="16" y="6"/>
                    <a:pt x="15" y="6"/>
                    <a:pt x="14" y="6"/>
                  </a:cubicBezTo>
                  <a:cubicBezTo>
                    <a:pt x="10" y="6"/>
                    <a:pt x="7" y="9"/>
                    <a:pt x="6" y="14"/>
                  </a:cubicBezTo>
                  <a:cubicBezTo>
                    <a:pt x="6" y="15"/>
                    <a:pt x="6" y="16"/>
                    <a:pt x="6" y="17"/>
                  </a:cubicBezTo>
                  <a:cubicBezTo>
                    <a:pt x="6" y="36"/>
                    <a:pt x="6" y="36"/>
                    <a:pt x="6" y="36"/>
                  </a:cubicBezTo>
                  <a:cubicBezTo>
                    <a:pt x="0" y="36"/>
                    <a:pt x="0" y="36"/>
                    <a:pt x="0" y="36"/>
                  </a:cubicBez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24">
              <a:extLst>
                <a:ext uri="{FF2B5EF4-FFF2-40B4-BE49-F238E27FC236}">
                  <a16:creationId xmlns:a16="http://schemas.microsoft.com/office/drawing/2014/main" id="{B9EC5B40-350B-45DF-B9BD-A4DEED50170C}"/>
                </a:ext>
              </a:extLst>
            </p:cNvPr>
            <p:cNvSpPr>
              <a:spLocks/>
            </p:cNvSpPr>
            <p:nvPr/>
          </p:nvSpPr>
          <p:spPr bwMode="auto">
            <a:xfrm>
              <a:off x="2725738" y="5878513"/>
              <a:ext cx="92075" cy="153988"/>
            </a:xfrm>
            <a:custGeom>
              <a:avLst/>
              <a:gdLst>
                <a:gd name="T0" fmla="*/ 7 w 30"/>
                <a:gd name="T1" fmla="*/ 0 h 50"/>
                <a:gd name="T2" fmla="*/ 14 w 30"/>
                <a:gd name="T3" fmla="*/ 20 h 50"/>
                <a:gd name="T4" fmla="*/ 16 w 30"/>
                <a:gd name="T5" fmla="*/ 27 h 50"/>
                <a:gd name="T6" fmla="*/ 16 w 30"/>
                <a:gd name="T7" fmla="*/ 27 h 50"/>
                <a:gd name="T8" fmla="*/ 18 w 30"/>
                <a:gd name="T9" fmla="*/ 20 h 50"/>
                <a:gd name="T10" fmla="*/ 24 w 30"/>
                <a:gd name="T11" fmla="*/ 0 h 50"/>
                <a:gd name="T12" fmla="*/ 30 w 30"/>
                <a:gd name="T13" fmla="*/ 0 h 50"/>
                <a:gd name="T14" fmla="*/ 22 w 30"/>
                <a:gd name="T15" fmla="*/ 24 h 50"/>
                <a:gd name="T16" fmla="*/ 11 w 30"/>
                <a:gd name="T17" fmla="*/ 46 h 50"/>
                <a:gd name="T18" fmla="*/ 4 w 30"/>
                <a:gd name="T19" fmla="*/ 50 h 50"/>
                <a:gd name="T20" fmla="*/ 2 w 30"/>
                <a:gd name="T21" fmla="*/ 45 h 50"/>
                <a:gd name="T22" fmla="*/ 7 w 30"/>
                <a:gd name="T23" fmla="*/ 42 h 50"/>
                <a:gd name="T24" fmla="*/ 12 w 30"/>
                <a:gd name="T25" fmla="*/ 35 h 50"/>
                <a:gd name="T26" fmla="*/ 12 w 30"/>
                <a:gd name="T27" fmla="*/ 33 h 50"/>
                <a:gd name="T28" fmla="*/ 12 w 30"/>
                <a:gd name="T29" fmla="*/ 32 h 50"/>
                <a:gd name="T30" fmla="*/ 0 w 30"/>
                <a:gd name="T31" fmla="*/ 0 h 50"/>
                <a:gd name="T32" fmla="*/ 7 w 30"/>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0">
                  <a:moveTo>
                    <a:pt x="7" y="0"/>
                  </a:moveTo>
                  <a:cubicBezTo>
                    <a:pt x="14" y="20"/>
                    <a:pt x="14" y="20"/>
                    <a:pt x="14" y="20"/>
                  </a:cubicBezTo>
                  <a:cubicBezTo>
                    <a:pt x="15" y="23"/>
                    <a:pt x="15" y="25"/>
                    <a:pt x="16" y="27"/>
                  </a:cubicBezTo>
                  <a:cubicBezTo>
                    <a:pt x="16" y="27"/>
                    <a:pt x="16" y="27"/>
                    <a:pt x="16" y="27"/>
                  </a:cubicBezTo>
                  <a:cubicBezTo>
                    <a:pt x="16" y="25"/>
                    <a:pt x="17" y="23"/>
                    <a:pt x="18" y="20"/>
                  </a:cubicBezTo>
                  <a:cubicBezTo>
                    <a:pt x="24" y="0"/>
                    <a:pt x="24" y="0"/>
                    <a:pt x="24" y="0"/>
                  </a:cubicBezTo>
                  <a:cubicBezTo>
                    <a:pt x="30" y="0"/>
                    <a:pt x="30" y="0"/>
                    <a:pt x="30" y="0"/>
                  </a:cubicBezTo>
                  <a:cubicBezTo>
                    <a:pt x="22" y="24"/>
                    <a:pt x="22" y="24"/>
                    <a:pt x="22" y="24"/>
                  </a:cubicBezTo>
                  <a:cubicBezTo>
                    <a:pt x="18" y="35"/>
                    <a:pt x="15" y="42"/>
                    <a:pt x="11" y="46"/>
                  </a:cubicBezTo>
                  <a:cubicBezTo>
                    <a:pt x="8" y="49"/>
                    <a:pt x="5" y="50"/>
                    <a:pt x="4" y="50"/>
                  </a:cubicBezTo>
                  <a:cubicBezTo>
                    <a:pt x="2" y="45"/>
                    <a:pt x="2" y="45"/>
                    <a:pt x="2" y="45"/>
                  </a:cubicBezTo>
                  <a:cubicBezTo>
                    <a:pt x="4" y="45"/>
                    <a:pt x="6" y="43"/>
                    <a:pt x="7" y="42"/>
                  </a:cubicBezTo>
                  <a:cubicBezTo>
                    <a:pt x="9" y="40"/>
                    <a:pt x="11" y="38"/>
                    <a:pt x="12" y="35"/>
                  </a:cubicBezTo>
                  <a:cubicBezTo>
                    <a:pt x="12" y="34"/>
                    <a:pt x="12" y="34"/>
                    <a:pt x="12" y="33"/>
                  </a:cubicBezTo>
                  <a:cubicBezTo>
                    <a:pt x="12" y="33"/>
                    <a:pt x="12" y="33"/>
                    <a:pt x="12" y="32"/>
                  </a:cubicBezTo>
                  <a:cubicBezTo>
                    <a:pt x="0" y="0"/>
                    <a:pt x="0" y="0"/>
                    <a:pt x="0" y="0"/>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25">
              <a:extLst>
                <a:ext uri="{FF2B5EF4-FFF2-40B4-BE49-F238E27FC236}">
                  <a16:creationId xmlns:a16="http://schemas.microsoft.com/office/drawing/2014/main" id="{2BFAFBB3-8A1D-4725-9A7D-93FE4648B3A1}"/>
                </a:ext>
              </a:extLst>
            </p:cNvPr>
            <p:cNvSpPr>
              <a:spLocks noEditPoints="1"/>
            </p:cNvSpPr>
            <p:nvPr/>
          </p:nvSpPr>
          <p:spPr bwMode="auto">
            <a:xfrm>
              <a:off x="2836863" y="5875338"/>
              <a:ext cx="92075" cy="153988"/>
            </a:xfrm>
            <a:custGeom>
              <a:avLst/>
              <a:gdLst>
                <a:gd name="T0" fmla="*/ 0 w 30"/>
                <a:gd name="T1" fmla="*/ 12 h 50"/>
                <a:gd name="T2" fmla="*/ 0 w 30"/>
                <a:gd name="T3" fmla="*/ 1 h 50"/>
                <a:gd name="T4" fmla="*/ 5 w 30"/>
                <a:gd name="T5" fmla="*/ 1 h 50"/>
                <a:gd name="T6" fmla="*/ 5 w 30"/>
                <a:gd name="T7" fmla="*/ 6 h 50"/>
                <a:gd name="T8" fmla="*/ 5 w 30"/>
                <a:gd name="T9" fmla="*/ 6 h 50"/>
                <a:gd name="T10" fmla="*/ 16 w 30"/>
                <a:gd name="T11" fmla="*/ 0 h 50"/>
                <a:gd name="T12" fmla="*/ 30 w 30"/>
                <a:gd name="T13" fmla="*/ 18 h 50"/>
                <a:gd name="T14" fmla="*/ 15 w 30"/>
                <a:gd name="T15" fmla="*/ 36 h 50"/>
                <a:gd name="T16" fmla="*/ 6 w 30"/>
                <a:gd name="T17" fmla="*/ 31 h 50"/>
                <a:gd name="T18" fmla="*/ 6 w 30"/>
                <a:gd name="T19" fmla="*/ 31 h 50"/>
                <a:gd name="T20" fmla="*/ 6 w 30"/>
                <a:gd name="T21" fmla="*/ 50 h 50"/>
                <a:gd name="T22" fmla="*/ 0 w 30"/>
                <a:gd name="T23" fmla="*/ 50 h 50"/>
                <a:gd name="T24" fmla="*/ 0 w 30"/>
                <a:gd name="T25" fmla="*/ 12 h 50"/>
                <a:gd name="T26" fmla="*/ 6 w 30"/>
                <a:gd name="T27" fmla="*/ 22 h 50"/>
                <a:gd name="T28" fmla="*/ 6 w 30"/>
                <a:gd name="T29" fmla="*/ 24 h 50"/>
                <a:gd name="T30" fmla="*/ 14 w 30"/>
                <a:gd name="T31" fmla="*/ 31 h 50"/>
                <a:gd name="T32" fmla="*/ 24 w 30"/>
                <a:gd name="T33" fmla="*/ 18 h 50"/>
                <a:gd name="T34" fmla="*/ 14 w 30"/>
                <a:gd name="T35" fmla="*/ 5 h 50"/>
                <a:gd name="T36" fmla="*/ 6 w 30"/>
                <a:gd name="T37" fmla="*/ 12 h 50"/>
                <a:gd name="T38" fmla="*/ 6 w 30"/>
                <a:gd name="T39" fmla="*/ 15 h 50"/>
                <a:gd name="T40" fmla="*/ 6 w 30"/>
                <a:gd name="T41"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50">
                  <a:moveTo>
                    <a:pt x="0" y="12"/>
                  </a:moveTo>
                  <a:cubicBezTo>
                    <a:pt x="0" y="7"/>
                    <a:pt x="0" y="4"/>
                    <a:pt x="0" y="1"/>
                  </a:cubicBezTo>
                  <a:cubicBezTo>
                    <a:pt x="5" y="1"/>
                    <a:pt x="5" y="1"/>
                    <a:pt x="5" y="1"/>
                  </a:cubicBezTo>
                  <a:cubicBezTo>
                    <a:pt x="5" y="6"/>
                    <a:pt x="5" y="6"/>
                    <a:pt x="5" y="6"/>
                  </a:cubicBezTo>
                  <a:cubicBezTo>
                    <a:pt x="5" y="6"/>
                    <a:pt x="5" y="6"/>
                    <a:pt x="5" y="6"/>
                  </a:cubicBezTo>
                  <a:cubicBezTo>
                    <a:pt x="8" y="2"/>
                    <a:pt x="12" y="0"/>
                    <a:pt x="16" y="0"/>
                  </a:cubicBezTo>
                  <a:cubicBezTo>
                    <a:pt x="24" y="0"/>
                    <a:pt x="30" y="7"/>
                    <a:pt x="30" y="18"/>
                  </a:cubicBezTo>
                  <a:cubicBezTo>
                    <a:pt x="30" y="30"/>
                    <a:pt x="23" y="36"/>
                    <a:pt x="15" y="36"/>
                  </a:cubicBezTo>
                  <a:cubicBezTo>
                    <a:pt x="11" y="36"/>
                    <a:pt x="8" y="34"/>
                    <a:pt x="6" y="31"/>
                  </a:cubicBezTo>
                  <a:cubicBezTo>
                    <a:pt x="6" y="31"/>
                    <a:pt x="6" y="31"/>
                    <a:pt x="6" y="31"/>
                  </a:cubicBezTo>
                  <a:cubicBezTo>
                    <a:pt x="6" y="50"/>
                    <a:pt x="6" y="50"/>
                    <a:pt x="6" y="50"/>
                  </a:cubicBezTo>
                  <a:cubicBezTo>
                    <a:pt x="0" y="50"/>
                    <a:pt x="0" y="50"/>
                    <a:pt x="0" y="50"/>
                  </a:cubicBezTo>
                  <a:lnTo>
                    <a:pt x="0" y="12"/>
                  </a:lnTo>
                  <a:close/>
                  <a:moveTo>
                    <a:pt x="6" y="22"/>
                  </a:moveTo>
                  <a:cubicBezTo>
                    <a:pt x="6" y="23"/>
                    <a:pt x="6" y="24"/>
                    <a:pt x="6" y="24"/>
                  </a:cubicBezTo>
                  <a:cubicBezTo>
                    <a:pt x="7" y="29"/>
                    <a:pt x="11" y="31"/>
                    <a:pt x="14" y="31"/>
                  </a:cubicBezTo>
                  <a:cubicBezTo>
                    <a:pt x="20" y="31"/>
                    <a:pt x="24" y="26"/>
                    <a:pt x="24" y="18"/>
                  </a:cubicBezTo>
                  <a:cubicBezTo>
                    <a:pt x="24" y="11"/>
                    <a:pt x="20" y="5"/>
                    <a:pt x="14" y="5"/>
                  </a:cubicBezTo>
                  <a:cubicBezTo>
                    <a:pt x="11" y="5"/>
                    <a:pt x="7" y="8"/>
                    <a:pt x="6" y="12"/>
                  </a:cubicBezTo>
                  <a:cubicBezTo>
                    <a:pt x="6" y="13"/>
                    <a:pt x="6" y="14"/>
                    <a:pt x="6" y="15"/>
                  </a:cubicBezTo>
                  <a:lnTo>
                    <a:pt x="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26">
              <a:extLst>
                <a:ext uri="{FF2B5EF4-FFF2-40B4-BE49-F238E27FC236}">
                  <a16:creationId xmlns:a16="http://schemas.microsoft.com/office/drawing/2014/main" id="{C88D9E09-0EA3-43ED-AF41-56B79D95C91F}"/>
                </a:ext>
              </a:extLst>
            </p:cNvPr>
            <p:cNvSpPr>
              <a:spLocks/>
            </p:cNvSpPr>
            <p:nvPr/>
          </p:nvSpPr>
          <p:spPr bwMode="auto">
            <a:xfrm>
              <a:off x="2938463" y="5848351"/>
              <a:ext cx="61913" cy="138113"/>
            </a:xfrm>
            <a:custGeom>
              <a:avLst/>
              <a:gdLst>
                <a:gd name="T0" fmla="*/ 11 w 20"/>
                <a:gd name="T1" fmla="*/ 0 h 45"/>
                <a:gd name="T2" fmla="*/ 11 w 20"/>
                <a:gd name="T3" fmla="*/ 10 h 45"/>
                <a:gd name="T4" fmla="*/ 20 w 20"/>
                <a:gd name="T5" fmla="*/ 10 h 45"/>
                <a:gd name="T6" fmla="*/ 20 w 20"/>
                <a:gd name="T7" fmla="*/ 14 h 45"/>
                <a:gd name="T8" fmla="*/ 11 w 20"/>
                <a:gd name="T9" fmla="*/ 14 h 45"/>
                <a:gd name="T10" fmla="*/ 11 w 20"/>
                <a:gd name="T11" fmla="*/ 34 h 45"/>
                <a:gd name="T12" fmla="*/ 16 w 20"/>
                <a:gd name="T13" fmla="*/ 40 h 45"/>
                <a:gd name="T14" fmla="*/ 19 w 20"/>
                <a:gd name="T15" fmla="*/ 40 h 45"/>
                <a:gd name="T16" fmla="*/ 19 w 20"/>
                <a:gd name="T17" fmla="*/ 44 h 45"/>
                <a:gd name="T18" fmla="*/ 14 w 20"/>
                <a:gd name="T19" fmla="*/ 45 h 45"/>
                <a:gd name="T20" fmla="*/ 8 w 20"/>
                <a:gd name="T21" fmla="*/ 43 h 45"/>
                <a:gd name="T22" fmla="*/ 5 w 20"/>
                <a:gd name="T23" fmla="*/ 34 h 45"/>
                <a:gd name="T24" fmla="*/ 5 w 20"/>
                <a:gd name="T25" fmla="*/ 14 h 45"/>
                <a:gd name="T26" fmla="*/ 0 w 20"/>
                <a:gd name="T27" fmla="*/ 14 h 45"/>
                <a:gd name="T28" fmla="*/ 0 w 20"/>
                <a:gd name="T29" fmla="*/ 10 h 45"/>
                <a:gd name="T30" fmla="*/ 5 w 20"/>
                <a:gd name="T31" fmla="*/ 10 h 45"/>
                <a:gd name="T32" fmla="*/ 5 w 20"/>
                <a:gd name="T33" fmla="*/ 2 h 45"/>
                <a:gd name="T34" fmla="*/ 11 w 20"/>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45">
                  <a:moveTo>
                    <a:pt x="11" y="0"/>
                  </a:moveTo>
                  <a:cubicBezTo>
                    <a:pt x="11" y="10"/>
                    <a:pt x="11" y="10"/>
                    <a:pt x="11" y="10"/>
                  </a:cubicBezTo>
                  <a:cubicBezTo>
                    <a:pt x="20" y="10"/>
                    <a:pt x="20" y="10"/>
                    <a:pt x="20" y="10"/>
                  </a:cubicBezTo>
                  <a:cubicBezTo>
                    <a:pt x="20" y="14"/>
                    <a:pt x="20" y="14"/>
                    <a:pt x="20" y="14"/>
                  </a:cubicBezTo>
                  <a:cubicBezTo>
                    <a:pt x="11" y="14"/>
                    <a:pt x="11" y="14"/>
                    <a:pt x="11" y="14"/>
                  </a:cubicBezTo>
                  <a:cubicBezTo>
                    <a:pt x="11" y="34"/>
                    <a:pt x="11" y="34"/>
                    <a:pt x="11" y="34"/>
                  </a:cubicBezTo>
                  <a:cubicBezTo>
                    <a:pt x="11" y="38"/>
                    <a:pt x="13" y="40"/>
                    <a:pt x="16" y="40"/>
                  </a:cubicBezTo>
                  <a:cubicBezTo>
                    <a:pt x="17" y="40"/>
                    <a:pt x="18" y="40"/>
                    <a:pt x="19" y="40"/>
                  </a:cubicBezTo>
                  <a:cubicBezTo>
                    <a:pt x="19" y="44"/>
                    <a:pt x="19" y="44"/>
                    <a:pt x="19" y="44"/>
                  </a:cubicBezTo>
                  <a:cubicBezTo>
                    <a:pt x="18" y="45"/>
                    <a:pt x="17" y="45"/>
                    <a:pt x="14" y="45"/>
                  </a:cubicBezTo>
                  <a:cubicBezTo>
                    <a:pt x="12" y="45"/>
                    <a:pt x="9" y="44"/>
                    <a:pt x="8" y="43"/>
                  </a:cubicBezTo>
                  <a:cubicBezTo>
                    <a:pt x="6" y="41"/>
                    <a:pt x="5" y="38"/>
                    <a:pt x="5" y="34"/>
                  </a:cubicBezTo>
                  <a:cubicBezTo>
                    <a:pt x="5" y="14"/>
                    <a:pt x="5" y="14"/>
                    <a:pt x="5" y="14"/>
                  </a:cubicBezTo>
                  <a:cubicBezTo>
                    <a:pt x="0" y="14"/>
                    <a:pt x="0" y="14"/>
                    <a:pt x="0" y="14"/>
                  </a:cubicBezTo>
                  <a:cubicBezTo>
                    <a:pt x="0" y="10"/>
                    <a:pt x="0" y="10"/>
                    <a:pt x="0" y="10"/>
                  </a:cubicBezTo>
                  <a:cubicBezTo>
                    <a:pt x="5" y="10"/>
                    <a:pt x="5" y="10"/>
                    <a:pt x="5" y="10"/>
                  </a:cubicBezTo>
                  <a:cubicBezTo>
                    <a:pt x="5" y="2"/>
                    <a:pt x="5" y="2"/>
                    <a:pt x="5" y="2"/>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27">
              <a:extLst>
                <a:ext uri="{FF2B5EF4-FFF2-40B4-BE49-F238E27FC236}">
                  <a16:creationId xmlns:a16="http://schemas.microsoft.com/office/drawing/2014/main" id="{8BD2971B-A4AA-4E42-8658-CB4982186D32}"/>
                </a:ext>
              </a:extLst>
            </p:cNvPr>
            <p:cNvSpPr>
              <a:spLocks noEditPoints="1"/>
            </p:cNvSpPr>
            <p:nvPr/>
          </p:nvSpPr>
          <p:spPr bwMode="auto">
            <a:xfrm>
              <a:off x="3011488" y="5875338"/>
              <a:ext cx="93663" cy="111125"/>
            </a:xfrm>
            <a:custGeom>
              <a:avLst/>
              <a:gdLst>
                <a:gd name="T0" fmla="*/ 30 w 30"/>
                <a:gd name="T1" fmla="*/ 18 h 36"/>
                <a:gd name="T2" fmla="*/ 15 w 30"/>
                <a:gd name="T3" fmla="*/ 36 h 36"/>
                <a:gd name="T4" fmla="*/ 0 w 30"/>
                <a:gd name="T5" fmla="*/ 18 h 36"/>
                <a:gd name="T6" fmla="*/ 15 w 30"/>
                <a:gd name="T7" fmla="*/ 0 h 36"/>
                <a:gd name="T8" fmla="*/ 30 w 30"/>
                <a:gd name="T9" fmla="*/ 18 h 36"/>
                <a:gd name="T10" fmla="*/ 6 w 30"/>
                <a:gd name="T11" fmla="*/ 18 h 36"/>
                <a:gd name="T12" fmla="*/ 15 w 30"/>
                <a:gd name="T13" fmla="*/ 32 h 36"/>
                <a:gd name="T14" fmla="*/ 24 w 30"/>
                <a:gd name="T15" fmla="*/ 18 h 36"/>
                <a:gd name="T16" fmla="*/ 15 w 30"/>
                <a:gd name="T17" fmla="*/ 5 h 36"/>
                <a:gd name="T18" fmla="*/ 6 w 30"/>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6">
                  <a:moveTo>
                    <a:pt x="30" y="18"/>
                  </a:moveTo>
                  <a:cubicBezTo>
                    <a:pt x="30" y="31"/>
                    <a:pt x="22" y="36"/>
                    <a:pt x="15" y="36"/>
                  </a:cubicBezTo>
                  <a:cubicBezTo>
                    <a:pt x="6" y="36"/>
                    <a:pt x="0" y="30"/>
                    <a:pt x="0" y="18"/>
                  </a:cubicBezTo>
                  <a:cubicBezTo>
                    <a:pt x="0" y="6"/>
                    <a:pt x="7" y="0"/>
                    <a:pt x="15" y="0"/>
                  </a:cubicBezTo>
                  <a:cubicBezTo>
                    <a:pt x="24" y="0"/>
                    <a:pt x="30" y="7"/>
                    <a:pt x="30" y="18"/>
                  </a:cubicBezTo>
                  <a:close/>
                  <a:moveTo>
                    <a:pt x="6" y="18"/>
                  </a:moveTo>
                  <a:cubicBezTo>
                    <a:pt x="6" y="25"/>
                    <a:pt x="9" y="32"/>
                    <a:pt x="15" y="32"/>
                  </a:cubicBezTo>
                  <a:cubicBezTo>
                    <a:pt x="21" y="32"/>
                    <a:pt x="24" y="25"/>
                    <a:pt x="24" y="18"/>
                  </a:cubicBezTo>
                  <a:cubicBezTo>
                    <a:pt x="24" y="12"/>
                    <a:pt x="22" y="5"/>
                    <a:pt x="15" y="5"/>
                  </a:cubicBezTo>
                  <a:cubicBezTo>
                    <a:pt x="8" y="5"/>
                    <a:pt x="6" y="12"/>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28">
              <a:extLst>
                <a:ext uri="{FF2B5EF4-FFF2-40B4-BE49-F238E27FC236}">
                  <a16:creationId xmlns:a16="http://schemas.microsoft.com/office/drawing/2014/main" id="{10DCFA00-A480-4EC8-8824-93D863A24441}"/>
                </a:ext>
              </a:extLst>
            </p:cNvPr>
            <p:cNvSpPr>
              <a:spLocks noChangeArrowheads="1"/>
            </p:cNvSpPr>
            <p:nvPr/>
          </p:nvSpPr>
          <p:spPr bwMode="auto">
            <a:xfrm>
              <a:off x="3171826" y="5835651"/>
              <a:ext cx="19050" cy="150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29">
              <a:extLst>
                <a:ext uri="{FF2B5EF4-FFF2-40B4-BE49-F238E27FC236}">
                  <a16:creationId xmlns:a16="http://schemas.microsoft.com/office/drawing/2014/main" id="{040D8784-5E4A-4D7F-AC9E-9868BE7BEFE0}"/>
                </a:ext>
              </a:extLst>
            </p:cNvPr>
            <p:cNvSpPr>
              <a:spLocks/>
            </p:cNvSpPr>
            <p:nvPr/>
          </p:nvSpPr>
          <p:spPr bwMode="auto">
            <a:xfrm>
              <a:off x="3221038" y="5875338"/>
              <a:ext cx="87313" cy="111125"/>
            </a:xfrm>
            <a:custGeom>
              <a:avLst/>
              <a:gdLst>
                <a:gd name="T0" fmla="*/ 1 w 28"/>
                <a:gd name="T1" fmla="*/ 10 h 36"/>
                <a:gd name="T2" fmla="*/ 0 w 28"/>
                <a:gd name="T3" fmla="*/ 1 h 36"/>
                <a:gd name="T4" fmla="*/ 6 w 28"/>
                <a:gd name="T5" fmla="*/ 1 h 36"/>
                <a:gd name="T6" fmla="*/ 6 w 28"/>
                <a:gd name="T7" fmla="*/ 6 h 36"/>
                <a:gd name="T8" fmla="*/ 6 w 28"/>
                <a:gd name="T9" fmla="*/ 6 h 36"/>
                <a:gd name="T10" fmla="*/ 17 w 28"/>
                <a:gd name="T11" fmla="*/ 0 h 36"/>
                <a:gd name="T12" fmla="*/ 28 w 28"/>
                <a:gd name="T13" fmla="*/ 14 h 36"/>
                <a:gd name="T14" fmla="*/ 28 w 28"/>
                <a:gd name="T15" fmla="*/ 36 h 36"/>
                <a:gd name="T16" fmla="*/ 22 w 28"/>
                <a:gd name="T17" fmla="*/ 36 h 36"/>
                <a:gd name="T18" fmla="*/ 22 w 28"/>
                <a:gd name="T19" fmla="*/ 15 h 36"/>
                <a:gd name="T20" fmla="*/ 15 w 28"/>
                <a:gd name="T21" fmla="*/ 5 h 36"/>
                <a:gd name="T22" fmla="*/ 7 w 28"/>
                <a:gd name="T23" fmla="*/ 11 h 36"/>
                <a:gd name="T24" fmla="*/ 7 w 28"/>
                <a:gd name="T25" fmla="*/ 14 h 36"/>
                <a:gd name="T26" fmla="*/ 7 w 28"/>
                <a:gd name="T27" fmla="*/ 36 h 36"/>
                <a:gd name="T28" fmla="*/ 1 w 28"/>
                <a:gd name="T29" fmla="*/ 36 h 36"/>
                <a:gd name="T30" fmla="*/ 1 w 28"/>
                <a:gd name="T3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6">
                  <a:moveTo>
                    <a:pt x="1" y="10"/>
                  </a:moveTo>
                  <a:cubicBezTo>
                    <a:pt x="1" y="6"/>
                    <a:pt x="1" y="4"/>
                    <a:pt x="0" y="1"/>
                  </a:cubicBezTo>
                  <a:cubicBezTo>
                    <a:pt x="6" y="1"/>
                    <a:pt x="6" y="1"/>
                    <a:pt x="6" y="1"/>
                  </a:cubicBezTo>
                  <a:cubicBezTo>
                    <a:pt x="6" y="6"/>
                    <a:pt x="6" y="6"/>
                    <a:pt x="6" y="6"/>
                  </a:cubicBezTo>
                  <a:cubicBezTo>
                    <a:pt x="6" y="6"/>
                    <a:pt x="6" y="6"/>
                    <a:pt x="6" y="6"/>
                  </a:cubicBezTo>
                  <a:cubicBezTo>
                    <a:pt x="8" y="3"/>
                    <a:pt x="12" y="0"/>
                    <a:pt x="17" y="0"/>
                  </a:cubicBezTo>
                  <a:cubicBezTo>
                    <a:pt x="22" y="0"/>
                    <a:pt x="28" y="3"/>
                    <a:pt x="28" y="14"/>
                  </a:cubicBezTo>
                  <a:cubicBezTo>
                    <a:pt x="28" y="36"/>
                    <a:pt x="28" y="36"/>
                    <a:pt x="28" y="36"/>
                  </a:cubicBezTo>
                  <a:cubicBezTo>
                    <a:pt x="22" y="36"/>
                    <a:pt x="22" y="36"/>
                    <a:pt x="22" y="36"/>
                  </a:cubicBezTo>
                  <a:cubicBezTo>
                    <a:pt x="22" y="15"/>
                    <a:pt x="22" y="15"/>
                    <a:pt x="22" y="15"/>
                  </a:cubicBezTo>
                  <a:cubicBezTo>
                    <a:pt x="22" y="10"/>
                    <a:pt x="20" y="5"/>
                    <a:pt x="15" y="5"/>
                  </a:cubicBezTo>
                  <a:cubicBezTo>
                    <a:pt x="11" y="5"/>
                    <a:pt x="8" y="8"/>
                    <a:pt x="7" y="11"/>
                  </a:cubicBezTo>
                  <a:cubicBezTo>
                    <a:pt x="7" y="12"/>
                    <a:pt x="7" y="13"/>
                    <a:pt x="7" y="14"/>
                  </a:cubicBezTo>
                  <a:cubicBezTo>
                    <a:pt x="7" y="36"/>
                    <a:pt x="7" y="36"/>
                    <a:pt x="7" y="36"/>
                  </a:cubicBezTo>
                  <a:cubicBezTo>
                    <a:pt x="1" y="36"/>
                    <a:pt x="1" y="36"/>
                    <a:pt x="1" y="36"/>
                  </a:cubicBezTo>
                  <a:lnTo>
                    <a:pt x="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30">
              <a:extLst>
                <a:ext uri="{FF2B5EF4-FFF2-40B4-BE49-F238E27FC236}">
                  <a16:creationId xmlns:a16="http://schemas.microsoft.com/office/drawing/2014/main" id="{05821876-102B-45D1-B5E3-E974F7915B97}"/>
                </a:ext>
              </a:extLst>
            </p:cNvPr>
            <p:cNvSpPr>
              <a:spLocks/>
            </p:cNvSpPr>
            <p:nvPr/>
          </p:nvSpPr>
          <p:spPr bwMode="auto">
            <a:xfrm>
              <a:off x="3328988" y="5875338"/>
              <a:ext cx="65088" cy="111125"/>
            </a:xfrm>
            <a:custGeom>
              <a:avLst/>
              <a:gdLst>
                <a:gd name="T0" fmla="*/ 2 w 21"/>
                <a:gd name="T1" fmla="*/ 29 h 36"/>
                <a:gd name="T2" fmla="*/ 9 w 21"/>
                <a:gd name="T3" fmla="*/ 32 h 36"/>
                <a:gd name="T4" fmla="*/ 15 w 21"/>
                <a:gd name="T5" fmla="*/ 26 h 36"/>
                <a:gd name="T6" fmla="*/ 9 w 21"/>
                <a:gd name="T7" fmla="*/ 20 h 36"/>
                <a:gd name="T8" fmla="*/ 1 w 21"/>
                <a:gd name="T9" fmla="*/ 10 h 36"/>
                <a:gd name="T10" fmla="*/ 12 w 21"/>
                <a:gd name="T11" fmla="*/ 0 h 36"/>
                <a:gd name="T12" fmla="*/ 20 w 21"/>
                <a:gd name="T13" fmla="*/ 2 h 36"/>
                <a:gd name="T14" fmla="*/ 19 w 21"/>
                <a:gd name="T15" fmla="*/ 7 h 36"/>
                <a:gd name="T16" fmla="*/ 12 w 21"/>
                <a:gd name="T17" fmla="*/ 5 h 36"/>
                <a:gd name="T18" fmla="*/ 7 w 21"/>
                <a:gd name="T19" fmla="*/ 9 h 36"/>
                <a:gd name="T20" fmla="*/ 13 w 21"/>
                <a:gd name="T21" fmla="*/ 15 h 36"/>
                <a:gd name="T22" fmla="*/ 21 w 21"/>
                <a:gd name="T23" fmla="*/ 26 h 36"/>
                <a:gd name="T24" fmla="*/ 9 w 21"/>
                <a:gd name="T25" fmla="*/ 36 h 36"/>
                <a:gd name="T26" fmla="*/ 0 w 21"/>
                <a:gd name="T27" fmla="*/ 34 h 36"/>
                <a:gd name="T28" fmla="*/ 2 w 21"/>
                <a:gd name="T2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6">
                  <a:moveTo>
                    <a:pt x="2" y="29"/>
                  </a:moveTo>
                  <a:cubicBezTo>
                    <a:pt x="3" y="30"/>
                    <a:pt x="6" y="32"/>
                    <a:pt x="9" y="32"/>
                  </a:cubicBezTo>
                  <a:cubicBezTo>
                    <a:pt x="13" y="32"/>
                    <a:pt x="15" y="29"/>
                    <a:pt x="15" y="26"/>
                  </a:cubicBezTo>
                  <a:cubicBezTo>
                    <a:pt x="15" y="24"/>
                    <a:pt x="14" y="22"/>
                    <a:pt x="9" y="20"/>
                  </a:cubicBezTo>
                  <a:cubicBezTo>
                    <a:pt x="4" y="17"/>
                    <a:pt x="1" y="14"/>
                    <a:pt x="1" y="10"/>
                  </a:cubicBezTo>
                  <a:cubicBezTo>
                    <a:pt x="1" y="4"/>
                    <a:pt x="5" y="0"/>
                    <a:pt x="12" y="0"/>
                  </a:cubicBezTo>
                  <a:cubicBezTo>
                    <a:pt x="16" y="0"/>
                    <a:pt x="18" y="1"/>
                    <a:pt x="20" y="2"/>
                  </a:cubicBezTo>
                  <a:cubicBezTo>
                    <a:pt x="19" y="7"/>
                    <a:pt x="19" y="7"/>
                    <a:pt x="19" y="7"/>
                  </a:cubicBezTo>
                  <a:cubicBezTo>
                    <a:pt x="17" y="6"/>
                    <a:pt x="15" y="5"/>
                    <a:pt x="12" y="5"/>
                  </a:cubicBezTo>
                  <a:cubicBezTo>
                    <a:pt x="9" y="5"/>
                    <a:pt x="7" y="7"/>
                    <a:pt x="7" y="9"/>
                  </a:cubicBezTo>
                  <a:cubicBezTo>
                    <a:pt x="7" y="12"/>
                    <a:pt x="8" y="13"/>
                    <a:pt x="13" y="15"/>
                  </a:cubicBezTo>
                  <a:cubicBezTo>
                    <a:pt x="18" y="18"/>
                    <a:pt x="21" y="21"/>
                    <a:pt x="21" y="26"/>
                  </a:cubicBezTo>
                  <a:cubicBezTo>
                    <a:pt x="21" y="32"/>
                    <a:pt x="16" y="36"/>
                    <a:pt x="9" y="36"/>
                  </a:cubicBezTo>
                  <a:cubicBezTo>
                    <a:pt x="6" y="36"/>
                    <a:pt x="2" y="35"/>
                    <a:pt x="0" y="34"/>
                  </a:cubicBezTo>
                  <a:lnTo>
                    <a:pt x="2"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31">
              <a:extLst>
                <a:ext uri="{FF2B5EF4-FFF2-40B4-BE49-F238E27FC236}">
                  <a16:creationId xmlns:a16="http://schemas.microsoft.com/office/drawing/2014/main" id="{CBD67782-C31C-4247-92ED-43995CDBE73C}"/>
                </a:ext>
              </a:extLst>
            </p:cNvPr>
            <p:cNvSpPr>
              <a:spLocks/>
            </p:cNvSpPr>
            <p:nvPr/>
          </p:nvSpPr>
          <p:spPr bwMode="auto">
            <a:xfrm>
              <a:off x="3414713" y="5878513"/>
              <a:ext cx="87313" cy="107950"/>
            </a:xfrm>
            <a:custGeom>
              <a:avLst/>
              <a:gdLst>
                <a:gd name="T0" fmla="*/ 27 w 28"/>
                <a:gd name="T1" fmla="*/ 25 h 35"/>
                <a:gd name="T2" fmla="*/ 28 w 28"/>
                <a:gd name="T3" fmla="*/ 35 h 35"/>
                <a:gd name="T4" fmla="*/ 22 w 28"/>
                <a:gd name="T5" fmla="*/ 35 h 35"/>
                <a:gd name="T6" fmla="*/ 22 w 28"/>
                <a:gd name="T7" fmla="*/ 29 h 35"/>
                <a:gd name="T8" fmla="*/ 22 w 28"/>
                <a:gd name="T9" fmla="*/ 29 h 35"/>
                <a:gd name="T10" fmla="*/ 11 w 28"/>
                <a:gd name="T11" fmla="*/ 35 h 35"/>
                <a:gd name="T12" fmla="*/ 0 w 28"/>
                <a:gd name="T13" fmla="*/ 21 h 35"/>
                <a:gd name="T14" fmla="*/ 0 w 28"/>
                <a:gd name="T15" fmla="*/ 0 h 35"/>
                <a:gd name="T16" fmla="*/ 7 w 28"/>
                <a:gd name="T17" fmla="*/ 0 h 35"/>
                <a:gd name="T18" fmla="*/ 7 w 28"/>
                <a:gd name="T19" fmla="*/ 20 h 35"/>
                <a:gd name="T20" fmla="*/ 13 w 28"/>
                <a:gd name="T21" fmla="*/ 30 h 35"/>
                <a:gd name="T22" fmla="*/ 21 w 28"/>
                <a:gd name="T23" fmla="*/ 25 h 35"/>
                <a:gd name="T24" fmla="*/ 21 w 28"/>
                <a:gd name="T25" fmla="*/ 22 h 35"/>
                <a:gd name="T26" fmla="*/ 21 w 28"/>
                <a:gd name="T27" fmla="*/ 0 h 35"/>
                <a:gd name="T28" fmla="*/ 27 w 28"/>
                <a:gd name="T29" fmla="*/ 0 h 35"/>
                <a:gd name="T30" fmla="*/ 27 w 28"/>
                <a:gd name="T31"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5">
                  <a:moveTo>
                    <a:pt x="27" y="25"/>
                  </a:moveTo>
                  <a:cubicBezTo>
                    <a:pt x="27" y="29"/>
                    <a:pt x="27" y="32"/>
                    <a:pt x="28" y="35"/>
                  </a:cubicBezTo>
                  <a:cubicBezTo>
                    <a:pt x="22" y="35"/>
                    <a:pt x="22" y="35"/>
                    <a:pt x="22" y="35"/>
                  </a:cubicBezTo>
                  <a:cubicBezTo>
                    <a:pt x="22" y="29"/>
                    <a:pt x="22" y="29"/>
                    <a:pt x="22" y="29"/>
                  </a:cubicBezTo>
                  <a:cubicBezTo>
                    <a:pt x="22" y="29"/>
                    <a:pt x="22" y="29"/>
                    <a:pt x="22" y="29"/>
                  </a:cubicBezTo>
                  <a:cubicBezTo>
                    <a:pt x="20" y="32"/>
                    <a:pt x="17" y="35"/>
                    <a:pt x="11" y="35"/>
                  </a:cubicBezTo>
                  <a:cubicBezTo>
                    <a:pt x="6" y="35"/>
                    <a:pt x="0" y="32"/>
                    <a:pt x="0" y="21"/>
                  </a:cubicBezTo>
                  <a:cubicBezTo>
                    <a:pt x="0" y="0"/>
                    <a:pt x="0" y="0"/>
                    <a:pt x="0" y="0"/>
                  </a:cubicBezTo>
                  <a:cubicBezTo>
                    <a:pt x="7" y="0"/>
                    <a:pt x="7" y="0"/>
                    <a:pt x="7" y="0"/>
                  </a:cubicBezTo>
                  <a:cubicBezTo>
                    <a:pt x="7" y="20"/>
                    <a:pt x="7" y="20"/>
                    <a:pt x="7" y="20"/>
                  </a:cubicBezTo>
                  <a:cubicBezTo>
                    <a:pt x="7" y="26"/>
                    <a:pt x="8" y="30"/>
                    <a:pt x="13" y="30"/>
                  </a:cubicBezTo>
                  <a:cubicBezTo>
                    <a:pt x="17" y="30"/>
                    <a:pt x="20" y="27"/>
                    <a:pt x="21" y="25"/>
                  </a:cubicBezTo>
                  <a:cubicBezTo>
                    <a:pt x="21" y="24"/>
                    <a:pt x="21" y="23"/>
                    <a:pt x="21" y="22"/>
                  </a:cubicBezTo>
                  <a:cubicBezTo>
                    <a:pt x="21" y="0"/>
                    <a:pt x="21" y="0"/>
                    <a:pt x="21" y="0"/>
                  </a:cubicBezTo>
                  <a:cubicBezTo>
                    <a:pt x="27" y="0"/>
                    <a:pt x="27" y="0"/>
                    <a:pt x="27" y="0"/>
                  </a:cubicBezTo>
                  <a:lnTo>
                    <a:pt x="27"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32">
              <a:extLst>
                <a:ext uri="{FF2B5EF4-FFF2-40B4-BE49-F238E27FC236}">
                  <a16:creationId xmlns:a16="http://schemas.microsoft.com/office/drawing/2014/main" id="{0C2021AD-BFFB-4585-8A45-BCE4D77F25A3}"/>
                </a:ext>
              </a:extLst>
            </p:cNvPr>
            <p:cNvSpPr>
              <a:spLocks/>
            </p:cNvSpPr>
            <p:nvPr/>
          </p:nvSpPr>
          <p:spPr bwMode="auto">
            <a:xfrm>
              <a:off x="3529013" y="5875338"/>
              <a:ext cx="49213" cy="111125"/>
            </a:xfrm>
            <a:custGeom>
              <a:avLst/>
              <a:gdLst>
                <a:gd name="T0" fmla="*/ 0 w 16"/>
                <a:gd name="T1" fmla="*/ 11 h 36"/>
                <a:gd name="T2" fmla="*/ 0 w 16"/>
                <a:gd name="T3" fmla="*/ 1 h 36"/>
                <a:gd name="T4" fmla="*/ 5 w 16"/>
                <a:gd name="T5" fmla="*/ 1 h 36"/>
                <a:gd name="T6" fmla="*/ 5 w 16"/>
                <a:gd name="T7" fmla="*/ 7 h 36"/>
                <a:gd name="T8" fmla="*/ 6 w 16"/>
                <a:gd name="T9" fmla="*/ 7 h 36"/>
                <a:gd name="T10" fmla="*/ 14 w 16"/>
                <a:gd name="T11" fmla="*/ 0 h 36"/>
                <a:gd name="T12" fmla="*/ 16 w 16"/>
                <a:gd name="T13" fmla="*/ 0 h 36"/>
                <a:gd name="T14" fmla="*/ 16 w 16"/>
                <a:gd name="T15" fmla="*/ 6 h 36"/>
                <a:gd name="T16" fmla="*/ 14 w 16"/>
                <a:gd name="T17" fmla="*/ 6 h 36"/>
                <a:gd name="T18" fmla="*/ 6 w 16"/>
                <a:gd name="T19" fmla="*/ 14 h 36"/>
                <a:gd name="T20" fmla="*/ 6 w 16"/>
                <a:gd name="T21" fmla="*/ 17 h 36"/>
                <a:gd name="T22" fmla="*/ 6 w 16"/>
                <a:gd name="T23" fmla="*/ 36 h 36"/>
                <a:gd name="T24" fmla="*/ 0 w 16"/>
                <a:gd name="T25" fmla="*/ 36 h 36"/>
                <a:gd name="T26" fmla="*/ 0 w 16"/>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0" y="11"/>
                  </a:moveTo>
                  <a:cubicBezTo>
                    <a:pt x="0" y="7"/>
                    <a:pt x="0" y="4"/>
                    <a:pt x="0" y="1"/>
                  </a:cubicBezTo>
                  <a:cubicBezTo>
                    <a:pt x="5" y="1"/>
                    <a:pt x="5" y="1"/>
                    <a:pt x="5" y="1"/>
                  </a:cubicBezTo>
                  <a:cubicBezTo>
                    <a:pt x="5" y="7"/>
                    <a:pt x="5" y="7"/>
                    <a:pt x="5" y="7"/>
                  </a:cubicBezTo>
                  <a:cubicBezTo>
                    <a:pt x="6" y="7"/>
                    <a:pt x="6" y="7"/>
                    <a:pt x="6" y="7"/>
                  </a:cubicBezTo>
                  <a:cubicBezTo>
                    <a:pt x="7" y="3"/>
                    <a:pt x="11" y="0"/>
                    <a:pt x="14" y="0"/>
                  </a:cubicBezTo>
                  <a:cubicBezTo>
                    <a:pt x="15" y="0"/>
                    <a:pt x="16" y="0"/>
                    <a:pt x="16" y="0"/>
                  </a:cubicBezTo>
                  <a:cubicBezTo>
                    <a:pt x="16" y="6"/>
                    <a:pt x="16" y="6"/>
                    <a:pt x="16" y="6"/>
                  </a:cubicBezTo>
                  <a:cubicBezTo>
                    <a:pt x="16" y="6"/>
                    <a:pt x="15" y="6"/>
                    <a:pt x="14" y="6"/>
                  </a:cubicBezTo>
                  <a:cubicBezTo>
                    <a:pt x="10" y="6"/>
                    <a:pt x="7" y="9"/>
                    <a:pt x="6" y="14"/>
                  </a:cubicBezTo>
                  <a:cubicBezTo>
                    <a:pt x="6" y="15"/>
                    <a:pt x="6" y="16"/>
                    <a:pt x="6" y="17"/>
                  </a:cubicBezTo>
                  <a:cubicBezTo>
                    <a:pt x="6" y="36"/>
                    <a:pt x="6" y="36"/>
                    <a:pt x="6" y="36"/>
                  </a:cubicBezTo>
                  <a:cubicBezTo>
                    <a:pt x="0" y="36"/>
                    <a:pt x="0" y="36"/>
                    <a:pt x="0" y="36"/>
                  </a:cubicBez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33">
              <a:extLst>
                <a:ext uri="{FF2B5EF4-FFF2-40B4-BE49-F238E27FC236}">
                  <a16:creationId xmlns:a16="http://schemas.microsoft.com/office/drawing/2014/main" id="{0AB912F5-DF26-4045-B535-B05B84F8B36F}"/>
                </a:ext>
              </a:extLst>
            </p:cNvPr>
            <p:cNvSpPr>
              <a:spLocks noEditPoints="1"/>
            </p:cNvSpPr>
            <p:nvPr/>
          </p:nvSpPr>
          <p:spPr bwMode="auto">
            <a:xfrm>
              <a:off x="3587751" y="5875338"/>
              <a:ext cx="79375" cy="111125"/>
            </a:xfrm>
            <a:custGeom>
              <a:avLst/>
              <a:gdLst>
                <a:gd name="T0" fmla="*/ 20 w 26"/>
                <a:gd name="T1" fmla="*/ 36 h 36"/>
                <a:gd name="T2" fmla="*/ 20 w 26"/>
                <a:gd name="T3" fmla="*/ 31 h 36"/>
                <a:gd name="T4" fmla="*/ 19 w 26"/>
                <a:gd name="T5" fmla="*/ 31 h 36"/>
                <a:gd name="T6" fmla="*/ 10 w 26"/>
                <a:gd name="T7" fmla="*/ 36 h 36"/>
                <a:gd name="T8" fmla="*/ 0 w 26"/>
                <a:gd name="T9" fmla="*/ 26 h 36"/>
                <a:gd name="T10" fmla="*/ 19 w 26"/>
                <a:gd name="T11" fmla="*/ 13 h 36"/>
                <a:gd name="T12" fmla="*/ 19 w 26"/>
                <a:gd name="T13" fmla="*/ 13 h 36"/>
                <a:gd name="T14" fmla="*/ 12 w 26"/>
                <a:gd name="T15" fmla="*/ 5 h 36"/>
                <a:gd name="T16" fmla="*/ 4 w 26"/>
                <a:gd name="T17" fmla="*/ 7 h 36"/>
                <a:gd name="T18" fmla="*/ 2 w 26"/>
                <a:gd name="T19" fmla="*/ 3 h 36"/>
                <a:gd name="T20" fmla="*/ 13 w 26"/>
                <a:gd name="T21" fmla="*/ 0 h 36"/>
                <a:gd name="T22" fmla="*/ 25 w 26"/>
                <a:gd name="T23" fmla="*/ 14 h 36"/>
                <a:gd name="T24" fmla="*/ 25 w 26"/>
                <a:gd name="T25" fmla="*/ 27 h 36"/>
                <a:gd name="T26" fmla="*/ 26 w 26"/>
                <a:gd name="T27" fmla="*/ 36 h 36"/>
                <a:gd name="T28" fmla="*/ 20 w 26"/>
                <a:gd name="T29" fmla="*/ 36 h 36"/>
                <a:gd name="T30" fmla="*/ 19 w 26"/>
                <a:gd name="T31" fmla="*/ 18 h 36"/>
                <a:gd name="T32" fmla="*/ 6 w 26"/>
                <a:gd name="T33" fmla="*/ 26 h 36"/>
                <a:gd name="T34" fmla="*/ 11 w 26"/>
                <a:gd name="T35" fmla="*/ 32 h 36"/>
                <a:gd name="T36" fmla="*/ 19 w 26"/>
                <a:gd name="T37" fmla="*/ 26 h 36"/>
                <a:gd name="T38" fmla="*/ 19 w 26"/>
                <a:gd name="T39" fmla="*/ 24 h 36"/>
                <a:gd name="T40" fmla="*/ 19 w 26"/>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6">
                  <a:moveTo>
                    <a:pt x="20" y="36"/>
                  </a:moveTo>
                  <a:cubicBezTo>
                    <a:pt x="20" y="31"/>
                    <a:pt x="20" y="31"/>
                    <a:pt x="20" y="31"/>
                  </a:cubicBezTo>
                  <a:cubicBezTo>
                    <a:pt x="19" y="31"/>
                    <a:pt x="19" y="31"/>
                    <a:pt x="19" y="31"/>
                  </a:cubicBezTo>
                  <a:cubicBezTo>
                    <a:pt x="18" y="34"/>
                    <a:pt x="14" y="36"/>
                    <a:pt x="10" y="36"/>
                  </a:cubicBezTo>
                  <a:cubicBezTo>
                    <a:pt x="4" y="36"/>
                    <a:pt x="0" y="32"/>
                    <a:pt x="0" y="26"/>
                  </a:cubicBezTo>
                  <a:cubicBezTo>
                    <a:pt x="0" y="18"/>
                    <a:pt x="7" y="13"/>
                    <a:pt x="19" y="13"/>
                  </a:cubicBezTo>
                  <a:cubicBezTo>
                    <a:pt x="19" y="13"/>
                    <a:pt x="19" y="13"/>
                    <a:pt x="19" y="13"/>
                  </a:cubicBezTo>
                  <a:cubicBezTo>
                    <a:pt x="19" y="9"/>
                    <a:pt x="18" y="5"/>
                    <a:pt x="12" y="5"/>
                  </a:cubicBezTo>
                  <a:cubicBezTo>
                    <a:pt x="9" y="5"/>
                    <a:pt x="6" y="5"/>
                    <a:pt x="4" y="7"/>
                  </a:cubicBezTo>
                  <a:cubicBezTo>
                    <a:pt x="2" y="3"/>
                    <a:pt x="2" y="3"/>
                    <a:pt x="2" y="3"/>
                  </a:cubicBezTo>
                  <a:cubicBezTo>
                    <a:pt x="5" y="1"/>
                    <a:pt x="9" y="0"/>
                    <a:pt x="13" y="0"/>
                  </a:cubicBezTo>
                  <a:cubicBezTo>
                    <a:pt x="22" y="0"/>
                    <a:pt x="25" y="6"/>
                    <a:pt x="25" y="14"/>
                  </a:cubicBezTo>
                  <a:cubicBezTo>
                    <a:pt x="25" y="27"/>
                    <a:pt x="25" y="27"/>
                    <a:pt x="25" y="27"/>
                  </a:cubicBezTo>
                  <a:cubicBezTo>
                    <a:pt x="25" y="30"/>
                    <a:pt x="25" y="33"/>
                    <a:pt x="26" y="36"/>
                  </a:cubicBezTo>
                  <a:lnTo>
                    <a:pt x="20" y="36"/>
                  </a:lnTo>
                  <a:close/>
                  <a:moveTo>
                    <a:pt x="19" y="18"/>
                  </a:moveTo>
                  <a:cubicBezTo>
                    <a:pt x="14" y="18"/>
                    <a:pt x="6" y="19"/>
                    <a:pt x="6" y="26"/>
                  </a:cubicBezTo>
                  <a:cubicBezTo>
                    <a:pt x="6" y="30"/>
                    <a:pt x="9" y="32"/>
                    <a:pt x="11" y="32"/>
                  </a:cubicBezTo>
                  <a:cubicBezTo>
                    <a:pt x="15" y="32"/>
                    <a:pt x="18" y="29"/>
                    <a:pt x="19" y="26"/>
                  </a:cubicBezTo>
                  <a:cubicBezTo>
                    <a:pt x="19" y="25"/>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34">
              <a:extLst>
                <a:ext uri="{FF2B5EF4-FFF2-40B4-BE49-F238E27FC236}">
                  <a16:creationId xmlns:a16="http://schemas.microsoft.com/office/drawing/2014/main" id="{44B70ACD-D843-4CFB-AB1E-2FF62D4F27AB}"/>
                </a:ext>
              </a:extLst>
            </p:cNvPr>
            <p:cNvSpPr>
              <a:spLocks/>
            </p:cNvSpPr>
            <p:nvPr/>
          </p:nvSpPr>
          <p:spPr bwMode="auto">
            <a:xfrm>
              <a:off x="3692526" y="5875338"/>
              <a:ext cx="85725" cy="111125"/>
            </a:xfrm>
            <a:custGeom>
              <a:avLst/>
              <a:gdLst>
                <a:gd name="T0" fmla="*/ 1 w 28"/>
                <a:gd name="T1" fmla="*/ 10 h 36"/>
                <a:gd name="T2" fmla="*/ 0 w 28"/>
                <a:gd name="T3" fmla="*/ 1 h 36"/>
                <a:gd name="T4" fmla="*/ 6 w 28"/>
                <a:gd name="T5" fmla="*/ 1 h 36"/>
                <a:gd name="T6" fmla="*/ 6 w 28"/>
                <a:gd name="T7" fmla="*/ 6 h 36"/>
                <a:gd name="T8" fmla="*/ 6 w 28"/>
                <a:gd name="T9" fmla="*/ 6 h 36"/>
                <a:gd name="T10" fmla="*/ 17 w 28"/>
                <a:gd name="T11" fmla="*/ 0 h 36"/>
                <a:gd name="T12" fmla="*/ 28 w 28"/>
                <a:gd name="T13" fmla="*/ 14 h 36"/>
                <a:gd name="T14" fmla="*/ 28 w 28"/>
                <a:gd name="T15" fmla="*/ 36 h 36"/>
                <a:gd name="T16" fmla="*/ 22 w 28"/>
                <a:gd name="T17" fmla="*/ 36 h 36"/>
                <a:gd name="T18" fmla="*/ 22 w 28"/>
                <a:gd name="T19" fmla="*/ 15 h 36"/>
                <a:gd name="T20" fmla="*/ 15 w 28"/>
                <a:gd name="T21" fmla="*/ 5 h 36"/>
                <a:gd name="T22" fmla="*/ 7 w 28"/>
                <a:gd name="T23" fmla="*/ 11 h 36"/>
                <a:gd name="T24" fmla="*/ 7 w 28"/>
                <a:gd name="T25" fmla="*/ 14 h 36"/>
                <a:gd name="T26" fmla="*/ 7 w 28"/>
                <a:gd name="T27" fmla="*/ 36 h 36"/>
                <a:gd name="T28" fmla="*/ 1 w 28"/>
                <a:gd name="T29" fmla="*/ 36 h 36"/>
                <a:gd name="T30" fmla="*/ 1 w 28"/>
                <a:gd name="T3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6">
                  <a:moveTo>
                    <a:pt x="1" y="10"/>
                  </a:moveTo>
                  <a:cubicBezTo>
                    <a:pt x="1" y="6"/>
                    <a:pt x="1" y="4"/>
                    <a:pt x="0" y="1"/>
                  </a:cubicBezTo>
                  <a:cubicBezTo>
                    <a:pt x="6" y="1"/>
                    <a:pt x="6" y="1"/>
                    <a:pt x="6" y="1"/>
                  </a:cubicBezTo>
                  <a:cubicBezTo>
                    <a:pt x="6" y="6"/>
                    <a:pt x="6" y="6"/>
                    <a:pt x="6" y="6"/>
                  </a:cubicBezTo>
                  <a:cubicBezTo>
                    <a:pt x="6" y="6"/>
                    <a:pt x="6" y="6"/>
                    <a:pt x="6" y="6"/>
                  </a:cubicBezTo>
                  <a:cubicBezTo>
                    <a:pt x="8" y="3"/>
                    <a:pt x="12" y="0"/>
                    <a:pt x="17" y="0"/>
                  </a:cubicBezTo>
                  <a:cubicBezTo>
                    <a:pt x="22" y="0"/>
                    <a:pt x="28" y="3"/>
                    <a:pt x="28" y="14"/>
                  </a:cubicBezTo>
                  <a:cubicBezTo>
                    <a:pt x="28" y="36"/>
                    <a:pt x="28" y="36"/>
                    <a:pt x="28" y="36"/>
                  </a:cubicBezTo>
                  <a:cubicBezTo>
                    <a:pt x="22" y="36"/>
                    <a:pt x="22" y="36"/>
                    <a:pt x="22" y="36"/>
                  </a:cubicBezTo>
                  <a:cubicBezTo>
                    <a:pt x="22" y="15"/>
                    <a:pt x="22" y="15"/>
                    <a:pt x="22" y="15"/>
                  </a:cubicBezTo>
                  <a:cubicBezTo>
                    <a:pt x="22" y="10"/>
                    <a:pt x="20" y="5"/>
                    <a:pt x="15" y="5"/>
                  </a:cubicBezTo>
                  <a:cubicBezTo>
                    <a:pt x="11" y="5"/>
                    <a:pt x="8" y="8"/>
                    <a:pt x="7" y="11"/>
                  </a:cubicBezTo>
                  <a:cubicBezTo>
                    <a:pt x="7" y="12"/>
                    <a:pt x="7" y="13"/>
                    <a:pt x="7" y="14"/>
                  </a:cubicBezTo>
                  <a:cubicBezTo>
                    <a:pt x="7" y="36"/>
                    <a:pt x="7" y="36"/>
                    <a:pt x="7" y="36"/>
                  </a:cubicBezTo>
                  <a:cubicBezTo>
                    <a:pt x="1" y="36"/>
                    <a:pt x="1" y="36"/>
                    <a:pt x="1" y="36"/>
                  </a:cubicBezTo>
                  <a:lnTo>
                    <a:pt x="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35">
              <a:extLst>
                <a:ext uri="{FF2B5EF4-FFF2-40B4-BE49-F238E27FC236}">
                  <a16:creationId xmlns:a16="http://schemas.microsoft.com/office/drawing/2014/main" id="{1BAE0AEA-7B4E-49A0-8221-280FDFCF54ED}"/>
                </a:ext>
              </a:extLst>
            </p:cNvPr>
            <p:cNvSpPr>
              <a:spLocks/>
            </p:cNvSpPr>
            <p:nvPr/>
          </p:nvSpPr>
          <p:spPr bwMode="auto">
            <a:xfrm>
              <a:off x="3800476" y="5875338"/>
              <a:ext cx="76200" cy="111125"/>
            </a:xfrm>
            <a:custGeom>
              <a:avLst/>
              <a:gdLst>
                <a:gd name="T0" fmla="*/ 25 w 25"/>
                <a:gd name="T1" fmla="*/ 34 h 36"/>
                <a:gd name="T2" fmla="*/ 16 w 25"/>
                <a:gd name="T3" fmla="*/ 36 h 36"/>
                <a:gd name="T4" fmla="*/ 0 w 25"/>
                <a:gd name="T5" fmla="*/ 18 h 36"/>
                <a:gd name="T6" fmla="*/ 17 w 25"/>
                <a:gd name="T7" fmla="*/ 0 h 36"/>
                <a:gd name="T8" fmla="*/ 25 w 25"/>
                <a:gd name="T9" fmla="*/ 2 h 36"/>
                <a:gd name="T10" fmla="*/ 24 w 25"/>
                <a:gd name="T11" fmla="*/ 6 h 36"/>
                <a:gd name="T12" fmla="*/ 17 w 25"/>
                <a:gd name="T13" fmla="*/ 5 h 36"/>
                <a:gd name="T14" fmla="*/ 6 w 25"/>
                <a:gd name="T15" fmla="*/ 18 h 36"/>
                <a:gd name="T16" fmla="*/ 17 w 25"/>
                <a:gd name="T17" fmla="*/ 31 h 36"/>
                <a:gd name="T18" fmla="*/ 24 w 25"/>
                <a:gd name="T19" fmla="*/ 30 h 36"/>
                <a:gd name="T20" fmla="*/ 25 w 25"/>
                <a:gd name="T21"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6">
                  <a:moveTo>
                    <a:pt x="25" y="34"/>
                  </a:moveTo>
                  <a:cubicBezTo>
                    <a:pt x="23" y="35"/>
                    <a:pt x="20" y="36"/>
                    <a:pt x="16" y="36"/>
                  </a:cubicBezTo>
                  <a:cubicBezTo>
                    <a:pt x="7" y="36"/>
                    <a:pt x="0" y="29"/>
                    <a:pt x="0" y="18"/>
                  </a:cubicBezTo>
                  <a:cubicBezTo>
                    <a:pt x="0" y="8"/>
                    <a:pt x="7" y="0"/>
                    <a:pt x="17" y="0"/>
                  </a:cubicBezTo>
                  <a:cubicBezTo>
                    <a:pt x="21" y="0"/>
                    <a:pt x="24" y="1"/>
                    <a:pt x="25" y="2"/>
                  </a:cubicBezTo>
                  <a:cubicBezTo>
                    <a:pt x="24" y="6"/>
                    <a:pt x="24" y="6"/>
                    <a:pt x="24" y="6"/>
                  </a:cubicBezTo>
                  <a:cubicBezTo>
                    <a:pt x="22" y="6"/>
                    <a:pt x="20" y="5"/>
                    <a:pt x="17" y="5"/>
                  </a:cubicBezTo>
                  <a:cubicBezTo>
                    <a:pt x="10" y="5"/>
                    <a:pt x="6" y="11"/>
                    <a:pt x="6" y="18"/>
                  </a:cubicBezTo>
                  <a:cubicBezTo>
                    <a:pt x="6" y="26"/>
                    <a:pt x="11" y="31"/>
                    <a:pt x="17" y="31"/>
                  </a:cubicBezTo>
                  <a:cubicBezTo>
                    <a:pt x="20" y="31"/>
                    <a:pt x="22" y="31"/>
                    <a:pt x="24" y="30"/>
                  </a:cubicBezTo>
                  <a:lnTo>
                    <a:pt x="25"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36">
              <a:extLst>
                <a:ext uri="{FF2B5EF4-FFF2-40B4-BE49-F238E27FC236}">
                  <a16:creationId xmlns:a16="http://schemas.microsoft.com/office/drawing/2014/main" id="{4562E2C5-242A-45F5-9ABF-AD4582219ACA}"/>
                </a:ext>
              </a:extLst>
            </p:cNvPr>
            <p:cNvSpPr>
              <a:spLocks noEditPoints="1"/>
            </p:cNvSpPr>
            <p:nvPr/>
          </p:nvSpPr>
          <p:spPr bwMode="auto">
            <a:xfrm>
              <a:off x="3889376" y="5875338"/>
              <a:ext cx="85725" cy="111125"/>
            </a:xfrm>
            <a:custGeom>
              <a:avLst/>
              <a:gdLst>
                <a:gd name="T0" fmla="*/ 6 w 28"/>
                <a:gd name="T1" fmla="*/ 19 h 36"/>
                <a:gd name="T2" fmla="*/ 17 w 28"/>
                <a:gd name="T3" fmla="*/ 31 h 36"/>
                <a:gd name="T4" fmla="*/ 25 w 28"/>
                <a:gd name="T5" fmla="*/ 30 h 36"/>
                <a:gd name="T6" fmla="*/ 26 w 28"/>
                <a:gd name="T7" fmla="*/ 34 h 36"/>
                <a:gd name="T8" fmla="*/ 16 w 28"/>
                <a:gd name="T9" fmla="*/ 36 h 36"/>
                <a:gd name="T10" fmla="*/ 0 w 28"/>
                <a:gd name="T11" fmla="*/ 19 h 36"/>
                <a:gd name="T12" fmla="*/ 15 w 28"/>
                <a:gd name="T13" fmla="*/ 0 h 36"/>
                <a:gd name="T14" fmla="*/ 28 w 28"/>
                <a:gd name="T15" fmla="*/ 16 h 36"/>
                <a:gd name="T16" fmla="*/ 28 w 28"/>
                <a:gd name="T17" fmla="*/ 19 h 36"/>
                <a:gd name="T18" fmla="*/ 6 w 28"/>
                <a:gd name="T19" fmla="*/ 19 h 36"/>
                <a:gd name="T20" fmla="*/ 22 w 28"/>
                <a:gd name="T21" fmla="*/ 15 h 36"/>
                <a:gd name="T22" fmla="*/ 14 w 28"/>
                <a:gd name="T23" fmla="*/ 4 h 36"/>
                <a:gd name="T24" fmla="*/ 6 w 28"/>
                <a:gd name="T25" fmla="*/ 15 h 36"/>
                <a:gd name="T26" fmla="*/ 22 w 28"/>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6" y="19"/>
                  </a:moveTo>
                  <a:cubicBezTo>
                    <a:pt x="6" y="28"/>
                    <a:pt x="11" y="31"/>
                    <a:pt x="17" y="31"/>
                  </a:cubicBezTo>
                  <a:cubicBezTo>
                    <a:pt x="21" y="31"/>
                    <a:pt x="23" y="31"/>
                    <a:pt x="25" y="30"/>
                  </a:cubicBezTo>
                  <a:cubicBezTo>
                    <a:pt x="26" y="34"/>
                    <a:pt x="26" y="34"/>
                    <a:pt x="26" y="34"/>
                  </a:cubicBezTo>
                  <a:cubicBezTo>
                    <a:pt x="24" y="35"/>
                    <a:pt x="20" y="36"/>
                    <a:pt x="16" y="36"/>
                  </a:cubicBezTo>
                  <a:cubicBezTo>
                    <a:pt x="6" y="36"/>
                    <a:pt x="0" y="29"/>
                    <a:pt x="0" y="19"/>
                  </a:cubicBezTo>
                  <a:cubicBezTo>
                    <a:pt x="0" y="8"/>
                    <a:pt x="6" y="0"/>
                    <a:pt x="15" y="0"/>
                  </a:cubicBezTo>
                  <a:cubicBezTo>
                    <a:pt x="25" y="0"/>
                    <a:pt x="28" y="9"/>
                    <a:pt x="28" y="16"/>
                  </a:cubicBezTo>
                  <a:cubicBezTo>
                    <a:pt x="28" y="17"/>
                    <a:pt x="28" y="18"/>
                    <a:pt x="28" y="19"/>
                  </a:cubicBezTo>
                  <a:lnTo>
                    <a:pt x="6" y="19"/>
                  </a:lnTo>
                  <a:close/>
                  <a:moveTo>
                    <a:pt x="22" y="15"/>
                  </a:moveTo>
                  <a:cubicBezTo>
                    <a:pt x="22" y="10"/>
                    <a:pt x="20" y="4"/>
                    <a:pt x="14" y="4"/>
                  </a:cubicBezTo>
                  <a:cubicBezTo>
                    <a:pt x="9" y="4"/>
                    <a:pt x="6" y="10"/>
                    <a:pt x="6" y="15"/>
                  </a:cubicBez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247">
              <a:extLst>
                <a:ext uri="{FF2B5EF4-FFF2-40B4-BE49-F238E27FC236}">
                  <a16:creationId xmlns:a16="http://schemas.microsoft.com/office/drawing/2014/main" id="{50A58159-348B-4C72-A834-901E30808A6F}"/>
                </a:ext>
              </a:extLst>
            </p:cNvPr>
            <p:cNvSpPr>
              <a:spLocks/>
            </p:cNvSpPr>
            <p:nvPr/>
          </p:nvSpPr>
          <p:spPr bwMode="auto">
            <a:xfrm>
              <a:off x="4098926" y="5678488"/>
              <a:ext cx="533400" cy="461963"/>
            </a:xfrm>
            <a:custGeom>
              <a:avLst/>
              <a:gdLst>
                <a:gd name="T0" fmla="*/ 83 w 336"/>
                <a:gd name="T1" fmla="*/ 0 h 291"/>
                <a:gd name="T2" fmla="*/ 252 w 336"/>
                <a:gd name="T3" fmla="*/ 0 h 291"/>
                <a:gd name="T4" fmla="*/ 336 w 336"/>
                <a:gd name="T5" fmla="*/ 146 h 291"/>
                <a:gd name="T6" fmla="*/ 252 w 336"/>
                <a:gd name="T7" fmla="*/ 291 h 291"/>
                <a:gd name="T8" fmla="*/ 83 w 336"/>
                <a:gd name="T9" fmla="*/ 291 h 291"/>
                <a:gd name="T10" fmla="*/ 0 w 336"/>
                <a:gd name="T11" fmla="*/ 146 h 291"/>
                <a:gd name="T12" fmla="*/ 83 w 33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6" h="291">
                  <a:moveTo>
                    <a:pt x="83" y="0"/>
                  </a:moveTo>
                  <a:lnTo>
                    <a:pt x="252" y="0"/>
                  </a:lnTo>
                  <a:lnTo>
                    <a:pt x="336" y="146"/>
                  </a:lnTo>
                  <a:lnTo>
                    <a:pt x="252" y="291"/>
                  </a:lnTo>
                  <a:lnTo>
                    <a:pt x="83" y="291"/>
                  </a:lnTo>
                  <a:lnTo>
                    <a:pt x="0" y="146"/>
                  </a:lnTo>
                  <a:lnTo>
                    <a:pt x="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248">
              <a:extLst>
                <a:ext uri="{FF2B5EF4-FFF2-40B4-BE49-F238E27FC236}">
                  <a16:creationId xmlns:a16="http://schemas.microsoft.com/office/drawing/2014/main" id="{841D6313-7D79-4AFC-A112-EB1806D5084F}"/>
                </a:ext>
              </a:extLst>
            </p:cNvPr>
            <p:cNvSpPr>
              <a:spLocks/>
            </p:cNvSpPr>
            <p:nvPr/>
          </p:nvSpPr>
          <p:spPr bwMode="auto">
            <a:xfrm>
              <a:off x="4092576" y="5675313"/>
              <a:ext cx="544513" cy="468313"/>
            </a:xfrm>
            <a:custGeom>
              <a:avLst/>
              <a:gdLst>
                <a:gd name="T0" fmla="*/ 87 w 343"/>
                <a:gd name="T1" fmla="*/ 2 h 295"/>
                <a:gd name="T2" fmla="*/ 87 w 343"/>
                <a:gd name="T3" fmla="*/ 6 h 295"/>
                <a:gd name="T4" fmla="*/ 254 w 343"/>
                <a:gd name="T5" fmla="*/ 6 h 295"/>
                <a:gd name="T6" fmla="*/ 336 w 343"/>
                <a:gd name="T7" fmla="*/ 148 h 295"/>
                <a:gd name="T8" fmla="*/ 254 w 343"/>
                <a:gd name="T9" fmla="*/ 289 h 295"/>
                <a:gd name="T10" fmla="*/ 89 w 343"/>
                <a:gd name="T11" fmla="*/ 289 h 295"/>
                <a:gd name="T12" fmla="*/ 8 w 343"/>
                <a:gd name="T13" fmla="*/ 148 h 295"/>
                <a:gd name="T14" fmla="*/ 91 w 343"/>
                <a:gd name="T15" fmla="*/ 4 h 295"/>
                <a:gd name="T16" fmla="*/ 87 w 343"/>
                <a:gd name="T17" fmla="*/ 2 h 295"/>
                <a:gd name="T18" fmla="*/ 87 w 343"/>
                <a:gd name="T19" fmla="*/ 6 h 295"/>
                <a:gd name="T20" fmla="*/ 87 w 343"/>
                <a:gd name="T21" fmla="*/ 2 h 295"/>
                <a:gd name="T22" fmla="*/ 85 w 343"/>
                <a:gd name="T23" fmla="*/ 2 h 295"/>
                <a:gd name="T24" fmla="*/ 0 w 343"/>
                <a:gd name="T25" fmla="*/ 148 h 295"/>
                <a:gd name="T26" fmla="*/ 87 w 343"/>
                <a:gd name="T27" fmla="*/ 295 h 295"/>
                <a:gd name="T28" fmla="*/ 258 w 343"/>
                <a:gd name="T29" fmla="*/ 295 h 295"/>
                <a:gd name="T30" fmla="*/ 343 w 343"/>
                <a:gd name="T31" fmla="*/ 148 h 295"/>
                <a:gd name="T32" fmla="*/ 258 w 343"/>
                <a:gd name="T33" fmla="*/ 0 h 295"/>
                <a:gd name="T34" fmla="*/ 87 w 343"/>
                <a:gd name="T35" fmla="*/ 0 h 295"/>
                <a:gd name="T36" fmla="*/ 85 w 343"/>
                <a:gd name="T37" fmla="*/ 2 h 295"/>
                <a:gd name="T38" fmla="*/ 87 w 343"/>
                <a:gd name="T39"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295">
                  <a:moveTo>
                    <a:pt x="87" y="2"/>
                  </a:moveTo>
                  <a:lnTo>
                    <a:pt x="87" y="6"/>
                  </a:lnTo>
                  <a:lnTo>
                    <a:pt x="254" y="6"/>
                  </a:lnTo>
                  <a:lnTo>
                    <a:pt x="336" y="148"/>
                  </a:lnTo>
                  <a:lnTo>
                    <a:pt x="254" y="289"/>
                  </a:lnTo>
                  <a:lnTo>
                    <a:pt x="89" y="289"/>
                  </a:lnTo>
                  <a:lnTo>
                    <a:pt x="8" y="148"/>
                  </a:lnTo>
                  <a:lnTo>
                    <a:pt x="91" y="4"/>
                  </a:lnTo>
                  <a:lnTo>
                    <a:pt x="87" y="2"/>
                  </a:lnTo>
                  <a:lnTo>
                    <a:pt x="87" y="6"/>
                  </a:lnTo>
                  <a:lnTo>
                    <a:pt x="87" y="2"/>
                  </a:lnTo>
                  <a:lnTo>
                    <a:pt x="85" y="2"/>
                  </a:lnTo>
                  <a:lnTo>
                    <a:pt x="0" y="148"/>
                  </a:lnTo>
                  <a:lnTo>
                    <a:pt x="87" y="295"/>
                  </a:lnTo>
                  <a:lnTo>
                    <a:pt x="258" y="295"/>
                  </a:lnTo>
                  <a:lnTo>
                    <a:pt x="343" y="148"/>
                  </a:lnTo>
                  <a:lnTo>
                    <a:pt x="258" y="0"/>
                  </a:lnTo>
                  <a:lnTo>
                    <a:pt x="87" y="0"/>
                  </a:lnTo>
                  <a:lnTo>
                    <a:pt x="85" y="2"/>
                  </a:lnTo>
                  <a:lnTo>
                    <a:pt x="8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91">
              <a:extLst>
                <a:ext uri="{FF2B5EF4-FFF2-40B4-BE49-F238E27FC236}">
                  <a16:creationId xmlns:a16="http://schemas.microsoft.com/office/drawing/2014/main" id="{F8B1C547-8231-49FB-AD4F-8944BAE076F8}"/>
                </a:ext>
              </a:extLst>
            </p:cNvPr>
            <p:cNvSpPr>
              <a:spLocks/>
            </p:cNvSpPr>
            <p:nvPr/>
          </p:nvSpPr>
          <p:spPr bwMode="auto">
            <a:xfrm>
              <a:off x="4364038" y="5718176"/>
              <a:ext cx="180975" cy="188913"/>
            </a:xfrm>
            <a:custGeom>
              <a:avLst/>
              <a:gdLst>
                <a:gd name="T0" fmla="*/ 0 w 59"/>
                <a:gd name="T1" fmla="*/ 17 h 61"/>
                <a:gd name="T2" fmla="*/ 4 w 59"/>
                <a:gd name="T3" fmla="*/ 22 h 61"/>
                <a:gd name="T4" fmla="*/ 4 w 59"/>
                <a:gd name="T5" fmla="*/ 33 h 61"/>
                <a:gd name="T6" fmla="*/ 4 w 59"/>
                <a:gd name="T7" fmla="*/ 54 h 61"/>
                <a:gd name="T8" fmla="*/ 5 w 59"/>
                <a:gd name="T9" fmla="*/ 53 h 61"/>
                <a:gd name="T10" fmla="*/ 20 w 59"/>
                <a:gd name="T11" fmla="*/ 53 h 61"/>
                <a:gd name="T12" fmla="*/ 17 w 59"/>
                <a:gd name="T13" fmla="*/ 32 h 61"/>
                <a:gd name="T14" fmla="*/ 19 w 59"/>
                <a:gd name="T15" fmla="*/ 17 h 61"/>
                <a:gd name="T16" fmla="*/ 28 w 59"/>
                <a:gd name="T17" fmla="*/ 55 h 61"/>
                <a:gd name="T18" fmla="*/ 40 w 59"/>
                <a:gd name="T19" fmla="*/ 50 h 61"/>
                <a:gd name="T20" fmla="*/ 49 w 59"/>
                <a:gd name="T21" fmla="*/ 60 h 61"/>
                <a:gd name="T22" fmla="*/ 0 w 59"/>
                <a:gd name="T23" fmla="*/ 0 h 61"/>
                <a:gd name="T24" fmla="*/ 0 w 59"/>
                <a:gd name="T25" fmla="*/ 1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1">
                  <a:moveTo>
                    <a:pt x="0" y="17"/>
                  </a:moveTo>
                  <a:cubicBezTo>
                    <a:pt x="4" y="17"/>
                    <a:pt x="4" y="19"/>
                    <a:pt x="4" y="22"/>
                  </a:cubicBezTo>
                  <a:cubicBezTo>
                    <a:pt x="4" y="26"/>
                    <a:pt x="4" y="29"/>
                    <a:pt x="4" y="33"/>
                  </a:cubicBezTo>
                  <a:cubicBezTo>
                    <a:pt x="4" y="39"/>
                    <a:pt x="3" y="48"/>
                    <a:pt x="4" y="54"/>
                  </a:cubicBezTo>
                  <a:cubicBezTo>
                    <a:pt x="5" y="53"/>
                    <a:pt x="5" y="53"/>
                    <a:pt x="5" y="53"/>
                  </a:cubicBezTo>
                  <a:cubicBezTo>
                    <a:pt x="13" y="44"/>
                    <a:pt x="17" y="52"/>
                    <a:pt x="20" y="53"/>
                  </a:cubicBezTo>
                  <a:cubicBezTo>
                    <a:pt x="20" y="47"/>
                    <a:pt x="19" y="38"/>
                    <a:pt x="17" y="32"/>
                  </a:cubicBezTo>
                  <a:cubicBezTo>
                    <a:pt x="16" y="28"/>
                    <a:pt x="10" y="15"/>
                    <a:pt x="19" y="17"/>
                  </a:cubicBezTo>
                  <a:cubicBezTo>
                    <a:pt x="27" y="18"/>
                    <a:pt x="27" y="48"/>
                    <a:pt x="28" y="55"/>
                  </a:cubicBezTo>
                  <a:cubicBezTo>
                    <a:pt x="29" y="54"/>
                    <a:pt x="33" y="46"/>
                    <a:pt x="40" y="50"/>
                  </a:cubicBezTo>
                  <a:cubicBezTo>
                    <a:pt x="46" y="53"/>
                    <a:pt x="42" y="61"/>
                    <a:pt x="49" y="60"/>
                  </a:cubicBezTo>
                  <a:cubicBezTo>
                    <a:pt x="59" y="58"/>
                    <a:pt x="49" y="1"/>
                    <a:pt x="0" y="0"/>
                  </a:cubicBezTo>
                  <a:lnTo>
                    <a:pt x="0" y="17"/>
                  </a:lnTo>
                  <a:close/>
                </a:path>
              </a:pathLst>
            </a:custGeom>
            <a:solidFill>
              <a:srgbClr val="5F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92">
              <a:extLst>
                <a:ext uri="{FF2B5EF4-FFF2-40B4-BE49-F238E27FC236}">
                  <a16:creationId xmlns:a16="http://schemas.microsoft.com/office/drawing/2014/main" id="{4F2C1E5F-4FC1-4B7F-977C-FA206F513E20}"/>
                </a:ext>
              </a:extLst>
            </p:cNvPr>
            <p:cNvSpPr>
              <a:spLocks/>
            </p:cNvSpPr>
            <p:nvPr/>
          </p:nvSpPr>
          <p:spPr bwMode="auto">
            <a:xfrm>
              <a:off x="4187826" y="5718176"/>
              <a:ext cx="176213" cy="188913"/>
            </a:xfrm>
            <a:custGeom>
              <a:avLst/>
              <a:gdLst>
                <a:gd name="T0" fmla="*/ 29 w 57"/>
                <a:gd name="T1" fmla="*/ 54 h 61"/>
                <a:gd name="T2" fmla="*/ 33 w 57"/>
                <a:gd name="T3" fmla="*/ 24 h 61"/>
                <a:gd name="T4" fmla="*/ 38 w 57"/>
                <a:gd name="T5" fmla="*/ 16 h 61"/>
                <a:gd name="T6" fmla="*/ 37 w 57"/>
                <a:gd name="T7" fmla="*/ 53 h 61"/>
                <a:gd name="T8" fmla="*/ 37 w 57"/>
                <a:gd name="T9" fmla="*/ 53 h 61"/>
                <a:gd name="T10" fmla="*/ 45 w 57"/>
                <a:gd name="T11" fmla="*/ 49 h 61"/>
                <a:gd name="T12" fmla="*/ 53 w 57"/>
                <a:gd name="T13" fmla="*/ 54 h 61"/>
                <a:gd name="T14" fmla="*/ 53 w 57"/>
                <a:gd name="T15" fmla="*/ 33 h 61"/>
                <a:gd name="T16" fmla="*/ 53 w 57"/>
                <a:gd name="T17" fmla="*/ 22 h 61"/>
                <a:gd name="T18" fmla="*/ 57 w 57"/>
                <a:gd name="T19" fmla="*/ 17 h 61"/>
                <a:gd name="T20" fmla="*/ 57 w 57"/>
                <a:gd name="T21" fmla="*/ 0 h 61"/>
                <a:gd name="T22" fmla="*/ 10 w 57"/>
                <a:gd name="T23" fmla="*/ 30 h 61"/>
                <a:gd name="T24" fmla="*/ 8 w 57"/>
                <a:gd name="T25" fmla="*/ 59 h 61"/>
                <a:gd name="T26" fmla="*/ 24 w 57"/>
                <a:gd name="T27" fmla="*/ 49 h 61"/>
                <a:gd name="T28" fmla="*/ 29 w 57"/>
                <a:gd name="T29"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1">
                  <a:moveTo>
                    <a:pt x="29" y="54"/>
                  </a:moveTo>
                  <a:cubicBezTo>
                    <a:pt x="30" y="40"/>
                    <a:pt x="29" y="37"/>
                    <a:pt x="33" y="24"/>
                  </a:cubicBezTo>
                  <a:cubicBezTo>
                    <a:pt x="34" y="21"/>
                    <a:pt x="35" y="17"/>
                    <a:pt x="38" y="16"/>
                  </a:cubicBezTo>
                  <a:cubicBezTo>
                    <a:pt x="49" y="15"/>
                    <a:pt x="35" y="32"/>
                    <a:pt x="37" y="53"/>
                  </a:cubicBezTo>
                  <a:cubicBezTo>
                    <a:pt x="37" y="53"/>
                    <a:pt x="37" y="53"/>
                    <a:pt x="37" y="53"/>
                  </a:cubicBezTo>
                  <a:cubicBezTo>
                    <a:pt x="38" y="53"/>
                    <a:pt x="40" y="49"/>
                    <a:pt x="45" y="49"/>
                  </a:cubicBezTo>
                  <a:cubicBezTo>
                    <a:pt x="49" y="49"/>
                    <a:pt x="50" y="52"/>
                    <a:pt x="53" y="54"/>
                  </a:cubicBezTo>
                  <a:cubicBezTo>
                    <a:pt x="53" y="47"/>
                    <a:pt x="53" y="40"/>
                    <a:pt x="53" y="33"/>
                  </a:cubicBezTo>
                  <a:cubicBezTo>
                    <a:pt x="53" y="29"/>
                    <a:pt x="53" y="26"/>
                    <a:pt x="53" y="22"/>
                  </a:cubicBezTo>
                  <a:cubicBezTo>
                    <a:pt x="53" y="19"/>
                    <a:pt x="53" y="17"/>
                    <a:pt x="57" y="17"/>
                  </a:cubicBezTo>
                  <a:cubicBezTo>
                    <a:pt x="57" y="0"/>
                    <a:pt x="57" y="0"/>
                    <a:pt x="57" y="0"/>
                  </a:cubicBezTo>
                  <a:cubicBezTo>
                    <a:pt x="34" y="1"/>
                    <a:pt x="18" y="15"/>
                    <a:pt x="10" y="30"/>
                  </a:cubicBezTo>
                  <a:cubicBezTo>
                    <a:pt x="8" y="34"/>
                    <a:pt x="0" y="57"/>
                    <a:pt x="8" y="59"/>
                  </a:cubicBezTo>
                  <a:cubicBezTo>
                    <a:pt x="15" y="61"/>
                    <a:pt x="12" y="45"/>
                    <a:pt x="24" y="49"/>
                  </a:cubicBezTo>
                  <a:cubicBezTo>
                    <a:pt x="27" y="51"/>
                    <a:pt x="27" y="52"/>
                    <a:pt x="29" y="54"/>
                  </a:cubicBezTo>
                  <a:close/>
                </a:path>
              </a:pathLst>
            </a:custGeom>
            <a:solidFill>
              <a:srgbClr val="A5D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93">
              <a:extLst>
                <a:ext uri="{FF2B5EF4-FFF2-40B4-BE49-F238E27FC236}">
                  <a16:creationId xmlns:a16="http://schemas.microsoft.com/office/drawing/2014/main" id="{E7028026-8ACB-46F9-9212-C4DE71EAEA21}"/>
                </a:ext>
              </a:extLst>
            </p:cNvPr>
            <p:cNvSpPr>
              <a:spLocks/>
            </p:cNvSpPr>
            <p:nvPr/>
          </p:nvSpPr>
          <p:spPr bwMode="auto">
            <a:xfrm>
              <a:off x="4394201" y="5765801"/>
              <a:ext cx="55563" cy="138113"/>
            </a:xfrm>
            <a:custGeom>
              <a:avLst/>
              <a:gdLst>
                <a:gd name="T0" fmla="*/ 10 w 18"/>
                <a:gd name="T1" fmla="*/ 38 h 45"/>
                <a:gd name="T2" fmla="*/ 18 w 18"/>
                <a:gd name="T3" fmla="*/ 40 h 45"/>
                <a:gd name="T4" fmla="*/ 9 w 18"/>
                <a:gd name="T5" fmla="*/ 2 h 45"/>
                <a:gd name="T6" fmla="*/ 7 w 18"/>
                <a:gd name="T7" fmla="*/ 17 h 45"/>
                <a:gd name="T8" fmla="*/ 10 w 18"/>
                <a:gd name="T9" fmla="*/ 38 h 45"/>
              </a:gdLst>
              <a:ahLst/>
              <a:cxnLst>
                <a:cxn ang="0">
                  <a:pos x="T0" y="T1"/>
                </a:cxn>
                <a:cxn ang="0">
                  <a:pos x="T2" y="T3"/>
                </a:cxn>
                <a:cxn ang="0">
                  <a:pos x="T4" y="T5"/>
                </a:cxn>
                <a:cxn ang="0">
                  <a:pos x="T6" y="T7"/>
                </a:cxn>
                <a:cxn ang="0">
                  <a:pos x="T8" y="T9"/>
                </a:cxn>
              </a:cxnLst>
              <a:rect l="0" t="0" r="r" b="b"/>
              <a:pathLst>
                <a:path w="18" h="45">
                  <a:moveTo>
                    <a:pt x="10" y="38"/>
                  </a:moveTo>
                  <a:cubicBezTo>
                    <a:pt x="10" y="45"/>
                    <a:pt x="18" y="45"/>
                    <a:pt x="18" y="40"/>
                  </a:cubicBezTo>
                  <a:cubicBezTo>
                    <a:pt x="17" y="33"/>
                    <a:pt x="17" y="3"/>
                    <a:pt x="9" y="2"/>
                  </a:cubicBezTo>
                  <a:cubicBezTo>
                    <a:pt x="0" y="0"/>
                    <a:pt x="6" y="13"/>
                    <a:pt x="7" y="17"/>
                  </a:cubicBezTo>
                  <a:cubicBezTo>
                    <a:pt x="9" y="23"/>
                    <a:pt x="10" y="32"/>
                    <a:pt x="10" y="38"/>
                  </a:cubicBezTo>
                  <a:close/>
                </a:path>
              </a:pathLst>
            </a:custGeom>
            <a:solidFill>
              <a:srgbClr val="00B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94">
              <a:extLst>
                <a:ext uri="{FF2B5EF4-FFF2-40B4-BE49-F238E27FC236}">
                  <a16:creationId xmlns:a16="http://schemas.microsoft.com/office/drawing/2014/main" id="{58CE5987-F7E2-46CF-AF0F-2FEBC9A40D21}"/>
                </a:ext>
              </a:extLst>
            </p:cNvPr>
            <p:cNvSpPr>
              <a:spLocks/>
            </p:cNvSpPr>
            <p:nvPr/>
          </p:nvSpPr>
          <p:spPr bwMode="auto">
            <a:xfrm>
              <a:off x="4276726" y="5765801"/>
              <a:ext cx="61913" cy="138113"/>
            </a:xfrm>
            <a:custGeom>
              <a:avLst/>
              <a:gdLst>
                <a:gd name="T0" fmla="*/ 0 w 20"/>
                <a:gd name="T1" fmla="*/ 39 h 45"/>
                <a:gd name="T2" fmla="*/ 8 w 20"/>
                <a:gd name="T3" fmla="*/ 38 h 45"/>
                <a:gd name="T4" fmla="*/ 9 w 20"/>
                <a:gd name="T5" fmla="*/ 1 h 45"/>
                <a:gd name="T6" fmla="*/ 4 w 20"/>
                <a:gd name="T7" fmla="*/ 9 h 45"/>
                <a:gd name="T8" fmla="*/ 0 w 20"/>
                <a:gd name="T9" fmla="*/ 39 h 45"/>
              </a:gdLst>
              <a:ahLst/>
              <a:cxnLst>
                <a:cxn ang="0">
                  <a:pos x="T0" y="T1"/>
                </a:cxn>
                <a:cxn ang="0">
                  <a:pos x="T2" y="T3"/>
                </a:cxn>
                <a:cxn ang="0">
                  <a:pos x="T4" y="T5"/>
                </a:cxn>
                <a:cxn ang="0">
                  <a:pos x="T6" y="T7"/>
                </a:cxn>
                <a:cxn ang="0">
                  <a:pos x="T8" y="T9"/>
                </a:cxn>
              </a:cxnLst>
              <a:rect l="0" t="0" r="r" b="b"/>
              <a:pathLst>
                <a:path w="20" h="45">
                  <a:moveTo>
                    <a:pt x="0" y="39"/>
                  </a:moveTo>
                  <a:cubicBezTo>
                    <a:pt x="0" y="45"/>
                    <a:pt x="8" y="45"/>
                    <a:pt x="8" y="38"/>
                  </a:cubicBezTo>
                  <a:cubicBezTo>
                    <a:pt x="6" y="17"/>
                    <a:pt x="20" y="0"/>
                    <a:pt x="9" y="1"/>
                  </a:cubicBezTo>
                  <a:cubicBezTo>
                    <a:pt x="6" y="2"/>
                    <a:pt x="5" y="6"/>
                    <a:pt x="4" y="9"/>
                  </a:cubicBezTo>
                  <a:cubicBezTo>
                    <a:pt x="0" y="22"/>
                    <a:pt x="1" y="25"/>
                    <a:pt x="0" y="39"/>
                  </a:cubicBezTo>
                  <a:close/>
                </a:path>
              </a:pathLst>
            </a:custGeom>
            <a:solidFill>
              <a:srgbClr val="5F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95">
              <a:extLst>
                <a:ext uri="{FF2B5EF4-FFF2-40B4-BE49-F238E27FC236}">
                  <a16:creationId xmlns:a16="http://schemas.microsoft.com/office/drawing/2014/main" id="{31CECC71-1C93-49A7-8E47-AB8BE50FFB12}"/>
                </a:ext>
              </a:extLst>
            </p:cNvPr>
            <p:cNvSpPr>
              <a:spLocks/>
            </p:cNvSpPr>
            <p:nvPr/>
          </p:nvSpPr>
          <p:spPr bwMode="auto">
            <a:xfrm>
              <a:off x="4351338" y="5770563"/>
              <a:ext cx="12700" cy="149225"/>
            </a:xfrm>
            <a:custGeom>
              <a:avLst/>
              <a:gdLst>
                <a:gd name="T0" fmla="*/ 0 w 4"/>
                <a:gd name="T1" fmla="*/ 37 h 48"/>
                <a:gd name="T2" fmla="*/ 0 w 4"/>
                <a:gd name="T3" fmla="*/ 48 h 48"/>
                <a:gd name="T4" fmla="*/ 0 w 4"/>
                <a:gd name="T5" fmla="*/ 48 h 48"/>
                <a:gd name="T6" fmla="*/ 0 w 4"/>
                <a:gd name="T7" fmla="*/ 40 h 48"/>
                <a:gd name="T8" fmla="*/ 4 w 4"/>
                <a:gd name="T9" fmla="*/ 42 h 48"/>
                <a:gd name="T10" fmla="*/ 4 w 4"/>
                <a:gd name="T11" fmla="*/ 0 h 48"/>
                <a:gd name="T12" fmla="*/ 0 w 4"/>
                <a:gd name="T13" fmla="*/ 5 h 48"/>
                <a:gd name="T14" fmla="*/ 0 w 4"/>
                <a:gd name="T15" fmla="*/ 16 h 48"/>
                <a:gd name="T16" fmla="*/ 0 w 4"/>
                <a:gd name="T17"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8">
                  <a:moveTo>
                    <a:pt x="0" y="37"/>
                  </a:moveTo>
                  <a:cubicBezTo>
                    <a:pt x="0" y="48"/>
                    <a:pt x="0" y="48"/>
                    <a:pt x="0" y="48"/>
                  </a:cubicBezTo>
                  <a:cubicBezTo>
                    <a:pt x="0" y="48"/>
                    <a:pt x="0" y="48"/>
                    <a:pt x="0" y="48"/>
                  </a:cubicBezTo>
                  <a:cubicBezTo>
                    <a:pt x="0" y="40"/>
                    <a:pt x="0" y="40"/>
                    <a:pt x="0" y="40"/>
                  </a:cubicBezTo>
                  <a:cubicBezTo>
                    <a:pt x="4" y="42"/>
                    <a:pt x="4" y="42"/>
                    <a:pt x="4" y="42"/>
                  </a:cubicBezTo>
                  <a:cubicBezTo>
                    <a:pt x="4" y="0"/>
                    <a:pt x="4" y="0"/>
                    <a:pt x="4" y="0"/>
                  </a:cubicBezTo>
                  <a:cubicBezTo>
                    <a:pt x="0" y="0"/>
                    <a:pt x="0" y="2"/>
                    <a:pt x="0" y="5"/>
                  </a:cubicBezTo>
                  <a:cubicBezTo>
                    <a:pt x="0" y="9"/>
                    <a:pt x="0" y="12"/>
                    <a:pt x="0" y="16"/>
                  </a:cubicBezTo>
                  <a:cubicBezTo>
                    <a:pt x="0" y="23"/>
                    <a:pt x="0" y="30"/>
                    <a:pt x="0" y="37"/>
                  </a:cubicBezTo>
                  <a:close/>
                </a:path>
              </a:pathLst>
            </a:custGeom>
            <a:solidFill>
              <a:srgbClr val="5F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96">
              <a:extLst>
                <a:ext uri="{FF2B5EF4-FFF2-40B4-BE49-F238E27FC236}">
                  <a16:creationId xmlns:a16="http://schemas.microsoft.com/office/drawing/2014/main" id="{AFAF992A-761A-468C-BD00-6FCC81E81162}"/>
                </a:ext>
              </a:extLst>
            </p:cNvPr>
            <p:cNvSpPr>
              <a:spLocks/>
            </p:cNvSpPr>
            <p:nvPr/>
          </p:nvSpPr>
          <p:spPr bwMode="auto">
            <a:xfrm>
              <a:off x="4364038" y="5770563"/>
              <a:ext cx="12700" cy="149225"/>
            </a:xfrm>
            <a:custGeom>
              <a:avLst/>
              <a:gdLst>
                <a:gd name="T0" fmla="*/ 0 w 4"/>
                <a:gd name="T1" fmla="*/ 42 h 48"/>
                <a:gd name="T2" fmla="*/ 4 w 4"/>
                <a:gd name="T3" fmla="*/ 40 h 48"/>
                <a:gd name="T4" fmla="*/ 4 w 4"/>
                <a:gd name="T5" fmla="*/ 48 h 48"/>
                <a:gd name="T6" fmla="*/ 4 w 4"/>
                <a:gd name="T7" fmla="*/ 48 h 48"/>
                <a:gd name="T8" fmla="*/ 4 w 4"/>
                <a:gd name="T9" fmla="*/ 37 h 48"/>
                <a:gd name="T10" fmla="*/ 4 w 4"/>
                <a:gd name="T11" fmla="*/ 16 h 48"/>
                <a:gd name="T12" fmla="*/ 4 w 4"/>
                <a:gd name="T13" fmla="*/ 5 h 48"/>
                <a:gd name="T14" fmla="*/ 0 w 4"/>
                <a:gd name="T15" fmla="*/ 0 h 48"/>
                <a:gd name="T16" fmla="*/ 0 w 4"/>
                <a:gd name="T17"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8">
                  <a:moveTo>
                    <a:pt x="0" y="42"/>
                  </a:moveTo>
                  <a:cubicBezTo>
                    <a:pt x="2" y="41"/>
                    <a:pt x="2" y="41"/>
                    <a:pt x="4" y="40"/>
                  </a:cubicBezTo>
                  <a:cubicBezTo>
                    <a:pt x="4" y="48"/>
                    <a:pt x="4" y="48"/>
                    <a:pt x="4" y="48"/>
                  </a:cubicBezTo>
                  <a:cubicBezTo>
                    <a:pt x="4" y="48"/>
                    <a:pt x="4" y="48"/>
                    <a:pt x="4" y="48"/>
                  </a:cubicBezTo>
                  <a:cubicBezTo>
                    <a:pt x="4" y="37"/>
                    <a:pt x="4" y="37"/>
                    <a:pt x="4" y="37"/>
                  </a:cubicBezTo>
                  <a:cubicBezTo>
                    <a:pt x="3" y="31"/>
                    <a:pt x="4" y="22"/>
                    <a:pt x="4" y="16"/>
                  </a:cubicBezTo>
                  <a:cubicBezTo>
                    <a:pt x="4" y="12"/>
                    <a:pt x="4" y="9"/>
                    <a:pt x="4" y="5"/>
                  </a:cubicBezTo>
                  <a:cubicBezTo>
                    <a:pt x="4" y="2"/>
                    <a:pt x="4" y="0"/>
                    <a:pt x="0" y="0"/>
                  </a:cubicBezTo>
                  <a:lnTo>
                    <a:pt x="0" y="42"/>
                  </a:lnTo>
                  <a:close/>
                </a:path>
              </a:pathLst>
            </a:custGeom>
            <a:solidFill>
              <a:srgbClr val="00B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97">
              <a:extLst>
                <a:ext uri="{FF2B5EF4-FFF2-40B4-BE49-F238E27FC236}">
                  <a16:creationId xmlns:a16="http://schemas.microsoft.com/office/drawing/2014/main" id="{DBEDA7BE-C083-4B15-A83C-B337E1B8429D}"/>
                </a:ext>
              </a:extLst>
            </p:cNvPr>
            <p:cNvSpPr>
              <a:spLocks/>
            </p:cNvSpPr>
            <p:nvPr/>
          </p:nvSpPr>
          <p:spPr bwMode="auto">
            <a:xfrm>
              <a:off x="4364038" y="5894388"/>
              <a:ext cx="12700" cy="25400"/>
            </a:xfrm>
            <a:custGeom>
              <a:avLst/>
              <a:gdLst>
                <a:gd name="T0" fmla="*/ 0 w 4"/>
                <a:gd name="T1" fmla="*/ 2 h 8"/>
                <a:gd name="T2" fmla="*/ 0 w 4"/>
                <a:gd name="T3" fmla="*/ 8 h 8"/>
                <a:gd name="T4" fmla="*/ 4 w 4"/>
                <a:gd name="T5" fmla="*/ 8 h 8"/>
                <a:gd name="T6" fmla="*/ 4 w 4"/>
                <a:gd name="T7" fmla="*/ 0 h 8"/>
                <a:gd name="T8" fmla="*/ 0 w 4"/>
                <a:gd name="T9" fmla="*/ 2 h 8"/>
              </a:gdLst>
              <a:ahLst/>
              <a:cxnLst>
                <a:cxn ang="0">
                  <a:pos x="T0" y="T1"/>
                </a:cxn>
                <a:cxn ang="0">
                  <a:pos x="T2" y="T3"/>
                </a:cxn>
                <a:cxn ang="0">
                  <a:pos x="T4" y="T5"/>
                </a:cxn>
                <a:cxn ang="0">
                  <a:pos x="T6" y="T7"/>
                </a:cxn>
                <a:cxn ang="0">
                  <a:pos x="T8" y="T9"/>
                </a:cxn>
              </a:cxnLst>
              <a:rect l="0" t="0" r="r" b="b"/>
              <a:pathLst>
                <a:path w="4" h="8">
                  <a:moveTo>
                    <a:pt x="0" y="2"/>
                  </a:moveTo>
                  <a:cubicBezTo>
                    <a:pt x="0" y="8"/>
                    <a:pt x="0" y="8"/>
                    <a:pt x="0" y="8"/>
                  </a:cubicBezTo>
                  <a:cubicBezTo>
                    <a:pt x="4" y="8"/>
                    <a:pt x="4" y="8"/>
                    <a:pt x="4" y="8"/>
                  </a:cubicBezTo>
                  <a:cubicBezTo>
                    <a:pt x="4" y="0"/>
                    <a:pt x="4" y="0"/>
                    <a:pt x="4" y="0"/>
                  </a:cubicBezTo>
                  <a:cubicBezTo>
                    <a:pt x="2" y="1"/>
                    <a:pt x="2" y="1"/>
                    <a:pt x="0" y="2"/>
                  </a:cubicBezTo>
                  <a:close/>
                </a:path>
              </a:pathLst>
            </a:custGeom>
            <a:solidFill>
              <a:srgbClr val="0C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98">
              <a:extLst>
                <a:ext uri="{FF2B5EF4-FFF2-40B4-BE49-F238E27FC236}">
                  <a16:creationId xmlns:a16="http://schemas.microsoft.com/office/drawing/2014/main" id="{39275FCB-BC67-4228-B0C5-54931D4B2226}"/>
                </a:ext>
              </a:extLst>
            </p:cNvPr>
            <p:cNvSpPr>
              <a:spLocks/>
            </p:cNvSpPr>
            <p:nvPr/>
          </p:nvSpPr>
          <p:spPr bwMode="auto">
            <a:xfrm>
              <a:off x="4351338" y="5894388"/>
              <a:ext cx="12700" cy="25400"/>
            </a:xfrm>
            <a:custGeom>
              <a:avLst/>
              <a:gdLst>
                <a:gd name="T0" fmla="*/ 0 w 8"/>
                <a:gd name="T1" fmla="*/ 16 h 16"/>
                <a:gd name="T2" fmla="*/ 8 w 8"/>
                <a:gd name="T3" fmla="*/ 16 h 16"/>
                <a:gd name="T4" fmla="*/ 8 w 8"/>
                <a:gd name="T5" fmla="*/ 4 h 16"/>
                <a:gd name="T6" fmla="*/ 0 w 8"/>
                <a:gd name="T7" fmla="*/ 0 h 16"/>
                <a:gd name="T8" fmla="*/ 0 w 8"/>
                <a:gd name="T9" fmla="*/ 16 h 16"/>
              </a:gdLst>
              <a:ahLst/>
              <a:cxnLst>
                <a:cxn ang="0">
                  <a:pos x="T0" y="T1"/>
                </a:cxn>
                <a:cxn ang="0">
                  <a:pos x="T2" y="T3"/>
                </a:cxn>
                <a:cxn ang="0">
                  <a:pos x="T4" y="T5"/>
                </a:cxn>
                <a:cxn ang="0">
                  <a:pos x="T6" y="T7"/>
                </a:cxn>
                <a:cxn ang="0">
                  <a:pos x="T8" y="T9"/>
                </a:cxn>
              </a:cxnLst>
              <a:rect l="0" t="0" r="r" b="b"/>
              <a:pathLst>
                <a:path w="8" h="16">
                  <a:moveTo>
                    <a:pt x="0" y="16"/>
                  </a:moveTo>
                  <a:lnTo>
                    <a:pt x="8" y="16"/>
                  </a:lnTo>
                  <a:lnTo>
                    <a:pt x="8" y="4"/>
                  </a:lnTo>
                  <a:lnTo>
                    <a:pt x="0" y="0"/>
                  </a:lnTo>
                  <a:lnTo>
                    <a:pt x="0" y="16"/>
                  </a:lnTo>
                  <a:close/>
                </a:path>
              </a:pathLst>
            </a:custGeom>
            <a:solidFill>
              <a:srgbClr val="079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99">
              <a:extLst>
                <a:ext uri="{FF2B5EF4-FFF2-40B4-BE49-F238E27FC236}">
                  <a16:creationId xmlns:a16="http://schemas.microsoft.com/office/drawing/2014/main" id="{B354CB00-25BF-4329-9650-61A58B9163D3}"/>
                </a:ext>
              </a:extLst>
            </p:cNvPr>
            <p:cNvSpPr>
              <a:spLocks noEditPoints="1"/>
            </p:cNvSpPr>
            <p:nvPr/>
          </p:nvSpPr>
          <p:spPr bwMode="auto">
            <a:xfrm>
              <a:off x="4292601" y="5934076"/>
              <a:ext cx="144463" cy="147638"/>
            </a:xfrm>
            <a:custGeom>
              <a:avLst/>
              <a:gdLst>
                <a:gd name="T0" fmla="*/ 21 w 47"/>
                <a:gd name="T1" fmla="*/ 12 h 48"/>
                <a:gd name="T2" fmla="*/ 21 w 47"/>
                <a:gd name="T3" fmla="*/ 8 h 48"/>
                <a:gd name="T4" fmla="*/ 23 w 47"/>
                <a:gd name="T5" fmla="*/ 12 h 48"/>
                <a:gd name="T6" fmla="*/ 32 w 47"/>
                <a:gd name="T7" fmla="*/ 16 h 48"/>
                <a:gd name="T8" fmla="*/ 30 w 47"/>
                <a:gd name="T9" fmla="*/ 23 h 48"/>
                <a:gd name="T10" fmla="*/ 33 w 47"/>
                <a:gd name="T11" fmla="*/ 25 h 48"/>
                <a:gd name="T12" fmla="*/ 34 w 47"/>
                <a:gd name="T13" fmla="*/ 26 h 48"/>
                <a:gd name="T14" fmla="*/ 34 w 47"/>
                <a:gd name="T15" fmla="*/ 32 h 48"/>
                <a:gd name="T16" fmla="*/ 23 w 47"/>
                <a:gd name="T17" fmla="*/ 36 h 48"/>
                <a:gd name="T18" fmla="*/ 23 w 47"/>
                <a:gd name="T19" fmla="*/ 40 h 48"/>
                <a:gd name="T20" fmla="*/ 21 w 47"/>
                <a:gd name="T21" fmla="*/ 36 h 48"/>
                <a:gd name="T22" fmla="*/ 20 w 47"/>
                <a:gd name="T23" fmla="*/ 36 h 48"/>
                <a:gd name="T24" fmla="*/ 20 w 47"/>
                <a:gd name="T25" fmla="*/ 38 h 48"/>
                <a:gd name="T26" fmla="*/ 19 w 47"/>
                <a:gd name="T27" fmla="*/ 40 h 48"/>
                <a:gd name="T28" fmla="*/ 19 w 47"/>
                <a:gd name="T29" fmla="*/ 36 h 48"/>
                <a:gd name="T30" fmla="*/ 13 w 47"/>
                <a:gd name="T31" fmla="*/ 34 h 48"/>
                <a:gd name="T32" fmla="*/ 16 w 47"/>
                <a:gd name="T33" fmla="*/ 33 h 48"/>
                <a:gd name="T34" fmla="*/ 16 w 47"/>
                <a:gd name="T35" fmla="*/ 15 h 48"/>
                <a:gd name="T36" fmla="*/ 13 w 47"/>
                <a:gd name="T37" fmla="*/ 15 h 48"/>
                <a:gd name="T38" fmla="*/ 13 w 47"/>
                <a:gd name="T39" fmla="*/ 12 h 48"/>
                <a:gd name="T40" fmla="*/ 19 w 47"/>
                <a:gd name="T41" fmla="*/ 12 h 48"/>
                <a:gd name="T42" fmla="*/ 20 w 47"/>
                <a:gd name="T43" fmla="*/ 8 h 48"/>
                <a:gd name="T44" fmla="*/ 20 w 47"/>
                <a:gd name="T45" fmla="*/ 12 h 48"/>
                <a:gd name="T46" fmla="*/ 21 w 47"/>
                <a:gd name="T47" fmla="*/ 12 h 48"/>
                <a:gd name="T48" fmla="*/ 21 w 47"/>
                <a:gd name="T49" fmla="*/ 2 h 48"/>
                <a:gd name="T50" fmla="*/ 2 w 47"/>
                <a:gd name="T51" fmla="*/ 27 h 48"/>
                <a:gd name="T52" fmla="*/ 26 w 47"/>
                <a:gd name="T53" fmla="*/ 46 h 48"/>
                <a:gd name="T54" fmla="*/ 46 w 47"/>
                <a:gd name="T55" fmla="*/ 21 h 48"/>
                <a:gd name="T56" fmla="*/ 21 w 47"/>
                <a:gd name="T5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 h="48">
                  <a:moveTo>
                    <a:pt x="21" y="12"/>
                  </a:moveTo>
                  <a:cubicBezTo>
                    <a:pt x="21" y="11"/>
                    <a:pt x="21" y="9"/>
                    <a:pt x="21" y="8"/>
                  </a:cubicBezTo>
                  <a:cubicBezTo>
                    <a:pt x="23" y="8"/>
                    <a:pt x="23" y="8"/>
                    <a:pt x="23" y="12"/>
                  </a:cubicBezTo>
                  <a:cubicBezTo>
                    <a:pt x="27" y="12"/>
                    <a:pt x="31" y="12"/>
                    <a:pt x="32" y="16"/>
                  </a:cubicBezTo>
                  <a:cubicBezTo>
                    <a:pt x="34" y="19"/>
                    <a:pt x="33" y="22"/>
                    <a:pt x="30" y="23"/>
                  </a:cubicBezTo>
                  <a:cubicBezTo>
                    <a:pt x="31" y="24"/>
                    <a:pt x="32" y="24"/>
                    <a:pt x="33" y="25"/>
                  </a:cubicBezTo>
                  <a:cubicBezTo>
                    <a:pt x="33" y="25"/>
                    <a:pt x="34" y="26"/>
                    <a:pt x="34" y="26"/>
                  </a:cubicBezTo>
                  <a:cubicBezTo>
                    <a:pt x="35" y="28"/>
                    <a:pt x="35" y="31"/>
                    <a:pt x="34" y="32"/>
                  </a:cubicBezTo>
                  <a:cubicBezTo>
                    <a:pt x="32" y="36"/>
                    <a:pt x="28" y="36"/>
                    <a:pt x="23" y="36"/>
                  </a:cubicBezTo>
                  <a:cubicBezTo>
                    <a:pt x="23" y="38"/>
                    <a:pt x="23" y="39"/>
                    <a:pt x="23" y="40"/>
                  </a:cubicBezTo>
                  <a:cubicBezTo>
                    <a:pt x="21" y="41"/>
                    <a:pt x="21" y="37"/>
                    <a:pt x="21" y="36"/>
                  </a:cubicBezTo>
                  <a:cubicBezTo>
                    <a:pt x="20" y="36"/>
                    <a:pt x="20" y="36"/>
                    <a:pt x="20" y="36"/>
                  </a:cubicBezTo>
                  <a:cubicBezTo>
                    <a:pt x="20" y="38"/>
                    <a:pt x="20" y="38"/>
                    <a:pt x="20" y="38"/>
                  </a:cubicBezTo>
                  <a:cubicBezTo>
                    <a:pt x="20" y="41"/>
                    <a:pt x="19" y="40"/>
                    <a:pt x="19" y="40"/>
                  </a:cubicBezTo>
                  <a:cubicBezTo>
                    <a:pt x="19" y="39"/>
                    <a:pt x="19" y="37"/>
                    <a:pt x="19" y="36"/>
                  </a:cubicBezTo>
                  <a:cubicBezTo>
                    <a:pt x="15" y="36"/>
                    <a:pt x="12" y="38"/>
                    <a:pt x="13" y="34"/>
                  </a:cubicBezTo>
                  <a:cubicBezTo>
                    <a:pt x="14" y="33"/>
                    <a:pt x="15" y="33"/>
                    <a:pt x="16" y="33"/>
                  </a:cubicBezTo>
                  <a:cubicBezTo>
                    <a:pt x="16" y="15"/>
                    <a:pt x="16" y="15"/>
                    <a:pt x="16" y="15"/>
                  </a:cubicBezTo>
                  <a:cubicBezTo>
                    <a:pt x="15" y="15"/>
                    <a:pt x="14" y="15"/>
                    <a:pt x="13" y="15"/>
                  </a:cubicBezTo>
                  <a:cubicBezTo>
                    <a:pt x="13" y="14"/>
                    <a:pt x="13" y="13"/>
                    <a:pt x="13" y="12"/>
                  </a:cubicBezTo>
                  <a:cubicBezTo>
                    <a:pt x="14" y="12"/>
                    <a:pt x="17" y="12"/>
                    <a:pt x="19" y="12"/>
                  </a:cubicBezTo>
                  <a:cubicBezTo>
                    <a:pt x="19" y="10"/>
                    <a:pt x="18" y="8"/>
                    <a:pt x="20" y="8"/>
                  </a:cubicBezTo>
                  <a:cubicBezTo>
                    <a:pt x="20" y="9"/>
                    <a:pt x="20" y="11"/>
                    <a:pt x="20" y="12"/>
                  </a:cubicBezTo>
                  <a:lnTo>
                    <a:pt x="21" y="12"/>
                  </a:lnTo>
                  <a:close/>
                  <a:moveTo>
                    <a:pt x="21" y="2"/>
                  </a:moveTo>
                  <a:cubicBezTo>
                    <a:pt x="10" y="4"/>
                    <a:pt x="0" y="14"/>
                    <a:pt x="2" y="27"/>
                  </a:cubicBezTo>
                  <a:cubicBezTo>
                    <a:pt x="3" y="38"/>
                    <a:pt x="13" y="48"/>
                    <a:pt x="26" y="46"/>
                  </a:cubicBezTo>
                  <a:cubicBezTo>
                    <a:pt x="38" y="45"/>
                    <a:pt x="47" y="35"/>
                    <a:pt x="46" y="21"/>
                  </a:cubicBezTo>
                  <a:cubicBezTo>
                    <a:pt x="44" y="10"/>
                    <a:pt x="34" y="0"/>
                    <a:pt x="21" y="2"/>
                  </a:cubicBezTo>
                  <a:close/>
                </a:path>
              </a:pathLst>
            </a:custGeom>
            <a:solidFill>
              <a:srgbClr val="F79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00">
              <a:extLst>
                <a:ext uri="{FF2B5EF4-FFF2-40B4-BE49-F238E27FC236}">
                  <a16:creationId xmlns:a16="http://schemas.microsoft.com/office/drawing/2014/main" id="{3827D2EE-F557-4E54-8F03-19710892BCA9}"/>
                </a:ext>
              </a:extLst>
            </p:cNvPr>
            <p:cNvSpPr>
              <a:spLocks noEditPoints="1"/>
            </p:cNvSpPr>
            <p:nvPr/>
          </p:nvSpPr>
          <p:spPr bwMode="auto">
            <a:xfrm>
              <a:off x="4237038" y="5894388"/>
              <a:ext cx="222250" cy="212725"/>
            </a:xfrm>
            <a:custGeom>
              <a:avLst/>
              <a:gdLst>
                <a:gd name="T0" fmla="*/ 17 w 72"/>
                <a:gd name="T1" fmla="*/ 37 h 69"/>
                <a:gd name="T2" fmla="*/ 41 w 72"/>
                <a:gd name="T3" fmla="*/ 13 h 69"/>
                <a:gd name="T4" fmla="*/ 42 w 72"/>
                <a:gd name="T5" fmla="*/ 13 h 69"/>
                <a:gd name="T6" fmla="*/ 66 w 72"/>
                <a:gd name="T7" fmla="*/ 37 h 69"/>
                <a:gd name="T8" fmla="*/ 66 w 72"/>
                <a:gd name="T9" fmla="*/ 38 h 69"/>
                <a:gd name="T10" fmla="*/ 42 w 72"/>
                <a:gd name="T11" fmla="*/ 62 h 69"/>
                <a:gd name="T12" fmla="*/ 17 w 72"/>
                <a:gd name="T13" fmla="*/ 37 h 69"/>
                <a:gd name="T14" fmla="*/ 20 w 72"/>
                <a:gd name="T15" fmla="*/ 58 h 69"/>
                <a:gd name="T16" fmla="*/ 21 w 72"/>
                <a:gd name="T17" fmla="*/ 58 h 69"/>
                <a:gd name="T18" fmla="*/ 28 w 72"/>
                <a:gd name="T19" fmla="*/ 63 h 69"/>
                <a:gd name="T20" fmla="*/ 58 w 72"/>
                <a:gd name="T21" fmla="*/ 61 h 69"/>
                <a:gd name="T22" fmla="*/ 71 w 72"/>
                <a:gd name="T23" fmla="*/ 36 h 69"/>
                <a:gd name="T24" fmla="*/ 69 w 72"/>
                <a:gd name="T25" fmla="*/ 25 h 69"/>
                <a:gd name="T26" fmla="*/ 66 w 72"/>
                <a:gd name="T27" fmla="*/ 20 h 69"/>
                <a:gd name="T28" fmla="*/ 51 w 72"/>
                <a:gd name="T29" fmla="*/ 9 h 69"/>
                <a:gd name="T30" fmla="*/ 19 w 72"/>
                <a:gd name="T31" fmla="*/ 56 h 69"/>
                <a:gd name="T32" fmla="*/ 20 w 72"/>
                <a:gd name="T33"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69">
                  <a:moveTo>
                    <a:pt x="17" y="37"/>
                  </a:moveTo>
                  <a:cubicBezTo>
                    <a:pt x="17" y="24"/>
                    <a:pt x="28" y="13"/>
                    <a:pt x="41" y="13"/>
                  </a:cubicBezTo>
                  <a:cubicBezTo>
                    <a:pt x="42" y="13"/>
                    <a:pt x="42" y="13"/>
                    <a:pt x="42" y="13"/>
                  </a:cubicBezTo>
                  <a:cubicBezTo>
                    <a:pt x="55" y="13"/>
                    <a:pt x="66" y="24"/>
                    <a:pt x="66" y="37"/>
                  </a:cubicBezTo>
                  <a:cubicBezTo>
                    <a:pt x="66" y="38"/>
                    <a:pt x="66" y="38"/>
                    <a:pt x="66" y="38"/>
                  </a:cubicBezTo>
                  <a:cubicBezTo>
                    <a:pt x="66" y="51"/>
                    <a:pt x="55" y="62"/>
                    <a:pt x="42" y="62"/>
                  </a:cubicBezTo>
                  <a:cubicBezTo>
                    <a:pt x="28" y="62"/>
                    <a:pt x="17" y="51"/>
                    <a:pt x="17" y="37"/>
                  </a:cubicBezTo>
                  <a:close/>
                  <a:moveTo>
                    <a:pt x="20" y="58"/>
                  </a:moveTo>
                  <a:cubicBezTo>
                    <a:pt x="21" y="58"/>
                    <a:pt x="21" y="58"/>
                    <a:pt x="21" y="58"/>
                  </a:cubicBezTo>
                  <a:cubicBezTo>
                    <a:pt x="24" y="61"/>
                    <a:pt x="25" y="61"/>
                    <a:pt x="28" y="63"/>
                  </a:cubicBezTo>
                  <a:cubicBezTo>
                    <a:pt x="38" y="69"/>
                    <a:pt x="50" y="67"/>
                    <a:pt x="58" y="61"/>
                  </a:cubicBezTo>
                  <a:cubicBezTo>
                    <a:pt x="66" y="56"/>
                    <a:pt x="72" y="46"/>
                    <a:pt x="71" y="36"/>
                  </a:cubicBezTo>
                  <a:cubicBezTo>
                    <a:pt x="71" y="31"/>
                    <a:pt x="70" y="29"/>
                    <a:pt x="69" y="25"/>
                  </a:cubicBezTo>
                  <a:cubicBezTo>
                    <a:pt x="66" y="20"/>
                    <a:pt x="66" y="20"/>
                    <a:pt x="66" y="20"/>
                  </a:cubicBezTo>
                  <a:cubicBezTo>
                    <a:pt x="62" y="15"/>
                    <a:pt x="57" y="11"/>
                    <a:pt x="51" y="9"/>
                  </a:cubicBezTo>
                  <a:cubicBezTo>
                    <a:pt x="24" y="0"/>
                    <a:pt x="0" y="31"/>
                    <a:pt x="19" y="56"/>
                  </a:cubicBezTo>
                  <a:cubicBezTo>
                    <a:pt x="19" y="56"/>
                    <a:pt x="20" y="57"/>
                    <a:pt x="20" y="58"/>
                  </a:cubicBezTo>
                  <a:close/>
                </a:path>
              </a:pathLst>
            </a:custGeom>
            <a:solidFill>
              <a:srgbClr val="FDD4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401">
              <a:extLst>
                <a:ext uri="{FF2B5EF4-FFF2-40B4-BE49-F238E27FC236}">
                  <a16:creationId xmlns:a16="http://schemas.microsoft.com/office/drawing/2014/main" id="{70E0BA13-99B1-49CA-B7DD-4859E463D943}"/>
                </a:ext>
              </a:extLst>
            </p:cNvPr>
            <p:cNvSpPr>
              <a:spLocks noEditPoints="1"/>
            </p:cNvSpPr>
            <p:nvPr/>
          </p:nvSpPr>
          <p:spPr bwMode="auto">
            <a:xfrm>
              <a:off x="4289426" y="5934076"/>
              <a:ext cx="150813" cy="150813"/>
            </a:xfrm>
            <a:custGeom>
              <a:avLst/>
              <a:gdLst>
                <a:gd name="T0" fmla="*/ 22 w 49"/>
                <a:gd name="T1" fmla="*/ 2 h 49"/>
                <a:gd name="T2" fmla="*/ 47 w 49"/>
                <a:gd name="T3" fmla="*/ 21 h 49"/>
                <a:gd name="T4" fmla="*/ 27 w 49"/>
                <a:gd name="T5" fmla="*/ 46 h 49"/>
                <a:gd name="T6" fmla="*/ 3 w 49"/>
                <a:gd name="T7" fmla="*/ 27 h 49"/>
                <a:gd name="T8" fmla="*/ 22 w 49"/>
                <a:gd name="T9" fmla="*/ 2 h 49"/>
                <a:gd name="T10" fmla="*/ 0 w 49"/>
                <a:gd name="T11" fmla="*/ 24 h 49"/>
                <a:gd name="T12" fmla="*/ 25 w 49"/>
                <a:gd name="T13" fmla="*/ 49 h 49"/>
                <a:gd name="T14" fmla="*/ 49 w 49"/>
                <a:gd name="T15" fmla="*/ 25 h 49"/>
                <a:gd name="T16" fmla="*/ 49 w 49"/>
                <a:gd name="T17" fmla="*/ 24 h 49"/>
                <a:gd name="T18" fmla="*/ 25 w 49"/>
                <a:gd name="T19" fmla="*/ 0 h 49"/>
                <a:gd name="T20" fmla="*/ 24 w 49"/>
                <a:gd name="T21" fmla="*/ 0 h 49"/>
                <a:gd name="T22" fmla="*/ 0 w 49"/>
                <a:gd name="T23"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49">
                  <a:moveTo>
                    <a:pt x="22" y="2"/>
                  </a:moveTo>
                  <a:cubicBezTo>
                    <a:pt x="35" y="0"/>
                    <a:pt x="45" y="10"/>
                    <a:pt x="47" y="21"/>
                  </a:cubicBezTo>
                  <a:cubicBezTo>
                    <a:pt x="48" y="35"/>
                    <a:pt x="39" y="45"/>
                    <a:pt x="27" y="46"/>
                  </a:cubicBezTo>
                  <a:cubicBezTo>
                    <a:pt x="14" y="48"/>
                    <a:pt x="4" y="38"/>
                    <a:pt x="3" y="27"/>
                  </a:cubicBezTo>
                  <a:cubicBezTo>
                    <a:pt x="1" y="14"/>
                    <a:pt x="11" y="4"/>
                    <a:pt x="22" y="2"/>
                  </a:cubicBezTo>
                  <a:close/>
                  <a:moveTo>
                    <a:pt x="0" y="24"/>
                  </a:moveTo>
                  <a:cubicBezTo>
                    <a:pt x="0" y="38"/>
                    <a:pt x="11" y="49"/>
                    <a:pt x="25" y="49"/>
                  </a:cubicBezTo>
                  <a:cubicBezTo>
                    <a:pt x="38" y="49"/>
                    <a:pt x="49" y="38"/>
                    <a:pt x="49" y="25"/>
                  </a:cubicBezTo>
                  <a:cubicBezTo>
                    <a:pt x="49" y="24"/>
                    <a:pt x="49" y="24"/>
                    <a:pt x="49" y="24"/>
                  </a:cubicBezTo>
                  <a:cubicBezTo>
                    <a:pt x="49" y="11"/>
                    <a:pt x="38" y="0"/>
                    <a:pt x="25" y="0"/>
                  </a:cubicBezTo>
                  <a:cubicBezTo>
                    <a:pt x="24" y="0"/>
                    <a:pt x="24" y="0"/>
                    <a:pt x="24" y="0"/>
                  </a:cubicBezTo>
                  <a:cubicBezTo>
                    <a:pt x="11" y="0"/>
                    <a:pt x="0" y="11"/>
                    <a:pt x="0" y="24"/>
                  </a:cubicBezTo>
                  <a:close/>
                </a:path>
              </a:pathLst>
            </a:custGeom>
            <a:solidFill>
              <a:srgbClr val="DA8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402">
              <a:extLst>
                <a:ext uri="{FF2B5EF4-FFF2-40B4-BE49-F238E27FC236}">
                  <a16:creationId xmlns:a16="http://schemas.microsoft.com/office/drawing/2014/main" id="{C2B2D4E6-2E61-4F96-8A36-9B1DC63AE846}"/>
                </a:ext>
              </a:extLst>
            </p:cNvPr>
            <p:cNvSpPr>
              <a:spLocks noEditPoints="1"/>
            </p:cNvSpPr>
            <p:nvPr/>
          </p:nvSpPr>
          <p:spPr bwMode="auto">
            <a:xfrm>
              <a:off x="4329113" y="5959476"/>
              <a:ext cx="71438" cy="101600"/>
            </a:xfrm>
            <a:custGeom>
              <a:avLst/>
              <a:gdLst>
                <a:gd name="T0" fmla="*/ 9 w 23"/>
                <a:gd name="T1" fmla="*/ 25 h 33"/>
                <a:gd name="T2" fmla="*/ 8 w 23"/>
                <a:gd name="T3" fmla="*/ 24 h 33"/>
                <a:gd name="T4" fmla="*/ 8 w 23"/>
                <a:gd name="T5" fmla="*/ 17 h 33"/>
                <a:gd name="T6" fmla="*/ 9 w 23"/>
                <a:gd name="T7" fmla="*/ 17 h 33"/>
                <a:gd name="T8" fmla="*/ 9 w 23"/>
                <a:gd name="T9" fmla="*/ 25 h 33"/>
                <a:gd name="T10" fmla="*/ 11 w 23"/>
                <a:gd name="T11" fmla="*/ 17 h 33"/>
                <a:gd name="T12" fmla="*/ 19 w 23"/>
                <a:gd name="T13" fmla="*/ 21 h 33"/>
                <a:gd name="T14" fmla="*/ 11 w 23"/>
                <a:gd name="T15" fmla="*/ 25 h 33"/>
                <a:gd name="T16" fmla="*/ 11 w 23"/>
                <a:gd name="T17" fmla="*/ 17 h 33"/>
                <a:gd name="T18" fmla="*/ 8 w 23"/>
                <a:gd name="T19" fmla="*/ 7 h 33"/>
                <a:gd name="T20" fmla="*/ 9 w 23"/>
                <a:gd name="T21" fmla="*/ 7 h 33"/>
                <a:gd name="T22" fmla="*/ 9 w 23"/>
                <a:gd name="T23" fmla="*/ 11 h 33"/>
                <a:gd name="T24" fmla="*/ 8 w 23"/>
                <a:gd name="T25" fmla="*/ 14 h 33"/>
                <a:gd name="T26" fmla="*/ 8 w 23"/>
                <a:gd name="T27" fmla="*/ 7 h 33"/>
                <a:gd name="T28" fmla="*/ 11 w 23"/>
                <a:gd name="T29" fmla="*/ 7 h 33"/>
                <a:gd name="T30" fmla="*/ 17 w 23"/>
                <a:gd name="T31" fmla="*/ 11 h 33"/>
                <a:gd name="T32" fmla="*/ 11 w 23"/>
                <a:gd name="T33" fmla="*/ 14 h 33"/>
                <a:gd name="T34" fmla="*/ 11 w 23"/>
                <a:gd name="T35" fmla="*/ 14 h 33"/>
                <a:gd name="T36" fmla="*/ 11 w 23"/>
                <a:gd name="T37" fmla="*/ 7 h 33"/>
                <a:gd name="T38" fmla="*/ 7 w 23"/>
                <a:gd name="T39" fmla="*/ 4 h 33"/>
                <a:gd name="T40" fmla="*/ 1 w 23"/>
                <a:gd name="T41" fmla="*/ 4 h 33"/>
                <a:gd name="T42" fmla="*/ 1 w 23"/>
                <a:gd name="T43" fmla="*/ 7 h 33"/>
                <a:gd name="T44" fmla="*/ 4 w 23"/>
                <a:gd name="T45" fmla="*/ 7 h 33"/>
                <a:gd name="T46" fmla="*/ 4 w 23"/>
                <a:gd name="T47" fmla="*/ 25 h 33"/>
                <a:gd name="T48" fmla="*/ 1 w 23"/>
                <a:gd name="T49" fmla="*/ 26 h 33"/>
                <a:gd name="T50" fmla="*/ 7 w 23"/>
                <a:gd name="T51" fmla="*/ 28 h 33"/>
                <a:gd name="T52" fmla="*/ 7 w 23"/>
                <a:gd name="T53" fmla="*/ 32 h 33"/>
                <a:gd name="T54" fmla="*/ 8 w 23"/>
                <a:gd name="T55" fmla="*/ 30 h 33"/>
                <a:gd name="T56" fmla="*/ 8 w 23"/>
                <a:gd name="T57" fmla="*/ 28 h 33"/>
                <a:gd name="T58" fmla="*/ 9 w 23"/>
                <a:gd name="T59" fmla="*/ 28 h 33"/>
                <a:gd name="T60" fmla="*/ 11 w 23"/>
                <a:gd name="T61" fmla="*/ 32 h 33"/>
                <a:gd name="T62" fmla="*/ 11 w 23"/>
                <a:gd name="T63" fmla="*/ 28 h 33"/>
                <a:gd name="T64" fmla="*/ 22 w 23"/>
                <a:gd name="T65" fmla="*/ 24 h 33"/>
                <a:gd name="T66" fmla="*/ 22 w 23"/>
                <a:gd name="T67" fmla="*/ 18 h 33"/>
                <a:gd name="T68" fmla="*/ 21 w 23"/>
                <a:gd name="T69" fmla="*/ 17 h 33"/>
                <a:gd name="T70" fmla="*/ 18 w 23"/>
                <a:gd name="T71" fmla="*/ 15 h 33"/>
                <a:gd name="T72" fmla="*/ 20 w 23"/>
                <a:gd name="T73" fmla="*/ 8 h 33"/>
                <a:gd name="T74" fmla="*/ 11 w 23"/>
                <a:gd name="T75" fmla="*/ 4 h 33"/>
                <a:gd name="T76" fmla="*/ 9 w 23"/>
                <a:gd name="T77" fmla="*/ 0 h 33"/>
                <a:gd name="T78" fmla="*/ 9 w 23"/>
                <a:gd name="T79" fmla="*/ 4 h 33"/>
                <a:gd name="T80" fmla="*/ 8 w 23"/>
                <a:gd name="T81" fmla="*/ 4 h 33"/>
                <a:gd name="T82" fmla="*/ 8 w 23"/>
                <a:gd name="T83" fmla="*/ 0 h 33"/>
                <a:gd name="T84" fmla="*/ 7 w 23"/>
                <a:gd name="T85"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33">
                  <a:moveTo>
                    <a:pt x="9" y="25"/>
                  </a:moveTo>
                  <a:cubicBezTo>
                    <a:pt x="8" y="25"/>
                    <a:pt x="8" y="26"/>
                    <a:pt x="8" y="24"/>
                  </a:cubicBezTo>
                  <a:cubicBezTo>
                    <a:pt x="8" y="17"/>
                    <a:pt x="8" y="17"/>
                    <a:pt x="8" y="17"/>
                  </a:cubicBezTo>
                  <a:cubicBezTo>
                    <a:pt x="9" y="17"/>
                    <a:pt x="9" y="17"/>
                    <a:pt x="9" y="17"/>
                  </a:cubicBezTo>
                  <a:lnTo>
                    <a:pt x="9" y="25"/>
                  </a:lnTo>
                  <a:close/>
                  <a:moveTo>
                    <a:pt x="11" y="17"/>
                  </a:moveTo>
                  <a:cubicBezTo>
                    <a:pt x="15" y="17"/>
                    <a:pt x="19" y="17"/>
                    <a:pt x="19" y="21"/>
                  </a:cubicBezTo>
                  <a:cubicBezTo>
                    <a:pt x="19" y="25"/>
                    <a:pt x="15" y="25"/>
                    <a:pt x="11" y="25"/>
                  </a:cubicBezTo>
                  <a:lnTo>
                    <a:pt x="11" y="17"/>
                  </a:lnTo>
                  <a:close/>
                  <a:moveTo>
                    <a:pt x="8" y="7"/>
                  </a:moveTo>
                  <a:cubicBezTo>
                    <a:pt x="9" y="7"/>
                    <a:pt x="9" y="7"/>
                    <a:pt x="9" y="7"/>
                  </a:cubicBezTo>
                  <a:cubicBezTo>
                    <a:pt x="9" y="8"/>
                    <a:pt x="9" y="10"/>
                    <a:pt x="9" y="11"/>
                  </a:cubicBezTo>
                  <a:cubicBezTo>
                    <a:pt x="9" y="15"/>
                    <a:pt x="10" y="14"/>
                    <a:pt x="8" y="14"/>
                  </a:cubicBezTo>
                  <a:lnTo>
                    <a:pt x="8" y="7"/>
                  </a:lnTo>
                  <a:close/>
                  <a:moveTo>
                    <a:pt x="11" y="7"/>
                  </a:moveTo>
                  <a:cubicBezTo>
                    <a:pt x="14" y="7"/>
                    <a:pt x="17" y="7"/>
                    <a:pt x="17" y="11"/>
                  </a:cubicBezTo>
                  <a:cubicBezTo>
                    <a:pt x="17" y="14"/>
                    <a:pt x="14" y="14"/>
                    <a:pt x="11" y="14"/>
                  </a:cubicBezTo>
                  <a:cubicBezTo>
                    <a:pt x="11" y="14"/>
                    <a:pt x="11" y="14"/>
                    <a:pt x="11" y="14"/>
                  </a:cubicBezTo>
                  <a:lnTo>
                    <a:pt x="11" y="7"/>
                  </a:lnTo>
                  <a:close/>
                  <a:moveTo>
                    <a:pt x="7" y="4"/>
                  </a:moveTo>
                  <a:cubicBezTo>
                    <a:pt x="5" y="4"/>
                    <a:pt x="2" y="4"/>
                    <a:pt x="1" y="4"/>
                  </a:cubicBezTo>
                  <a:cubicBezTo>
                    <a:pt x="1" y="5"/>
                    <a:pt x="1" y="6"/>
                    <a:pt x="1" y="7"/>
                  </a:cubicBezTo>
                  <a:cubicBezTo>
                    <a:pt x="2" y="7"/>
                    <a:pt x="3" y="7"/>
                    <a:pt x="4" y="7"/>
                  </a:cubicBezTo>
                  <a:cubicBezTo>
                    <a:pt x="4" y="25"/>
                    <a:pt x="4" y="25"/>
                    <a:pt x="4" y="25"/>
                  </a:cubicBezTo>
                  <a:cubicBezTo>
                    <a:pt x="3" y="25"/>
                    <a:pt x="2" y="25"/>
                    <a:pt x="1" y="26"/>
                  </a:cubicBezTo>
                  <a:cubicBezTo>
                    <a:pt x="0" y="30"/>
                    <a:pt x="3" y="28"/>
                    <a:pt x="7" y="28"/>
                  </a:cubicBezTo>
                  <a:cubicBezTo>
                    <a:pt x="7" y="29"/>
                    <a:pt x="7" y="31"/>
                    <a:pt x="7" y="32"/>
                  </a:cubicBezTo>
                  <a:cubicBezTo>
                    <a:pt x="7" y="32"/>
                    <a:pt x="8" y="33"/>
                    <a:pt x="8" y="30"/>
                  </a:cubicBezTo>
                  <a:cubicBezTo>
                    <a:pt x="8" y="28"/>
                    <a:pt x="8" y="28"/>
                    <a:pt x="8" y="28"/>
                  </a:cubicBezTo>
                  <a:cubicBezTo>
                    <a:pt x="9" y="28"/>
                    <a:pt x="9" y="28"/>
                    <a:pt x="9" y="28"/>
                  </a:cubicBezTo>
                  <a:cubicBezTo>
                    <a:pt x="9" y="29"/>
                    <a:pt x="9" y="33"/>
                    <a:pt x="11" y="32"/>
                  </a:cubicBezTo>
                  <a:cubicBezTo>
                    <a:pt x="11" y="31"/>
                    <a:pt x="11" y="30"/>
                    <a:pt x="11" y="28"/>
                  </a:cubicBezTo>
                  <a:cubicBezTo>
                    <a:pt x="16" y="28"/>
                    <a:pt x="20" y="28"/>
                    <a:pt x="22" y="24"/>
                  </a:cubicBezTo>
                  <a:cubicBezTo>
                    <a:pt x="23" y="23"/>
                    <a:pt x="23" y="20"/>
                    <a:pt x="22" y="18"/>
                  </a:cubicBezTo>
                  <a:cubicBezTo>
                    <a:pt x="22" y="18"/>
                    <a:pt x="21" y="17"/>
                    <a:pt x="21" y="17"/>
                  </a:cubicBezTo>
                  <a:cubicBezTo>
                    <a:pt x="20" y="16"/>
                    <a:pt x="19" y="16"/>
                    <a:pt x="18" y="15"/>
                  </a:cubicBezTo>
                  <a:cubicBezTo>
                    <a:pt x="21" y="14"/>
                    <a:pt x="22" y="11"/>
                    <a:pt x="20" y="8"/>
                  </a:cubicBezTo>
                  <a:cubicBezTo>
                    <a:pt x="19" y="4"/>
                    <a:pt x="15" y="4"/>
                    <a:pt x="11" y="4"/>
                  </a:cubicBezTo>
                  <a:cubicBezTo>
                    <a:pt x="11" y="0"/>
                    <a:pt x="11" y="0"/>
                    <a:pt x="9" y="0"/>
                  </a:cubicBezTo>
                  <a:cubicBezTo>
                    <a:pt x="9" y="1"/>
                    <a:pt x="9" y="3"/>
                    <a:pt x="9" y="4"/>
                  </a:cubicBezTo>
                  <a:cubicBezTo>
                    <a:pt x="8" y="4"/>
                    <a:pt x="8" y="4"/>
                    <a:pt x="8" y="4"/>
                  </a:cubicBezTo>
                  <a:cubicBezTo>
                    <a:pt x="8" y="3"/>
                    <a:pt x="8" y="1"/>
                    <a:pt x="8" y="0"/>
                  </a:cubicBezTo>
                  <a:cubicBezTo>
                    <a:pt x="6" y="0"/>
                    <a:pt x="7" y="2"/>
                    <a:pt x="7" y="4"/>
                  </a:cubicBezTo>
                  <a:close/>
                </a:path>
              </a:pathLst>
            </a:custGeom>
            <a:solidFill>
              <a:srgbClr val="FDD4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403">
              <a:extLst>
                <a:ext uri="{FF2B5EF4-FFF2-40B4-BE49-F238E27FC236}">
                  <a16:creationId xmlns:a16="http://schemas.microsoft.com/office/drawing/2014/main" id="{1DB2B395-9A61-4332-9050-4C4240EFDEE1}"/>
                </a:ext>
              </a:extLst>
            </p:cNvPr>
            <p:cNvSpPr>
              <a:spLocks/>
            </p:cNvSpPr>
            <p:nvPr/>
          </p:nvSpPr>
          <p:spPr bwMode="auto">
            <a:xfrm>
              <a:off x="4364038" y="6011863"/>
              <a:ext cx="23813" cy="23813"/>
            </a:xfrm>
            <a:custGeom>
              <a:avLst/>
              <a:gdLst>
                <a:gd name="T0" fmla="*/ 0 w 8"/>
                <a:gd name="T1" fmla="*/ 8 h 8"/>
                <a:gd name="T2" fmla="*/ 8 w 8"/>
                <a:gd name="T3" fmla="*/ 4 h 8"/>
                <a:gd name="T4" fmla="*/ 0 w 8"/>
                <a:gd name="T5" fmla="*/ 0 h 8"/>
                <a:gd name="T6" fmla="*/ 0 w 8"/>
                <a:gd name="T7" fmla="*/ 8 h 8"/>
              </a:gdLst>
              <a:ahLst/>
              <a:cxnLst>
                <a:cxn ang="0">
                  <a:pos x="T0" y="T1"/>
                </a:cxn>
                <a:cxn ang="0">
                  <a:pos x="T2" y="T3"/>
                </a:cxn>
                <a:cxn ang="0">
                  <a:pos x="T4" y="T5"/>
                </a:cxn>
                <a:cxn ang="0">
                  <a:pos x="T6" y="T7"/>
                </a:cxn>
              </a:cxnLst>
              <a:rect l="0" t="0" r="r" b="b"/>
              <a:pathLst>
                <a:path w="8" h="8">
                  <a:moveTo>
                    <a:pt x="0" y="8"/>
                  </a:moveTo>
                  <a:cubicBezTo>
                    <a:pt x="4" y="8"/>
                    <a:pt x="8" y="8"/>
                    <a:pt x="8" y="4"/>
                  </a:cubicBezTo>
                  <a:cubicBezTo>
                    <a:pt x="8" y="0"/>
                    <a:pt x="4" y="0"/>
                    <a:pt x="0" y="0"/>
                  </a:cubicBezTo>
                  <a:lnTo>
                    <a:pt x="0" y="8"/>
                  </a:lnTo>
                  <a:close/>
                </a:path>
              </a:pathLst>
            </a:custGeom>
            <a:solidFill>
              <a:srgbClr val="F79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404">
              <a:extLst>
                <a:ext uri="{FF2B5EF4-FFF2-40B4-BE49-F238E27FC236}">
                  <a16:creationId xmlns:a16="http://schemas.microsoft.com/office/drawing/2014/main" id="{E5ACEC51-7985-4E8C-9877-7BAD95DFA2AA}"/>
                </a:ext>
              </a:extLst>
            </p:cNvPr>
            <p:cNvSpPr>
              <a:spLocks/>
            </p:cNvSpPr>
            <p:nvPr/>
          </p:nvSpPr>
          <p:spPr bwMode="auto">
            <a:xfrm>
              <a:off x="4364038" y="5980113"/>
              <a:ext cx="17463" cy="22225"/>
            </a:xfrm>
            <a:custGeom>
              <a:avLst/>
              <a:gdLst>
                <a:gd name="T0" fmla="*/ 0 w 6"/>
                <a:gd name="T1" fmla="*/ 7 h 7"/>
                <a:gd name="T2" fmla="*/ 0 w 6"/>
                <a:gd name="T3" fmla="*/ 7 h 7"/>
                <a:gd name="T4" fmla="*/ 6 w 6"/>
                <a:gd name="T5" fmla="*/ 4 h 7"/>
                <a:gd name="T6" fmla="*/ 0 w 6"/>
                <a:gd name="T7" fmla="*/ 0 h 7"/>
                <a:gd name="T8" fmla="*/ 0 w 6"/>
                <a:gd name="T9" fmla="*/ 7 h 7"/>
              </a:gdLst>
              <a:ahLst/>
              <a:cxnLst>
                <a:cxn ang="0">
                  <a:pos x="T0" y="T1"/>
                </a:cxn>
                <a:cxn ang="0">
                  <a:pos x="T2" y="T3"/>
                </a:cxn>
                <a:cxn ang="0">
                  <a:pos x="T4" y="T5"/>
                </a:cxn>
                <a:cxn ang="0">
                  <a:pos x="T6" y="T7"/>
                </a:cxn>
                <a:cxn ang="0">
                  <a:pos x="T8" y="T9"/>
                </a:cxn>
              </a:cxnLst>
              <a:rect l="0" t="0" r="r" b="b"/>
              <a:pathLst>
                <a:path w="6" h="7">
                  <a:moveTo>
                    <a:pt x="0" y="7"/>
                  </a:moveTo>
                  <a:cubicBezTo>
                    <a:pt x="0" y="7"/>
                    <a:pt x="0" y="7"/>
                    <a:pt x="0" y="7"/>
                  </a:cubicBezTo>
                  <a:cubicBezTo>
                    <a:pt x="3" y="7"/>
                    <a:pt x="6" y="7"/>
                    <a:pt x="6" y="4"/>
                  </a:cubicBezTo>
                  <a:cubicBezTo>
                    <a:pt x="6" y="0"/>
                    <a:pt x="3" y="0"/>
                    <a:pt x="0" y="0"/>
                  </a:cubicBezTo>
                  <a:lnTo>
                    <a:pt x="0" y="7"/>
                  </a:lnTo>
                  <a:close/>
                </a:path>
              </a:pathLst>
            </a:custGeom>
            <a:solidFill>
              <a:srgbClr val="F79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405">
              <a:extLst>
                <a:ext uri="{FF2B5EF4-FFF2-40B4-BE49-F238E27FC236}">
                  <a16:creationId xmlns:a16="http://schemas.microsoft.com/office/drawing/2014/main" id="{57421474-692F-4E32-98AE-C73E3ADE53A0}"/>
                </a:ext>
              </a:extLst>
            </p:cNvPr>
            <p:cNvSpPr>
              <a:spLocks/>
            </p:cNvSpPr>
            <p:nvPr/>
          </p:nvSpPr>
          <p:spPr bwMode="auto">
            <a:xfrm>
              <a:off x="4354513" y="6011863"/>
              <a:ext cx="3175" cy="26988"/>
            </a:xfrm>
            <a:custGeom>
              <a:avLst/>
              <a:gdLst>
                <a:gd name="T0" fmla="*/ 1 w 1"/>
                <a:gd name="T1" fmla="*/ 8 h 9"/>
                <a:gd name="T2" fmla="*/ 1 w 1"/>
                <a:gd name="T3" fmla="*/ 0 h 9"/>
                <a:gd name="T4" fmla="*/ 0 w 1"/>
                <a:gd name="T5" fmla="*/ 0 h 9"/>
                <a:gd name="T6" fmla="*/ 0 w 1"/>
                <a:gd name="T7" fmla="*/ 7 h 9"/>
                <a:gd name="T8" fmla="*/ 1 w 1"/>
                <a:gd name="T9" fmla="*/ 8 h 9"/>
              </a:gdLst>
              <a:ahLst/>
              <a:cxnLst>
                <a:cxn ang="0">
                  <a:pos x="T0" y="T1"/>
                </a:cxn>
                <a:cxn ang="0">
                  <a:pos x="T2" y="T3"/>
                </a:cxn>
                <a:cxn ang="0">
                  <a:pos x="T4" y="T5"/>
                </a:cxn>
                <a:cxn ang="0">
                  <a:pos x="T6" y="T7"/>
                </a:cxn>
                <a:cxn ang="0">
                  <a:pos x="T8" y="T9"/>
                </a:cxn>
              </a:cxnLst>
              <a:rect l="0" t="0" r="r" b="b"/>
              <a:pathLst>
                <a:path w="1" h="9">
                  <a:moveTo>
                    <a:pt x="1" y="8"/>
                  </a:moveTo>
                  <a:cubicBezTo>
                    <a:pt x="1" y="0"/>
                    <a:pt x="1" y="0"/>
                    <a:pt x="1" y="0"/>
                  </a:cubicBezTo>
                  <a:cubicBezTo>
                    <a:pt x="0" y="0"/>
                    <a:pt x="0" y="0"/>
                    <a:pt x="0" y="0"/>
                  </a:cubicBezTo>
                  <a:cubicBezTo>
                    <a:pt x="0" y="7"/>
                    <a:pt x="0" y="7"/>
                    <a:pt x="0" y="7"/>
                  </a:cubicBezTo>
                  <a:cubicBezTo>
                    <a:pt x="0" y="9"/>
                    <a:pt x="0" y="8"/>
                    <a:pt x="1" y="8"/>
                  </a:cubicBezTo>
                  <a:close/>
                </a:path>
              </a:pathLst>
            </a:custGeom>
            <a:solidFill>
              <a:srgbClr val="F79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407">
              <a:extLst>
                <a:ext uri="{FF2B5EF4-FFF2-40B4-BE49-F238E27FC236}">
                  <a16:creationId xmlns:a16="http://schemas.microsoft.com/office/drawing/2014/main" id="{E358507B-BA15-4B75-B714-C37EA3B3F8BA}"/>
                </a:ext>
              </a:extLst>
            </p:cNvPr>
            <p:cNvSpPr>
              <a:spLocks/>
            </p:cNvSpPr>
            <p:nvPr/>
          </p:nvSpPr>
          <p:spPr bwMode="auto">
            <a:xfrm>
              <a:off x="4354513" y="5980113"/>
              <a:ext cx="6350" cy="25400"/>
            </a:xfrm>
            <a:custGeom>
              <a:avLst/>
              <a:gdLst>
                <a:gd name="T0" fmla="*/ 0 w 2"/>
                <a:gd name="T1" fmla="*/ 7 h 8"/>
                <a:gd name="T2" fmla="*/ 1 w 2"/>
                <a:gd name="T3" fmla="*/ 4 h 8"/>
                <a:gd name="T4" fmla="*/ 1 w 2"/>
                <a:gd name="T5" fmla="*/ 0 h 8"/>
                <a:gd name="T6" fmla="*/ 0 w 2"/>
                <a:gd name="T7" fmla="*/ 0 h 8"/>
                <a:gd name="T8" fmla="*/ 0 w 2"/>
                <a:gd name="T9" fmla="*/ 7 h 8"/>
              </a:gdLst>
              <a:ahLst/>
              <a:cxnLst>
                <a:cxn ang="0">
                  <a:pos x="T0" y="T1"/>
                </a:cxn>
                <a:cxn ang="0">
                  <a:pos x="T2" y="T3"/>
                </a:cxn>
                <a:cxn ang="0">
                  <a:pos x="T4" y="T5"/>
                </a:cxn>
                <a:cxn ang="0">
                  <a:pos x="T6" y="T7"/>
                </a:cxn>
                <a:cxn ang="0">
                  <a:pos x="T8" y="T9"/>
                </a:cxn>
              </a:cxnLst>
              <a:rect l="0" t="0" r="r" b="b"/>
              <a:pathLst>
                <a:path w="2" h="8">
                  <a:moveTo>
                    <a:pt x="0" y="7"/>
                  </a:moveTo>
                  <a:cubicBezTo>
                    <a:pt x="2" y="7"/>
                    <a:pt x="1" y="8"/>
                    <a:pt x="1" y="4"/>
                  </a:cubicBezTo>
                  <a:cubicBezTo>
                    <a:pt x="1" y="3"/>
                    <a:pt x="1" y="1"/>
                    <a:pt x="1" y="0"/>
                  </a:cubicBezTo>
                  <a:cubicBezTo>
                    <a:pt x="0" y="0"/>
                    <a:pt x="0" y="0"/>
                    <a:pt x="0" y="0"/>
                  </a:cubicBezTo>
                  <a:lnTo>
                    <a:pt x="0" y="7"/>
                  </a:lnTo>
                  <a:close/>
                </a:path>
              </a:pathLst>
            </a:custGeom>
            <a:solidFill>
              <a:srgbClr val="F79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8" name="Group 367">
            <a:extLst>
              <a:ext uri="{FF2B5EF4-FFF2-40B4-BE49-F238E27FC236}">
                <a16:creationId xmlns:a16="http://schemas.microsoft.com/office/drawing/2014/main" id="{3F157A8D-1031-439C-A9E1-C75C3FAB1829}"/>
              </a:ext>
            </a:extLst>
          </p:cNvPr>
          <p:cNvGrpSpPr/>
          <p:nvPr/>
        </p:nvGrpSpPr>
        <p:grpSpPr>
          <a:xfrm>
            <a:off x="2048299" y="2343100"/>
            <a:ext cx="2756407" cy="1024013"/>
            <a:chOff x="2048299" y="2343100"/>
            <a:chExt cx="2756407" cy="1024013"/>
          </a:xfrm>
        </p:grpSpPr>
        <p:grpSp>
          <p:nvGrpSpPr>
            <p:cNvPr id="369" name="Group 368">
              <a:extLst>
                <a:ext uri="{FF2B5EF4-FFF2-40B4-BE49-F238E27FC236}">
                  <a16:creationId xmlns:a16="http://schemas.microsoft.com/office/drawing/2014/main" id="{906CCA69-41E6-4057-9DF4-B8AA9B8751D6}"/>
                </a:ext>
              </a:extLst>
            </p:cNvPr>
            <p:cNvGrpSpPr/>
            <p:nvPr/>
          </p:nvGrpSpPr>
          <p:grpSpPr>
            <a:xfrm>
              <a:off x="2048299" y="2343100"/>
              <a:ext cx="2756407" cy="1024013"/>
              <a:chOff x="1765301" y="2214563"/>
              <a:chExt cx="3063875" cy="1138238"/>
            </a:xfrm>
          </p:grpSpPr>
          <p:sp>
            <p:nvSpPr>
              <p:cNvPr id="372" name="Oval 36">
                <a:extLst>
                  <a:ext uri="{FF2B5EF4-FFF2-40B4-BE49-F238E27FC236}">
                    <a16:creationId xmlns:a16="http://schemas.microsoft.com/office/drawing/2014/main" id="{FD0B23D0-4021-4C87-B2A5-6CD2AECD2414}"/>
                  </a:ext>
                </a:extLst>
              </p:cNvPr>
              <p:cNvSpPr>
                <a:spLocks noChangeArrowheads="1"/>
              </p:cNvSpPr>
              <p:nvPr/>
            </p:nvSpPr>
            <p:spPr bwMode="auto">
              <a:xfrm>
                <a:off x="4735513" y="3259138"/>
                <a:ext cx="93663"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220">
                <a:extLst>
                  <a:ext uri="{FF2B5EF4-FFF2-40B4-BE49-F238E27FC236}">
                    <a16:creationId xmlns:a16="http://schemas.microsoft.com/office/drawing/2014/main" id="{A3A96A8A-0CB3-472D-977B-2425F4E466E2}"/>
                  </a:ext>
                </a:extLst>
              </p:cNvPr>
              <p:cNvSpPr>
                <a:spLocks/>
              </p:cNvSpPr>
              <p:nvPr/>
            </p:nvSpPr>
            <p:spPr bwMode="auto">
              <a:xfrm>
                <a:off x="4735513" y="3259138"/>
                <a:ext cx="93663" cy="93663"/>
              </a:xfrm>
              <a:custGeom>
                <a:avLst/>
                <a:gdLst>
                  <a:gd name="T0" fmla="*/ 15 w 30"/>
                  <a:gd name="T1" fmla="*/ 0 h 30"/>
                  <a:gd name="T2" fmla="*/ 2 w 30"/>
                  <a:gd name="T3" fmla="*/ 8 h 30"/>
                  <a:gd name="T4" fmla="*/ 0 w 30"/>
                  <a:gd name="T5" fmla="*/ 15 h 30"/>
                  <a:gd name="T6" fmla="*/ 1 w 30"/>
                  <a:gd name="T7" fmla="*/ 19 h 30"/>
                  <a:gd name="T8" fmla="*/ 15 w 30"/>
                  <a:gd name="T9" fmla="*/ 30 h 30"/>
                  <a:gd name="T10" fmla="*/ 30 w 30"/>
                  <a:gd name="T11" fmla="*/ 15 h 30"/>
                  <a:gd name="T12" fmla="*/ 15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15" y="0"/>
                    </a:moveTo>
                    <a:cubicBezTo>
                      <a:pt x="9" y="0"/>
                      <a:pt x="4" y="3"/>
                      <a:pt x="2" y="8"/>
                    </a:cubicBezTo>
                    <a:cubicBezTo>
                      <a:pt x="1" y="10"/>
                      <a:pt x="0" y="12"/>
                      <a:pt x="0" y="15"/>
                    </a:cubicBezTo>
                    <a:cubicBezTo>
                      <a:pt x="0" y="16"/>
                      <a:pt x="0" y="17"/>
                      <a:pt x="1" y="19"/>
                    </a:cubicBezTo>
                    <a:cubicBezTo>
                      <a:pt x="2" y="25"/>
                      <a:pt x="8" y="30"/>
                      <a:pt x="15" y="30"/>
                    </a:cubicBezTo>
                    <a:cubicBezTo>
                      <a:pt x="24" y="30"/>
                      <a:pt x="30" y="23"/>
                      <a:pt x="30" y="15"/>
                    </a:cubicBezTo>
                    <a:cubicBezTo>
                      <a:pt x="30" y="6"/>
                      <a:pt x="24" y="0"/>
                      <a:pt x="15" y="0"/>
                    </a:cubicBezTo>
                  </a:path>
                </a:pathLst>
              </a:custGeom>
              <a:solidFill>
                <a:srgbClr val="B6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74" name="Group 373">
                <a:extLst>
                  <a:ext uri="{FF2B5EF4-FFF2-40B4-BE49-F238E27FC236}">
                    <a16:creationId xmlns:a16="http://schemas.microsoft.com/office/drawing/2014/main" id="{19B523A2-347B-4D11-B42C-42F68972BB1E}"/>
                  </a:ext>
                </a:extLst>
              </p:cNvPr>
              <p:cNvGrpSpPr/>
              <p:nvPr/>
            </p:nvGrpSpPr>
            <p:grpSpPr>
              <a:xfrm>
                <a:off x="1765301" y="2214563"/>
                <a:ext cx="3019425" cy="1103313"/>
                <a:chOff x="1765301" y="2214563"/>
                <a:chExt cx="3019425" cy="1103313"/>
              </a:xfrm>
            </p:grpSpPr>
            <p:sp>
              <p:nvSpPr>
                <p:cNvPr id="375" name="Freeform 33">
                  <a:extLst>
                    <a:ext uri="{FF2B5EF4-FFF2-40B4-BE49-F238E27FC236}">
                      <a16:creationId xmlns:a16="http://schemas.microsoft.com/office/drawing/2014/main" id="{F0900882-F03E-4C9A-8B92-D9A3975891FC}"/>
                    </a:ext>
                  </a:extLst>
                </p:cNvPr>
                <p:cNvSpPr>
                  <a:spLocks/>
                </p:cNvSpPr>
                <p:nvPr/>
              </p:nvSpPr>
              <p:spPr bwMode="auto">
                <a:xfrm>
                  <a:off x="4425951" y="2587626"/>
                  <a:ext cx="358775" cy="730250"/>
                </a:xfrm>
                <a:custGeom>
                  <a:avLst/>
                  <a:gdLst>
                    <a:gd name="T0" fmla="*/ 0 w 226"/>
                    <a:gd name="T1" fmla="*/ 16 h 460"/>
                    <a:gd name="T2" fmla="*/ 64 w 226"/>
                    <a:gd name="T3" fmla="*/ 16 h 460"/>
                    <a:gd name="T4" fmla="*/ 184 w 226"/>
                    <a:gd name="T5" fmla="*/ 136 h 460"/>
                    <a:gd name="T6" fmla="*/ 184 w 226"/>
                    <a:gd name="T7" fmla="*/ 460 h 460"/>
                    <a:gd name="T8" fmla="*/ 226 w 226"/>
                    <a:gd name="T9" fmla="*/ 460 h 460"/>
                    <a:gd name="T10" fmla="*/ 226 w 226"/>
                    <a:gd name="T11" fmla="*/ 445 h 460"/>
                    <a:gd name="T12" fmla="*/ 199 w 226"/>
                    <a:gd name="T13" fmla="*/ 445 h 460"/>
                    <a:gd name="T14" fmla="*/ 199 w 226"/>
                    <a:gd name="T15" fmla="*/ 130 h 460"/>
                    <a:gd name="T16" fmla="*/ 69 w 226"/>
                    <a:gd name="T17" fmla="*/ 0 h 460"/>
                    <a:gd name="T18" fmla="*/ 0 w 226"/>
                    <a:gd name="T19" fmla="*/ 0 h 460"/>
                    <a:gd name="T20" fmla="*/ 0 w 226"/>
                    <a:gd name="T21" fmla="*/ 1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60">
                      <a:moveTo>
                        <a:pt x="0" y="16"/>
                      </a:moveTo>
                      <a:lnTo>
                        <a:pt x="64" y="16"/>
                      </a:lnTo>
                      <a:lnTo>
                        <a:pt x="184" y="136"/>
                      </a:lnTo>
                      <a:lnTo>
                        <a:pt x="184" y="460"/>
                      </a:lnTo>
                      <a:lnTo>
                        <a:pt x="226" y="460"/>
                      </a:lnTo>
                      <a:lnTo>
                        <a:pt x="226" y="445"/>
                      </a:lnTo>
                      <a:lnTo>
                        <a:pt x="199" y="445"/>
                      </a:lnTo>
                      <a:lnTo>
                        <a:pt x="199" y="130"/>
                      </a:lnTo>
                      <a:lnTo>
                        <a:pt x="69" y="0"/>
                      </a:lnTo>
                      <a:lnTo>
                        <a:pt x="0" y="0"/>
                      </a:lnTo>
                      <a:lnTo>
                        <a:pt x="0" y="1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4">
                  <a:extLst>
                    <a:ext uri="{FF2B5EF4-FFF2-40B4-BE49-F238E27FC236}">
                      <a16:creationId xmlns:a16="http://schemas.microsoft.com/office/drawing/2014/main" id="{FC078D90-A153-4C0D-AA6E-9420A263D8DC}"/>
                    </a:ext>
                  </a:extLst>
                </p:cNvPr>
                <p:cNvSpPr>
                  <a:spLocks/>
                </p:cNvSpPr>
                <p:nvPr/>
              </p:nvSpPr>
              <p:spPr bwMode="auto">
                <a:xfrm>
                  <a:off x="4425951" y="2587626"/>
                  <a:ext cx="358775" cy="730250"/>
                </a:xfrm>
                <a:custGeom>
                  <a:avLst/>
                  <a:gdLst>
                    <a:gd name="T0" fmla="*/ 0 w 226"/>
                    <a:gd name="T1" fmla="*/ 16 h 460"/>
                    <a:gd name="T2" fmla="*/ 64 w 226"/>
                    <a:gd name="T3" fmla="*/ 16 h 460"/>
                    <a:gd name="T4" fmla="*/ 184 w 226"/>
                    <a:gd name="T5" fmla="*/ 136 h 460"/>
                    <a:gd name="T6" fmla="*/ 184 w 226"/>
                    <a:gd name="T7" fmla="*/ 460 h 460"/>
                    <a:gd name="T8" fmla="*/ 226 w 226"/>
                    <a:gd name="T9" fmla="*/ 460 h 460"/>
                    <a:gd name="T10" fmla="*/ 226 w 226"/>
                    <a:gd name="T11" fmla="*/ 445 h 460"/>
                    <a:gd name="T12" fmla="*/ 199 w 226"/>
                    <a:gd name="T13" fmla="*/ 445 h 460"/>
                    <a:gd name="T14" fmla="*/ 199 w 226"/>
                    <a:gd name="T15" fmla="*/ 130 h 460"/>
                    <a:gd name="T16" fmla="*/ 69 w 226"/>
                    <a:gd name="T17" fmla="*/ 0 h 460"/>
                    <a:gd name="T18" fmla="*/ 0 w 226"/>
                    <a:gd name="T19" fmla="*/ 0 h 460"/>
                    <a:gd name="T20" fmla="*/ 0 w 226"/>
                    <a:gd name="T21" fmla="*/ 1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460">
                      <a:moveTo>
                        <a:pt x="0" y="16"/>
                      </a:moveTo>
                      <a:lnTo>
                        <a:pt x="64" y="16"/>
                      </a:lnTo>
                      <a:lnTo>
                        <a:pt x="184" y="136"/>
                      </a:lnTo>
                      <a:lnTo>
                        <a:pt x="184" y="460"/>
                      </a:lnTo>
                      <a:lnTo>
                        <a:pt x="226" y="460"/>
                      </a:lnTo>
                      <a:lnTo>
                        <a:pt x="226" y="445"/>
                      </a:lnTo>
                      <a:lnTo>
                        <a:pt x="199" y="445"/>
                      </a:lnTo>
                      <a:lnTo>
                        <a:pt x="199" y="130"/>
                      </a:lnTo>
                      <a:lnTo>
                        <a:pt x="69" y="0"/>
                      </a:lnTo>
                      <a:lnTo>
                        <a:pt x="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66">
                  <a:extLst>
                    <a:ext uri="{FF2B5EF4-FFF2-40B4-BE49-F238E27FC236}">
                      <a16:creationId xmlns:a16="http://schemas.microsoft.com/office/drawing/2014/main" id="{188EDC20-B240-446E-B718-87DD5571FCB0}"/>
                    </a:ext>
                  </a:extLst>
                </p:cNvPr>
                <p:cNvSpPr>
                  <a:spLocks/>
                </p:cNvSpPr>
                <p:nvPr/>
              </p:nvSpPr>
              <p:spPr bwMode="auto">
                <a:xfrm>
                  <a:off x="1765301" y="2214563"/>
                  <a:ext cx="2527300" cy="533400"/>
                </a:xfrm>
                <a:custGeom>
                  <a:avLst/>
                  <a:gdLst>
                    <a:gd name="T0" fmla="*/ 97 w 1592"/>
                    <a:gd name="T1" fmla="*/ 0 h 336"/>
                    <a:gd name="T2" fmla="*/ 1495 w 1592"/>
                    <a:gd name="T3" fmla="*/ 0 h 336"/>
                    <a:gd name="T4" fmla="*/ 1592 w 1592"/>
                    <a:gd name="T5" fmla="*/ 169 h 336"/>
                    <a:gd name="T6" fmla="*/ 1495 w 1592"/>
                    <a:gd name="T7" fmla="*/ 336 h 336"/>
                    <a:gd name="T8" fmla="*/ 97 w 1592"/>
                    <a:gd name="T9" fmla="*/ 336 h 336"/>
                    <a:gd name="T10" fmla="*/ 0 w 1592"/>
                    <a:gd name="T11" fmla="*/ 169 h 336"/>
                    <a:gd name="T12" fmla="*/ 97 w 1592"/>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1592" h="336">
                      <a:moveTo>
                        <a:pt x="97" y="0"/>
                      </a:moveTo>
                      <a:lnTo>
                        <a:pt x="1495" y="0"/>
                      </a:lnTo>
                      <a:lnTo>
                        <a:pt x="1592" y="169"/>
                      </a:lnTo>
                      <a:lnTo>
                        <a:pt x="1495" y="336"/>
                      </a:lnTo>
                      <a:lnTo>
                        <a:pt x="97" y="336"/>
                      </a:lnTo>
                      <a:lnTo>
                        <a:pt x="0" y="169"/>
                      </a:lnTo>
                      <a:lnTo>
                        <a:pt x="97" y="0"/>
                      </a:lnTo>
                      <a:close/>
                    </a:path>
                  </a:pathLst>
                </a:custGeom>
                <a:solidFill>
                  <a:srgbClr val="0287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81">
                  <a:extLst>
                    <a:ext uri="{FF2B5EF4-FFF2-40B4-BE49-F238E27FC236}">
                      <a16:creationId xmlns:a16="http://schemas.microsoft.com/office/drawing/2014/main" id="{0F596365-97F2-46EE-9903-B49B0DB90072}"/>
                    </a:ext>
                  </a:extLst>
                </p:cNvPr>
                <p:cNvSpPr>
                  <a:spLocks/>
                </p:cNvSpPr>
                <p:nvPr/>
              </p:nvSpPr>
              <p:spPr bwMode="auto">
                <a:xfrm>
                  <a:off x="2174876" y="2417763"/>
                  <a:ext cx="82550" cy="153988"/>
                </a:xfrm>
                <a:custGeom>
                  <a:avLst/>
                  <a:gdLst>
                    <a:gd name="T0" fmla="*/ 2 w 27"/>
                    <a:gd name="T1" fmla="*/ 42 h 50"/>
                    <a:gd name="T2" fmla="*/ 12 w 27"/>
                    <a:gd name="T3" fmla="*/ 45 h 50"/>
                    <a:gd name="T4" fmla="*/ 21 w 27"/>
                    <a:gd name="T5" fmla="*/ 37 h 50"/>
                    <a:gd name="T6" fmla="*/ 13 w 27"/>
                    <a:gd name="T7" fmla="*/ 27 h 50"/>
                    <a:gd name="T8" fmla="*/ 1 w 27"/>
                    <a:gd name="T9" fmla="*/ 13 h 50"/>
                    <a:gd name="T10" fmla="*/ 16 w 27"/>
                    <a:gd name="T11" fmla="*/ 0 h 50"/>
                    <a:gd name="T12" fmla="*/ 26 w 27"/>
                    <a:gd name="T13" fmla="*/ 2 h 50"/>
                    <a:gd name="T14" fmla="*/ 24 w 27"/>
                    <a:gd name="T15" fmla="*/ 7 h 50"/>
                    <a:gd name="T16" fmla="*/ 16 w 27"/>
                    <a:gd name="T17" fmla="*/ 5 h 50"/>
                    <a:gd name="T18" fmla="*/ 7 w 27"/>
                    <a:gd name="T19" fmla="*/ 12 h 50"/>
                    <a:gd name="T20" fmla="*/ 16 w 27"/>
                    <a:gd name="T21" fmla="*/ 22 h 50"/>
                    <a:gd name="T22" fmla="*/ 27 w 27"/>
                    <a:gd name="T23" fmla="*/ 36 h 50"/>
                    <a:gd name="T24" fmla="*/ 11 w 27"/>
                    <a:gd name="T25" fmla="*/ 50 h 50"/>
                    <a:gd name="T26" fmla="*/ 0 w 27"/>
                    <a:gd name="T27" fmla="*/ 47 h 50"/>
                    <a:gd name="T28" fmla="*/ 2 w 27"/>
                    <a:gd name="T2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50">
                      <a:moveTo>
                        <a:pt x="2" y="42"/>
                      </a:moveTo>
                      <a:cubicBezTo>
                        <a:pt x="4" y="44"/>
                        <a:pt x="8" y="45"/>
                        <a:pt x="12" y="45"/>
                      </a:cubicBezTo>
                      <a:cubicBezTo>
                        <a:pt x="18" y="45"/>
                        <a:pt x="21" y="42"/>
                        <a:pt x="21" y="37"/>
                      </a:cubicBezTo>
                      <a:cubicBezTo>
                        <a:pt x="21" y="32"/>
                        <a:pt x="19" y="29"/>
                        <a:pt x="13" y="27"/>
                      </a:cubicBezTo>
                      <a:cubicBezTo>
                        <a:pt x="6" y="24"/>
                        <a:pt x="1" y="20"/>
                        <a:pt x="1" y="13"/>
                      </a:cubicBezTo>
                      <a:cubicBezTo>
                        <a:pt x="1" y="6"/>
                        <a:pt x="7" y="0"/>
                        <a:pt x="16" y="0"/>
                      </a:cubicBezTo>
                      <a:cubicBezTo>
                        <a:pt x="20" y="0"/>
                        <a:pt x="24" y="1"/>
                        <a:pt x="26" y="2"/>
                      </a:cubicBezTo>
                      <a:cubicBezTo>
                        <a:pt x="24" y="7"/>
                        <a:pt x="24" y="7"/>
                        <a:pt x="24" y="7"/>
                      </a:cubicBezTo>
                      <a:cubicBezTo>
                        <a:pt x="23" y="6"/>
                        <a:pt x="20" y="5"/>
                        <a:pt x="16" y="5"/>
                      </a:cubicBezTo>
                      <a:cubicBezTo>
                        <a:pt x="10" y="5"/>
                        <a:pt x="7" y="9"/>
                        <a:pt x="7" y="12"/>
                      </a:cubicBezTo>
                      <a:cubicBezTo>
                        <a:pt x="7" y="17"/>
                        <a:pt x="10" y="19"/>
                        <a:pt x="16" y="22"/>
                      </a:cubicBezTo>
                      <a:cubicBezTo>
                        <a:pt x="24" y="25"/>
                        <a:pt x="27" y="30"/>
                        <a:pt x="27" y="36"/>
                      </a:cubicBezTo>
                      <a:cubicBezTo>
                        <a:pt x="27" y="44"/>
                        <a:pt x="22" y="50"/>
                        <a:pt x="11" y="50"/>
                      </a:cubicBezTo>
                      <a:cubicBezTo>
                        <a:pt x="7" y="50"/>
                        <a:pt x="3" y="49"/>
                        <a:pt x="0" y="47"/>
                      </a:cubicBezTo>
                      <a:lnTo>
                        <a:pt x="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82">
                  <a:extLst>
                    <a:ext uri="{FF2B5EF4-FFF2-40B4-BE49-F238E27FC236}">
                      <a16:creationId xmlns:a16="http://schemas.microsoft.com/office/drawing/2014/main" id="{0D0AAF74-484A-4A85-8B9B-165BE138A304}"/>
                    </a:ext>
                  </a:extLst>
                </p:cNvPr>
                <p:cNvSpPr>
                  <a:spLocks noEditPoints="1"/>
                </p:cNvSpPr>
                <p:nvPr/>
              </p:nvSpPr>
              <p:spPr bwMode="auto">
                <a:xfrm>
                  <a:off x="2276476" y="2462213"/>
                  <a:ext cx="76200" cy="109538"/>
                </a:xfrm>
                <a:custGeom>
                  <a:avLst/>
                  <a:gdLst>
                    <a:gd name="T0" fmla="*/ 20 w 25"/>
                    <a:gd name="T1" fmla="*/ 35 h 36"/>
                    <a:gd name="T2" fmla="*/ 19 w 25"/>
                    <a:gd name="T3" fmla="*/ 31 h 36"/>
                    <a:gd name="T4" fmla="*/ 19 w 25"/>
                    <a:gd name="T5" fmla="*/ 31 h 36"/>
                    <a:gd name="T6" fmla="*/ 10 w 25"/>
                    <a:gd name="T7" fmla="*/ 36 h 36"/>
                    <a:gd name="T8" fmla="*/ 0 w 25"/>
                    <a:gd name="T9" fmla="*/ 26 h 36"/>
                    <a:gd name="T10" fmla="*/ 19 w 25"/>
                    <a:gd name="T11" fmla="*/ 13 h 36"/>
                    <a:gd name="T12" fmla="*/ 19 w 25"/>
                    <a:gd name="T13" fmla="*/ 12 h 36"/>
                    <a:gd name="T14" fmla="*/ 12 w 25"/>
                    <a:gd name="T15" fmla="*/ 4 h 36"/>
                    <a:gd name="T16" fmla="*/ 4 w 25"/>
                    <a:gd name="T17" fmla="*/ 7 h 36"/>
                    <a:gd name="T18" fmla="*/ 2 w 25"/>
                    <a:gd name="T19" fmla="*/ 3 h 36"/>
                    <a:gd name="T20" fmla="*/ 13 w 25"/>
                    <a:gd name="T21" fmla="*/ 0 h 36"/>
                    <a:gd name="T22" fmla="*/ 25 w 25"/>
                    <a:gd name="T23" fmla="*/ 14 h 36"/>
                    <a:gd name="T24" fmla="*/ 25 w 25"/>
                    <a:gd name="T25" fmla="*/ 27 h 36"/>
                    <a:gd name="T26" fmla="*/ 25 w 25"/>
                    <a:gd name="T27" fmla="*/ 35 h 36"/>
                    <a:gd name="T28" fmla="*/ 20 w 25"/>
                    <a:gd name="T29" fmla="*/ 35 h 36"/>
                    <a:gd name="T30" fmla="*/ 19 w 25"/>
                    <a:gd name="T31" fmla="*/ 18 h 36"/>
                    <a:gd name="T32" fmla="*/ 6 w 25"/>
                    <a:gd name="T33" fmla="*/ 25 h 36"/>
                    <a:gd name="T34" fmla="*/ 11 w 25"/>
                    <a:gd name="T35" fmla="*/ 32 h 36"/>
                    <a:gd name="T36" fmla="*/ 19 w 25"/>
                    <a:gd name="T37" fmla="*/ 26 h 36"/>
                    <a:gd name="T38" fmla="*/ 19 w 25"/>
                    <a:gd name="T39" fmla="*/ 24 h 36"/>
                    <a:gd name="T40" fmla="*/ 19 w 25"/>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36">
                      <a:moveTo>
                        <a:pt x="20" y="35"/>
                      </a:moveTo>
                      <a:cubicBezTo>
                        <a:pt x="19" y="31"/>
                        <a:pt x="19" y="31"/>
                        <a:pt x="19" y="31"/>
                      </a:cubicBezTo>
                      <a:cubicBezTo>
                        <a:pt x="19" y="31"/>
                        <a:pt x="19" y="31"/>
                        <a:pt x="19" y="31"/>
                      </a:cubicBezTo>
                      <a:cubicBezTo>
                        <a:pt x="17" y="34"/>
                        <a:pt x="14" y="36"/>
                        <a:pt x="10" y="36"/>
                      </a:cubicBezTo>
                      <a:cubicBezTo>
                        <a:pt x="3" y="36"/>
                        <a:pt x="0" y="31"/>
                        <a:pt x="0" y="26"/>
                      </a:cubicBezTo>
                      <a:cubicBezTo>
                        <a:pt x="0" y="18"/>
                        <a:pt x="7" y="13"/>
                        <a:pt x="19" y="13"/>
                      </a:cubicBezTo>
                      <a:cubicBezTo>
                        <a:pt x="19" y="12"/>
                        <a:pt x="19" y="12"/>
                        <a:pt x="19" y="12"/>
                      </a:cubicBezTo>
                      <a:cubicBezTo>
                        <a:pt x="19" y="9"/>
                        <a:pt x="18" y="4"/>
                        <a:pt x="12" y="4"/>
                      </a:cubicBezTo>
                      <a:cubicBezTo>
                        <a:pt x="9" y="4"/>
                        <a:pt x="6" y="5"/>
                        <a:pt x="4" y="7"/>
                      </a:cubicBezTo>
                      <a:cubicBezTo>
                        <a:pt x="2" y="3"/>
                        <a:pt x="2" y="3"/>
                        <a:pt x="2" y="3"/>
                      </a:cubicBezTo>
                      <a:cubicBezTo>
                        <a:pt x="5" y="1"/>
                        <a:pt x="9" y="0"/>
                        <a:pt x="13" y="0"/>
                      </a:cubicBezTo>
                      <a:cubicBezTo>
                        <a:pt x="22" y="0"/>
                        <a:pt x="25" y="6"/>
                        <a:pt x="25" y="14"/>
                      </a:cubicBezTo>
                      <a:cubicBezTo>
                        <a:pt x="25" y="27"/>
                        <a:pt x="25" y="27"/>
                        <a:pt x="25" y="27"/>
                      </a:cubicBezTo>
                      <a:cubicBezTo>
                        <a:pt x="25" y="30"/>
                        <a:pt x="25" y="33"/>
                        <a:pt x="25" y="35"/>
                      </a:cubicBezTo>
                      <a:lnTo>
                        <a:pt x="20" y="35"/>
                      </a:lnTo>
                      <a:close/>
                      <a:moveTo>
                        <a:pt x="19" y="18"/>
                      </a:moveTo>
                      <a:cubicBezTo>
                        <a:pt x="13" y="17"/>
                        <a:pt x="6" y="18"/>
                        <a:pt x="6" y="25"/>
                      </a:cubicBezTo>
                      <a:cubicBezTo>
                        <a:pt x="6" y="30"/>
                        <a:pt x="8" y="32"/>
                        <a:pt x="11" y="32"/>
                      </a:cubicBezTo>
                      <a:cubicBezTo>
                        <a:pt x="15" y="32"/>
                        <a:pt x="18" y="29"/>
                        <a:pt x="19" y="26"/>
                      </a:cubicBezTo>
                      <a:cubicBezTo>
                        <a:pt x="19" y="25"/>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83">
                  <a:extLst>
                    <a:ext uri="{FF2B5EF4-FFF2-40B4-BE49-F238E27FC236}">
                      <a16:creationId xmlns:a16="http://schemas.microsoft.com/office/drawing/2014/main" id="{F921570C-7E3E-4BCD-B226-53F227516522}"/>
                    </a:ext>
                  </a:extLst>
                </p:cNvPr>
                <p:cNvSpPr>
                  <a:spLocks noChangeArrowheads="1"/>
                </p:cNvSpPr>
                <p:nvPr/>
              </p:nvSpPr>
              <p:spPr bwMode="auto">
                <a:xfrm>
                  <a:off x="2381251" y="2414588"/>
                  <a:ext cx="20638"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4">
                  <a:extLst>
                    <a:ext uri="{FF2B5EF4-FFF2-40B4-BE49-F238E27FC236}">
                      <a16:creationId xmlns:a16="http://schemas.microsoft.com/office/drawing/2014/main" id="{D6515680-E24A-4F6B-BEC0-935D097E8A6C}"/>
                    </a:ext>
                  </a:extLst>
                </p:cNvPr>
                <p:cNvSpPr>
                  <a:spLocks noEditPoints="1"/>
                </p:cNvSpPr>
                <p:nvPr/>
              </p:nvSpPr>
              <p:spPr bwMode="auto">
                <a:xfrm>
                  <a:off x="2424113" y="2462213"/>
                  <a:ext cx="79375" cy="109538"/>
                </a:xfrm>
                <a:custGeom>
                  <a:avLst/>
                  <a:gdLst>
                    <a:gd name="T0" fmla="*/ 20 w 26"/>
                    <a:gd name="T1" fmla="*/ 35 h 36"/>
                    <a:gd name="T2" fmla="*/ 20 w 26"/>
                    <a:gd name="T3" fmla="*/ 31 h 36"/>
                    <a:gd name="T4" fmla="*/ 19 w 26"/>
                    <a:gd name="T5" fmla="*/ 31 h 36"/>
                    <a:gd name="T6" fmla="*/ 10 w 26"/>
                    <a:gd name="T7" fmla="*/ 36 h 36"/>
                    <a:gd name="T8" fmla="*/ 0 w 26"/>
                    <a:gd name="T9" fmla="*/ 26 h 36"/>
                    <a:gd name="T10" fmla="*/ 19 w 26"/>
                    <a:gd name="T11" fmla="*/ 13 h 36"/>
                    <a:gd name="T12" fmla="*/ 19 w 26"/>
                    <a:gd name="T13" fmla="*/ 12 h 36"/>
                    <a:gd name="T14" fmla="*/ 12 w 26"/>
                    <a:gd name="T15" fmla="*/ 4 h 36"/>
                    <a:gd name="T16" fmla="*/ 4 w 26"/>
                    <a:gd name="T17" fmla="*/ 7 h 36"/>
                    <a:gd name="T18" fmla="*/ 2 w 26"/>
                    <a:gd name="T19" fmla="*/ 3 h 36"/>
                    <a:gd name="T20" fmla="*/ 13 w 26"/>
                    <a:gd name="T21" fmla="*/ 0 h 36"/>
                    <a:gd name="T22" fmla="*/ 25 w 26"/>
                    <a:gd name="T23" fmla="*/ 14 h 36"/>
                    <a:gd name="T24" fmla="*/ 25 w 26"/>
                    <a:gd name="T25" fmla="*/ 27 h 36"/>
                    <a:gd name="T26" fmla="*/ 26 w 26"/>
                    <a:gd name="T27" fmla="*/ 35 h 36"/>
                    <a:gd name="T28" fmla="*/ 20 w 26"/>
                    <a:gd name="T29" fmla="*/ 35 h 36"/>
                    <a:gd name="T30" fmla="*/ 19 w 26"/>
                    <a:gd name="T31" fmla="*/ 18 h 36"/>
                    <a:gd name="T32" fmla="*/ 6 w 26"/>
                    <a:gd name="T33" fmla="*/ 25 h 36"/>
                    <a:gd name="T34" fmla="*/ 11 w 26"/>
                    <a:gd name="T35" fmla="*/ 32 h 36"/>
                    <a:gd name="T36" fmla="*/ 19 w 26"/>
                    <a:gd name="T37" fmla="*/ 26 h 36"/>
                    <a:gd name="T38" fmla="*/ 19 w 26"/>
                    <a:gd name="T39" fmla="*/ 24 h 36"/>
                    <a:gd name="T40" fmla="*/ 19 w 26"/>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6">
                      <a:moveTo>
                        <a:pt x="20" y="35"/>
                      </a:moveTo>
                      <a:cubicBezTo>
                        <a:pt x="20" y="31"/>
                        <a:pt x="20" y="31"/>
                        <a:pt x="20" y="31"/>
                      </a:cubicBezTo>
                      <a:cubicBezTo>
                        <a:pt x="19" y="31"/>
                        <a:pt x="19" y="31"/>
                        <a:pt x="19" y="31"/>
                      </a:cubicBezTo>
                      <a:cubicBezTo>
                        <a:pt x="18" y="34"/>
                        <a:pt x="14" y="36"/>
                        <a:pt x="10" y="36"/>
                      </a:cubicBezTo>
                      <a:cubicBezTo>
                        <a:pt x="4" y="36"/>
                        <a:pt x="0" y="31"/>
                        <a:pt x="0" y="26"/>
                      </a:cubicBezTo>
                      <a:cubicBezTo>
                        <a:pt x="0" y="18"/>
                        <a:pt x="7" y="13"/>
                        <a:pt x="19" y="13"/>
                      </a:cubicBezTo>
                      <a:cubicBezTo>
                        <a:pt x="19" y="12"/>
                        <a:pt x="19" y="12"/>
                        <a:pt x="19" y="12"/>
                      </a:cubicBezTo>
                      <a:cubicBezTo>
                        <a:pt x="19" y="9"/>
                        <a:pt x="18" y="4"/>
                        <a:pt x="12" y="4"/>
                      </a:cubicBezTo>
                      <a:cubicBezTo>
                        <a:pt x="9" y="4"/>
                        <a:pt x="6" y="5"/>
                        <a:pt x="4" y="7"/>
                      </a:cubicBezTo>
                      <a:cubicBezTo>
                        <a:pt x="2" y="3"/>
                        <a:pt x="2" y="3"/>
                        <a:pt x="2" y="3"/>
                      </a:cubicBezTo>
                      <a:cubicBezTo>
                        <a:pt x="5" y="1"/>
                        <a:pt x="9" y="0"/>
                        <a:pt x="13" y="0"/>
                      </a:cubicBezTo>
                      <a:cubicBezTo>
                        <a:pt x="22" y="0"/>
                        <a:pt x="25" y="6"/>
                        <a:pt x="25" y="14"/>
                      </a:cubicBezTo>
                      <a:cubicBezTo>
                        <a:pt x="25" y="27"/>
                        <a:pt x="25" y="27"/>
                        <a:pt x="25" y="27"/>
                      </a:cubicBezTo>
                      <a:cubicBezTo>
                        <a:pt x="25" y="30"/>
                        <a:pt x="25" y="33"/>
                        <a:pt x="26" y="35"/>
                      </a:cubicBezTo>
                      <a:lnTo>
                        <a:pt x="20" y="35"/>
                      </a:lnTo>
                      <a:close/>
                      <a:moveTo>
                        <a:pt x="19" y="18"/>
                      </a:moveTo>
                      <a:cubicBezTo>
                        <a:pt x="14" y="17"/>
                        <a:pt x="6" y="18"/>
                        <a:pt x="6" y="25"/>
                      </a:cubicBezTo>
                      <a:cubicBezTo>
                        <a:pt x="6" y="30"/>
                        <a:pt x="9" y="32"/>
                        <a:pt x="11" y="32"/>
                      </a:cubicBezTo>
                      <a:cubicBezTo>
                        <a:pt x="15" y="32"/>
                        <a:pt x="18" y="29"/>
                        <a:pt x="19" y="26"/>
                      </a:cubicBezTo>
                      <a:cubicBezTo>
                        <a:pt x="19" y="25"/>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5">
                  <a:extLst>
                    <a:ext uri="{FF2B5EF4-FFF2-40B4-BE49-F238E27FC236}">
                      <a16:creationId xmlns:a16="http://schemas.microsoft.com/office/drawing/2014/main" id="{F3342BD5-1D0F-43C1-8F5D-42331E09D089}"/>
                    </a:ext>
                  </a:extLst>
                </p:cNvPr>
                <p:cNvSpPr>
                  <a:spLocks/>
                </p:cNvSpPr>
                <p:nvPr/>
              </p:nvSpPr>
              <p:spPr bwMode="auto">
                <a:xfrm>
                  <a:off x="2528888" y="2462213"/>
                  <a:ext cx="52388" cy="107950"/>
                </a:xfrm>
                <a:custGeom>
                  <a:avLst/>
                  <a:gdLst>
                    <a:gd name="T0" fmla="*/ 1 w 17"/>
                    <a:gd name="T1" fmla="*/ 11 h 35"/>
                    <a:gd name="T2" fmla="*/ 0 w 17"/>
                    <a:gd name="T3" fmla="*/ 1 h 35"/>
                    <a:gd name="T4" fmla="*/ 6 w 17"/>
                    <a:gd name="T5" fmla="*/ 1 h 35"/>
                    <a:gd name="T6" fmla="*/ 6 w 17"/>
                    <a:gd name="T7" fmla="*/ 7 h 35"/>
                    <a:gd name="T8" fmla="*/ 6 w 17"/>
                    <a:gd name="T9" fmla="*/ 7 h 35"/>
                    <a:gd name="T10" fmla="*/ 15 w 17"/>
                    <a:gd name="T11" fmla="*/ 0 h 35"/>
                    <a:gd name="T12" fmla="*/ 17 w 17"/>
                    <a:gd name="T13" fmla="*/ 0 h 35"/>
                    <a:gd name="T14" fmla="*/ 17 w 17"/>
                    <a:gd name="T15" fmla="*/ 6 h 35"/>
                    <a:gd name="T16" fmla="*/ 15 w 17"/>
                    <a:gd name="T17" fmla="*/ 6 h 35"/>
                    <a:gd name="T18" fmla="*/ 7 w 17"/>
                    <a:gd name="T19" fmla="*/ 14 h 35"/>
                    <a:gd name="T20" fmla="*/ 7 w 17"/>
                    <a:gd name="T21" fmla="*/ 17 h 35"/>
                    <a:gd name="T22" fmla="*/ 7 w 17"/>
                    <a:gd name="T23" fmla="*/ 35 h 35"/>
                    <a:gd name="T24" fmla="*/ 1 w 17"/>
                    <a:gd name="T25" fmla="*/ 35 h 35"/>
                    <a:gd name="T26" fmla="*/ 1 w 17"/>
                    <a:gd name="T2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5">
                      <a:moveTo>
                        <a:pt x="1" y="11"/>
                      </a:moveTo>
                      <a:cubicBezTo>
                        <a:pt x="1" y="7"/>
                        <a:pt x="0" y="4"/>
                        <a:pt x="0" y="1"/>
                      </a:cubicBezTo>
                      <a:cubicBezTo>
                        <a:pt x="6" y="1"/>
                        <a:pt x="6" y="1"/>
                        <a:pt x="6" y="1"/>
                      </a:cubicBezTo>
                      <a:cubicBezTo>
                        <a:pt x="6" y="7"/>
                        <a:pt x="6" y="7"/>
                        <a:pt x="6" y="7"/>
                      </a:cubicBezTo>
                      <a:cubicBezTo>
                        <a:pt x="6" y="7"/>
                        <a:pt x="6" y="7"/>
                        <a:pt x="6" y="7"/>
                      </a:cubicBezTo>
                      <a:cubicBezTo>
                        <a:pt x="8" y="3"/>
                        <a:pt x="11" y="0"/>
                        <a:pt x="15" y="0"/>
                      </a:cubicBezTo>
                      <a:cubicBezTo>
                        <a:pt x="16" y="0"/>
                        <a:pt x="16" y="0"/>
                        <a:pt x="17" y="0"/>
                      </a:cubicBezTo>
                      <a:cubicBezTo>
                        <a:pt x="17" y="6"/>
                        <a:pt x="17" y="6"/>
                        <a:pt x="17" y="6"/>
                      </a:cubicBezTo>
                      <a:cubicBezTo>
                        <a:pt x="16" y="6"/>
                        <a:pt x="16" y="6"/>
                        <a:pt x="15" y="6"/>
                      </a:cubicBezTo>
                      <a:cubicBezTo>
                        <a:pt x="11" y="6"/>
                        <a:pt x="8" y="9"/>
                        <a:pt x="7" y="14"/>
                      </a:cubicBezTo>
                      <a:cubicBezTo>
                        <a:pt x="7" y="14"/>
                        <a:pt x="7" y="16"/>
                        <a:pt x="7" y="17"/>
                      </a:cubicBezTo>
                      <a:cubicBezTo>
                        <a:pt x="7" y="35"/>
                        <a:pt x="7" y="35"/>
                        <a:pt x="7" y="35"/>
                      </a:cubicBezTo>
                      <a:cubicBezTo>
                        <a:pt x="1" y="35"/>
                        <a:pt x="1" y="35"/>
                        <a:pt x="1" y="35"/>
                      </a:cubicBezTo>
                      <a:lnTo>
                        <a:pt x="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6">
                  <a:extLst>
                    <a:ext uri="{FF2B5EF4-FFF2-40B4-BE49-F238E27FC236}">
                      <a16:creationId xmlns:a16="http://schemas.microsoft.com/office/drawing/2014/main" id="{AE5AE74C-4763-4332-B29E-F52601884D04}"/>
                    </a:ext>
                  </a:extLst>
                </p:cNvPr>
                <p:cNvSpPr>
                  <a:spLocks/>
                </p:cNvSpPr>
                <p:nvPr/>
              </p:nvSpPr>
              <p:spPr bwMode="auto">
                <a:xfrm>
                  <a:off x="2590801" y="2465388"/>
                  <a:ext cx="92075" cy="153988"/>
                </a:xfrm>
                <a:custGeom>
                  <a:avLst/>
                  <a:gdLst>
                    <a:gd name="T0" fmla="*/ 7 w 30"/>
                    <a:gd name="T1" fmla="*/ 0 h 50"/>
                    <a:gd name="T2" fmla="*/ 13 w 30"/>
                    <a:gd name="T3" fmla="*/ 20 h 50"/>
                    <a:gd name="T4" fmla="*/ 15 w 30"/>
                    <a:gd name="T5" fmla="*/ 27 h 50"/>
                    <a:gd name="T6" fmla="*/ 16 w 30"/>
                    <a:gd name="T7" fmla="*/ 27 h 50"/>
                    <a:gd name="T8" fmla="*/ 18 w 30"/>
                    <a:gd name="T9" fmla="*/ 20 h 50"/>
                    <a:gd name="T10" fmla="*/ 24 w 30"/>
                    <a:gd name="T11" fmla="*/ 0 h 50"/>
                    <a:gd name="T12" fmla="*/ 30 w 30"/>
                    <a:gd name="T13" fmla="*/ 0 h 50"/>
                    <a:gd name="T14" fmla="*/ 22 w 30"/>
                    <a:gd name="T15" fmla="*/ 24 h 50"/>
                    <a:gd name="T16" fmla="*/ 11 w 30"/>
                    <a:gd name="T17" fmla="*/ 46 h 50"/>
                    <a:gd name="T18" fmla="*/ 3 w 30"/>
                    <a:gd name="T19" fmla="*/ 50 h 50"/>
                    <a:gd name="T20" fmla="*/ 2 w 30"/>
                    <a:gd name="T21" fmla="*/ 45 h 50"/>
                    <a:gd name="T22" fmla="*/ 7 w 30"/>
                    <a:gd name="T23" fmla="*/ 42 h 50"/>
                    <a:gd name="T24" fmla="*/ 12 w 30"/>
                    <a:gd name="T25" fmla="*/ 35 h 50"/>
                    <a:gd name="T26" fmla="*/ 12 w 30"/>
                    <a:gd name="T27" fmla="*/ 33 h 50"/>
                    <a:gd name="T28" fmla="*/ 12 w 30"/>
                    <a:gd name="T29" fmla="*/ 32 h 50"/>
                    <a:gd name="T30" fmla="*/ 0 w 30"/>
                    <a:gd name="T31" fmla="*/ 0 h 50"/>
                    <a:gd name="T32" fmla="*/ 7 w 30"/>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50">
                      <a:moveTo>
                        <a:pt x="7" y="0"/>
                      </a:moveTo>
                      <a:cubicBezTo>
                        <a:pt x="13" y="20"/>
                        <a:pt x="13" y="20"/>
                        <a:pt x="13" y="20"/>
                      </a:cubicBezTo>
                      <a:cubicBezTo>
                        <a:pt x="14" y="22"/>
                        <a:pt x="15" y="25"/>
                        <a:pt x="15" y="27"/>
                      </a:cubicBezTo>
                      <a:cubicBezTo>
                        <a:pt x="16" y="27"/>
                        <a:pt x="16" y="27"/>
                        <a:pt x="16" y="27"/>
                      </a:cubicBezTo>
                      <a:cubicBezTo>
                        <a:pt x="16" y="25"/>
                        <a:pt x="17" y="22"/>
                        <a:pt x="18" y="20"/>
                      </a:cubicBezTo>
                      <a:cubicBezTo>
                        <a:pt x="24" y="0"/>
                        <a:pt x="24" y="0"/>
                        <a:pt x="24" y="0"/>
                      </a:cubicBezTo>
                      <a:cubicBezTo>
                        <a:pt x="30" y="0"/>
                        <a:pt x="30" y="0"/>
                        <a:pt x="30" y="0"/>
                      </a:cubicBezTo>
                      <a:cubicBezTo>
                        <a:pt x="22" y="24"/>
                        <a:pt x="22" y="24"/>
                        <a:pt x="22" y="24"/>
                      </a:cubicBezTo>
                      <a:cubicBezTo>
                        <a:pt x="18" y="35"/>
                        <a:pt x="15" y="41"/>
                        <a:pt x="11" y="46"/>
                      </a:cubicBezTo>
                      <a:cubicBezTo>
                        <a:pt x="8" y="49"/>
                        <a:pt x="5" y="50"/>
                        <a:pt x="3" y="50"/>
                      </a:cubicBezTo>
                      <a:cubicBezTo>
                        <a:pt x="2" y="45"/>
                        <a:pt x="2" y="45"/>
                        <a:pt x="2" y="45"/>
                      </a:cubicBezTo>
                      <a:cubicBezTo>
                        <a:pt x="3" y="44"/>
                        <a:pt x="5" y="43"/>
                        <a:pt x="7" y="42"/>
                      </a:cubicBezTo>
                      <a:cubicBezTo>
                        <a:pt x="9" y="40"/>
                        <a:pt x="10" y="38"/>
                        <a:pt x="12" y="35"/>
                      </a:cubicBezTo>
                      <a:cubicBezTo>
                        <a:pt x="12" y="34"/>
                        <a:pt x="12" y="34"/>
                        <a:pt x="12" y="33"/>
                      </a:cubicBezTo>
                      <a:cubicBezTo>
                        <a:pt x="12" y="33"/>
                        <a:pt x="12" y="32"/>
                        <a:pt x="12" y="32"/>
                      </a:cubicBezTo>
                      <a:cubicBezTo>
                        <a:pt x="0" y="0"/>
                        <a:pt x="0" y="0"/>
                        <a:pt x="0" y="0"/>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7">
                  <a:extLst>
                    <a:ext uri="{FF2B5EF4-FFF2-40B4-BE49-F238E27FC236}">
                      <a16:creationId xmlns:a16="http://schemas.microsoft.com/office/drawing/2014/main" id="{0A663B3B-BAF9-4620-9E70-FCBFB3C3CBA3}"/>
                    </a:ext>
                  </a:extLst>
                </p:cNvPr>
                <p:cNvSpPr>
                  <a:spLocks/>
                </p:cNvSpPr>
                <p:nvPr/>
              </p:nvSpPr>
              <p:spPr bwMode="auto">
                <a:xfrm>
                  <a:off x="2728913" y="2417763"/>
                  <a:ext cx="69850" cy="160338"/>
                </a:xfrm>
                <a:custGeom>
                  <a:avLst/>
                  <a:gdLst>
                    <a:gd name="T0" fmla="*/ 0 w 44"/>
                    <a:gd name="T1" fmla="*/ 101 h 101"/>
                    <a:gd name="T2" fmla="*/ 37 w 44"/>
                    <a:gd name="T3" fmla="*/ 0 h 101"/>
                    <a:gd name="T4" fmla="*/ 44 w 44"/>
                    <a:gd name="T5" fmla="*/ 0 h 101"/>
                    <a:gd name="T6" fmla="*/ 8 w 44"/>
                    <a:gd name="T7" fmla="*/ 101 h 101"/>
                    <a:gd name="T8" fmla="*/ 0 w 44"/>
                    <a:gd name="T9" fmla="*/ 101 h 101"/>
                  </a:gdLst>
                  <a:ahLst/>
                  <a:cxnLst>
                    <a:cxn ang="0">
                      <a:pos x="T0" y="T1"/>
                    </a:cxn>
                    <a:cxn ang="0">
                      <a:pos x="T2" y="T3"/>
                    </a:cxn>
                    <a:cxn ang="0">
                      <a:pos x="T4" y="T5"/>
                    </a:cxn>
                    <a:cxn ang="0">
                      <a:pos x="T6" y="T7"/>
                    </a:cxn>
                    <a:cxn ang="0">
                      <a:pos x="T8" y="T9"/>
                    </a:cxn>
                  </a:cxnLst>
                  <a:rect l="0" t="0" r="r" b="b"/>
                  <a:pathLst>
                    <a:path w="44" h="101">
                      <a:moveTo>
                        <a:pt x="0" y="101"/>
                      </a:moveTo>
                      <a:lnTo>
                        <a:pt x="37" y="0"/>
                      </a:lnTo>
                      <a:lnTo>
                        <a:pt x="44" y="0"/>
                      </a:lnTo>
                      <a:lnTo>
                        <a:pt x="8" y="101"/>
                      </a:lnTo>
                      <a:lnTo>
                        <a:pt x="0"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8">
                  <a:extLst>
                    <a:ext uri="{FF2B5EF4-FFF2-40B4-BE49-F238E27FC236}">
                      <a16:creationId xmlns:a16="http://schemas.microsoft.com/office/drawing/2014/main" id="{72310AA9-053D-4AE6-ABC1-10C20FFE0B8C}"/>
                    </a:ext>
                  </a:extLst>
                </p:cNvPr>
                <p:cNvSpPr>
                  <a:spLocks noEditPoints="1"/>
                </p:cNvSpPr>
                <p:nvPr/>
              </p:nvSpPr>
              <p:spPr bwMode="auto">
                <a:xfrm>
                  <a:off x="2857501" y="2420938"/>
                  <a:ext cx="93663" cy="149225"/>
                </a:xfrm>
                <a:custGeom>
                  <a:avLst/>
                  <a:gdLst>
                    <a:gd name="T0" fmla="*/ 0 w 30"/>
                    <a:gd name="T1" fmla="*/ 1 h 48"/>
                    <a:gd name="T2" fmla="*/ 11 w 30"/>
                    <a:gd name="T3" fmla="*/ 0 h 48"/>
                    <a:gd name="T4" fmla="*/ 24 w 30"/>
                    <a:gd name="T5" fmla="*/ 3 h 48"/>
                    <a:gd name="T6" fmla="*/ 28 w 30"/>
                    <a:gd name="T7" fmla="*/ 13 h 48"/>
                    <a:gd name="T8" fmla="*/ 19 w 30"/>
                    <a:gd name="T9" fmla="*/ 25 h 48"/>
                    <a:gd name="T10" fmla="*/ 19 w 30"/>
                    <a:gd name="T11" fmla="*/ 25 h 48"/>
                    <a:gd name="T12" fmla="*/ 26 w 30"/>
                    <a:gd name="T13" fmla="*/ 35 h 48"/>
                    <a:gd name="T14" fmla="*/ 30 w 30"/>
                    <a:gd name="T15" fmla="*/ 48 h 48"/>
                    <a:gd name="T16" fmla="*/ 23 w 30"/>
                    <a:gd name="T17" fmla="*/ 48 h 48"/>
                    <a:gd name="T18" fmla="*/ 20 w 30"/>
                    <a:gd name="T19" fmla="*/ 37 h 48"/>
                    <a:gd name="T20" fmla="*/ 11 w 30"/>
                    <a:gd name="T21" fmla="*/ 27 h 48"/>
                    <a:gd name="T22" fmla="*/ 6 w 30"/>
                    <a:gd name="T23" fmla="*/ 27 h 48"/>
                    <a:gd name="T24" fmla="*/ 6 w 30"/>
                    <a:gd name="T25" fmla="*/ 48 h 48"/>
                    <a:gd name="T26" fmla="*/ 0 w 30"/>
                    <a:gd name="T27" fmla="*/ 48 h 48"/>
                    <a:gd name="T28" fmla="*/ 0 w 30"/>
                    <a:gd name="T29" fmla="*/ 1 h 48"/>
                    <a:gd name="T30" fmla="*/ 6 w 30"/>
                    <a:gd name="T31" fmla="*/ 23 h 48"/>
                    <a:gd name="T32" fmla="*/ 11 w 30"/>
                    <a:gd name="T33" fmla="*/ 23 h 48"/>
                    <a:gd name="T34" fmla="*/ 22 w 30"/>
                    <a:gd name="T35" fmla="*/ 13 h 48"/>
                    <a:gd name="T36" fmla="*/ 12 w 30"/>
                    <a:gd name="T37" fmla="*/ 4 h 48"/>
                    <a:gd name="T38" fmla="*/ 6 w 30"/>
                    <a:gd name="T39" fmla="*/ 5 h 48"/>
                    <a:gd name="T40" fmla="*/ 6 w 30"/>
                    <a:gd name="T41"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8">
                      <a:moveTo>
                        <a:pt x="0" y="1"/>
                      </a:moveTo>
                      <a:cubicBezTo>
                        <a:pt x="3" y="0"/>
                        <a:pt x="7" y="0"/>
                        <a:pt x="11" y="0"/>
                      </a:cubicBezTo>
                      <a:cubicBezTo>
                        <a:pt x="17" y="0"/>
                        <a:pt x="21" y="1"/>
                        <a:pt x="24" y="3"/>
                      </a:cubicBezTo>
                      <a:cubicBezTo>
                        <a:pt x="27" y="6"/>
                        <a:pt x="28" y="9"/>
                        <a:pt x="28" y="13"/>
                      </a:cubicBezTo>
                      <a:cubicBezTo>
                        <a:pt x="28" y="19"/>
                        <a:pt x="24" y="23"/>
                        <a:pt x="19" y="25"/>
                      </a:cubicBezTo>
                      <a:cubicBezTo>
                        <a:pt x="19" y="25"/>
                        <a:pt x="19" y="25"/>
                        <a:pt x="19" y="25"/>
                      </a:cubicBezTo>
                      <a:cubicBezTo>
                        <a:pt x="23" y="26"/>
                        <a:pt x="25" y="30"/>
                        <a:pt x="26" y="35"/>
                      </a:cubicBezTo>
                      <a:cubicBezTo>
                        <a:pt x="28" y="42"/>
                        <a:pt x="29" y="47"/>
                        <a:pt x="30" y="48"/>
                      </a:cubicBezTo>
                      <a:cubicBezTo>
                        <a:pt x="23" y="48"/>
                        <a:pt x="23" y="48"/>
                        <a:pt x="23" y="48"/>
                      </a:cubicBezTo>
                      <a:cubicBezTo>
                        <a:pt x="23" y="47"/>
                        <a:pt x="22" y="43"/>
                        <a:pt x="20" y="37"/>
                      </a:cubicBezTo>
                      <a:cubicBezTo>
                        <a:pt x="19" y="30"/>
                        <a:pt x="17" y="27"/>
                        <a:pt x="11" y="27"/>
                      </a:cubicBezTo>
                      <a:cubicBezTo>
                        <a:pt x="6" y="27"/>
                        <a:pt x="6" y="27"/>
                        <a:pt x="6" y="27"/>
                      </a:cubicBezTo>
                      <a:cubicBezTo>
                        <a:pt x="6" y="48"/>
                        <a:pt x="6" y="48"/>
                        <a:pt x="6" y="48"/>
                      </a:cubicBezTo>
                      <a:cubicBezTo>
                        <a:pt x="0" y="48"/>
                        <a:pt x="0" y="48"/>
                        <a:pt x="0" y="48"/>
                      </a:cubicBezTo>
                      <a:lnTo>
                        <a:pt x="0" y="1"/>
                      </a:lnTo>
                      <a:close/>
                      <a:moveTo>
                        <a:pt x="6" y="23"/>
                      </a:moveTo>
                      <a:cubicBezTo>
                        <a:pt x="11" y="23"/>
                        <a:pt x="11" y="23"/>
                        <a:pt x="11" y="23"/>
                      </a:cubicBezTo>
                      <a:cubicBezTo>
                        <a:pt x="18" y="23"/>
                        <a:pt x="22" y="19"/>
                        <a:pt x="22" y="13"/>
                      </a:cubicBezTo>
                      <a:cubicBezTo>
                        <a:pt x="22" y="7"/>
                        <a:pt x="18" y="4"/>
                        <a:pt x="12" y="4"/>
                      </a:cubicBezTo>
                      <a:cubicBezTo>
                        <a:pt x="9" y="4"/>
                        <a:pt x="7" y="4"/>
                        <a:pt x="6" y="5"/>
                      </a:cubicBezTo>
                      <a:lnTo>
                        <a:pt x="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9">
                  <a:extLst>
                    <a:ext uri="{FF2B5EF4-FFF2-40B4-BE49-F238E27FC236}">
                      <a16:creationId xmlns:a16="http://schemas.microsoft.com/office/drawing/2014/main" id="{BE146170-F7E3-460B-BB78-05279BB654D0}"/>
                    </a:ext>
                  </a:extLst>
                </p:cNvPr>
                <p:cNvSpPr>
                  <a:spLocks noEditPoints="1"/>
                </p:cNvSpPr>
                <p:nvPr/>
              </p:nvSpPr>
              <p:spPr bwMode="auto">
                <a:xfrm>
                  <a:off x="2962276" y="2462213"/>
                  <a:ext cx="87313" cy="109538"/>
                </a:xfrm>
                <a:custGeom>
                  <a:avLst/>
                  <a:gdLst>
                    <a:gd name="T0" fmla="*/ 6 w 28"/>
                    <a:gd name="T1" fmla="*/ 19 h 36"/>
                    <a:gd name="T2" fmla="*/ 17 w 28"/>
                    <a:gd name="T3" fmla="*/ 31 h 36"/>
                    <a:gd name="T4" fmla="*/ 25 w 28"/>
                    <a:gd name="T5" fmla="*/ 30 h 36"/>
                    <a:gd name="T6" fmla="*/ 26 w 28"/>
                    <a:gd name="T7" fmla="*/ 34 h 36"/>
                    <a:gd name="T8" fmla="*/ 16 w 28"/>
                    <a:gd name="T9" fmla="*/ 36 h 36"/>
                    <a:gd name="T10" fmla="*/ 0 w 28"/>
                    <a:gd name="T11" fmla="*/ 19 h 36"/>
                    <a:gd name="T12" fmla="*/ 15 w 28"/>
                    <a:gd name="T13" fmla="*/ 0 h 36"/>
                    <a:gd name="T14" fmla="*/ 28 w 28"/>
                    <a:gd name="T15" fmla="*/ 16 h 36"/>
                    <a:gd name="T16" fmla="*/ 28 w 28"/>
                    <a:gd name="T17" fmla="*/ 19 h 36"/>
                    <a:gd name="T18" fmla="*/ 6 w 28"/>
                    <a:gd name="T19" fmla="*/ 19 h 36"/>
                    <a:gd name="T20" fmla="*/ 22 w 28"/>
                    <a:gd name="T21" fmla="*/ 15 h 36"/>
                    <a:gd name="T22" fmla="*/ 14 w 28"/>
                    <a:gd name="T23" fmla="*/ 4 h 36"/>
                    <a:gd name="T24" fmla="*/ 6 w 28"/>
                    <a:gd name="T25" fmla="*/ 15 h 36"/>
                    <a:gd name="T26" fmla="*/ 22 w 28"/>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6" y="19"/>
                      </a:moveTo>
                      <a:cubicBezTo>
                        <a:pt x="6" y="28"/>
                        <a:pt x="11" y="31"/>
                        <a:pt x="17" y="31"/>
                      </a:cubicBezTo>
                      <a:cubicBezTo>
                        <a:pt x="21" y="31"/>
                        <a:pt x="23" y="31"/>
                        <a:pt x="25" y="30"/>
                      </a:cubicBezTo>
                      <a:cubicBezTo>
                        <a:pt x="26" y="34"/>
                        <a:pt x="26" y="34"/>
                        <a:pt x="26" y="34"/>
                      </a:cubicBezTo>
                      <a:cubicBezTo>
                        <a:pt x="24" y="35"/>
                        <a:pt x="20" y="36"/>
                        <a:pt x="16" y="36"/>
                      </a:cubicBezTo>
                      <a:cubicBezTo>
                        <a:pt x="6" y="36"/>
                        <a:pt x="0" y="29"/>
                        <a:pt x="0" y="19"/>
                      </a:cubicBezTo>
                      <a:cubicBezTo>
                        <a:pt x="0" y="8"/>
                        <a:pt x="6" y="0"/>
                        <a:pt x="15" y="0"/>
                      </a:cubicBezTo>
                      <a:cubicBezTo>
                        <a:pt x="25" y="0"/>
                        <a:pt x="28" y="9"/>
                        <a:pt x="28" y="16"/>
                      </a:cubicBezTo>
                      <a:cubicBezTo>
                        <a:pt x="28" y="17"/>
                        <a:pt x="28" y="18"/>
                        <a:pt x="28" y="19"/>
                      </a:cubicBezTo>
                      <a:lnTo>
                        <a:pt x="6" y="19"/>
                      </a:lnTo>
                      <a:close/>
                      <a:moveTo>
                        <a:pt x="22" y="15"/>
                      </a:moveTo>
                      <a:cubicBezTo>
                        <a:pt x="22" y="10"/>
                        <a:pt x="20" y="4"/>
                        <a:pt x="14" y="4"/>
                      </a:cubicBezTo>
                      <a:cubicBezTo>
                        <a:pt x="9" y="4"/>
                        <a:pt x="6" y="10"/>
                        <a:pt x="6" y="15"/>
                      </a:cubicBezTo>
                      <a:lnTo>
                        <a:pt x="2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90">
                  <a:extLst>
                    <a:ext uri="{FF2B5EF4-FFF2-40B4-BE49-F238E27FC236}">
                      <a16:creationId xmlns:a16="http://schemas.microsoft.com/office/drawing/2014/main" id="{F69F3E07-0182-4CEE-AAC9-202E1F3AD74D}"/>
                    </a:ext>
                  </a:extLst>
                </p:cNvPr>
                <p:cNvSpPr>
                  <a:spLocks/>
                </p:cNvSpPr>
                <p:nvPr/>
              </p:nvSpPr>
              <p:spPr bwMode="auto">
                <a:xfrm>
                  <a:off x="3060701" y="2465388"/>
                  <a:ext cx="146050" cy="104775"/>
                </a:xfrm>
                <a:custGeom>
                  <a:avLst/>
                  <a:gdLst>
                    <a:gd name="T0" fmla="*/ 6 w 47"/>
                    <a:gd name="T1" fmla="*/ 0 h 34"/>
                    <a:gd name="T2" fmla="*/ 10 w 47"/>
                    <a:gd name="T3" fmla="*/ 17 h 34"/>
                    <a:gd name="T4" fmla="*/ 12 w 47"/>
                    <a:gd name="T5" fmla="*/ 28 h 34"/>
                    <a:gd name="T6" fmla="*/ 13 w 47"/>
                    <a:gd name="T7" fmla="*/ 28 h 34"/>
                    <a:gd name="T8" fmla="*/ 15 w 47"/>
                    <a:gd name="T9" fmla="*/ 17 h 34"/>
                    <a:gd name="T10" fmla="*/ 21 w 47"/>
                    <a:gd name="T11" fmla="*/ 0 h 34"/>
                    <a:gd name="T12" fmla="*/ 26 w 47"/>
                    <a:gd name="T13" fmla="*/ 0 h 34"/>
                    <a:gd name="T14" fmla="*/ 31 w 47"/>
                    <a:gd name="T15" fmla="*/ 17 h 34"/>
                    <a:gd name="T16" fmla="*/ 33 w 47"/>
                    <a:gd name="T17" fmla="*/ 28 h 34"/>
                    <a:gd name="T18" fmla="*/ 34 w 47"/>
                    <a:gd name="T19" fmla="*/ 28 h 34"/>
                    <a:gd name="T20" fmla="*/ 36 w 47"/>
                    <a:gd name="T21" fmla="*/ 17 h 34"/>
                    <a:gd name="T22" fmla="*/ 41 w 47"/>
                    <a:gd name="T23" fmla="*/ 0 h 34"/>
                    <a:gd name="T24" fmla="*/ 47 w 47"/>
                    <a:gd name="T25" fmla="*/ 0 h 34"/>
                    <a:gd name="T26" fmla="*/ 36 w 47"/>
                    <a:gd name="T27" fmla="*/ 34 h 34"/>
                    <a:gd name="T28" fmla="*/ 31 w 47"/>
                    <a:gd name="T29" fmla="*/ 34 h 34"/>
                    <a:gd name="T30" fmla="*/ 26 w 47"/>
                    <a:gd name="T31" fmla="*/ 18 h 34"/>
                    <a:gd name="T32" fmla="*/ 23 w 47"/>
                    <a:gd name="T33" fmla="*/ 7 h 34"/>
                    <a:gd name="T34" fmla="*/ 23 w 47"/>
                    <a:gd name="T35" fmla="*/ 7 h 34"/>
                    <a:gd name="T36" fmla="*/ 20 w 47"/>
                    <a:gd name="T37" fmla="*/ 18 h 34"/>
                    <a:gd name="T38" fmla="*/ 15 w 47"/>
                    <a:gd name="T39" fmla="*/ 34 h 34"/>
                    <a:gd name="T40" fmla="*/ 9 w 47"/>
                    <a:gd name="T41" fmla="*/ 34 h 34"/>
                    <a:gd name="T42" fmla="*/ 0 w 47"/>
                    <a:gd name="T43" fmla="*/ 0 h 34"/>
                    <a:gd name="T44" fmla="*/ 6 w 47"/>
                    <a:gd name="T4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34">
                      <a:moveTo>
                        <a:pt x="6" y="0"/>
                      </a:moveTo>
                      <a:cubicBezTo>
                        <a:pt x="10" y="17"/>
                        <a:pt x="10" y="17"/>
                        <a:pt x="10" y="17"/>
                      </a:cubicBezTo>
                      <a:cubicBezTo>
                        <a:pt x="11" y="21"/>
                        <a:pt x="12" y="25"/>
                        <a:pt x="12" y="28"/>
                      </a:cubicBezTo>
                      <a:cubicBezTo>
                        <a:pt x="13" y="28"/>
                        <a:pt x="13" y="28"/>
                        <a:pt x="13" y="28"/>
                      </a:cubicBezTo>
                      <a:cubicBezTo>
                        <a:pt x="13" y="25"/>
                        <a:pt x="14" y="21"/>
                        <a:pt x="15" y="17"/>
                      </a:cubicBezTo>
                      <a:cubicBezTo>
                        <a:pt x="21" y="0"/>
                        <a:pt x="21" y="0"/>
                        <a:pt x="21" y="0"/>
                      </a:cubicBezTo>
                      <a:cubicBezTo>
                        <a:pt x="26" y="0"/>
                        <a:pt x="26" y="0"/>
                        <a:pt x="26" y="0"/>
                      </a:cubicBezTo>
                      <a:cubicBezTo>
                        <a:pt x="31" y="17"/>
                        <a:pt x="31" y="17"/>
                        <a:pt x="31" y="17"/>
                      </a:cubicBezTo>
                      <a:cubicBezTo>
                        <a:pt x="32" y="21"/>
                        <a:pt x="33" y="25"/>
                        <a:pt x="33" y="28"/>
                      </a:cubicBezTo>
                      <a:cubicBezTo>
                        <a:pt x="34" y="28"/>
                        <a:pt x="34" y="28"/>
                        <a:pt x="34" y="28"/>
                      </a:cubicBezTo>
                      <a:cubicBezTo>
                        <a:pt x="34" y="25"/>
                        <a:pt x="35" y="21"/>
                        <a:pt x="36" y="17"/>
                      </a:cubicBezTo>
                      <a:cubicBezTo>
                        <a:pt x="41" y="0"/>
                        <a:pt x="41" y="0"/>
                        <a:pt x="41" y="0"/>
                      </a:cubicBezTo>
                      <a:cubicBezTo>
                        <a:pt x="47" y="0"/>
                        <a:pt x="47" y="0"/>
                        <a:pt x="47" y="0"/>
                      </a:cubicBezTo>
                      <a:cubicBezTo>
                        <a:pt x="36" y="34"/>
                        <a:pt x="36" y="34"/>
                        <a:pt x="36" y="34"/>
                      </a:cubicBezTo>
                      <a:cubicBezTo>
                        <a:pt x="31" y="34"/>
                        <a:pt x="31" y="34"/>
                        <a:pt x="31" y="34"/>
                      </a:cubicBezTo>
                      <a:cubicBezTo>
                        <a:pt x="26" y="18"/>
                        <a:pt x="26" y="18"/>
                        <a:pt x="26" y="18"/>
                      </a:cubicBezTo>
                      <a:cubicBezTo>
                        <a:pt x="25" y="14"/>
                        <a:pt x="24" y="11"/>
                        <a:pt x="23" y="7"/>
                      </a:cubicBezTo>
                      <a:cubicBezTo>
                        <a:pt x="23" y="7"/>
                        <a:pt x="23" y="7"/>
                        <a:pt x="23" y="7"/>
                      </a:cubicBezTo>
                      <a:cubicBezTo>
                        <a:pt x="22" y="11"/>
                        <a:pt x="21" y="14"/>
                        <a:pt x="20" y="18"/>
                      </a:cubicBezTo>
                      <a:cubicBezTo>
                        <a:pt x="15" y="34"/>
                        <a:pt x="15" y="34"/>
                        <a:pt x="15" y="34"/>
                      </a:cubicBezTo>
                      <a:cubicBezTo>
                        <a:pt x="9" y="34"/>
                        <a:pt x="9" y="34"/>
                        <a:pt x="9" y="34"/>
                      </a:cubicBezTo>
                      <a:cubicBezTo>
                        <a:pt x="0" y="0"/>
                        <a:pt x="0" y="0"/>
                        <a:pt x="0" y="0"/>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91">
                  <a:extLst>
                    <a:ext uri="{FF2B5EF4-FFF2-40B4-BE49-F238E27FC236}">
                      <a16:creationId xmlns:a16="http://schemas.microsoft.com/office/drawing/2014/main" id="{D990FC59-898C-4B11-8399-FCA172E45C82}"/>
                    </a:ext>
                  </a:extLst>
                </p:cNvPr>
                <p:cNvSpPr>
                  <a:spLocks noEditPoints="1"/>
                </p:cNvSpPr>
                <p:nvPr/>
              </p:nvSpPr>
              <p:spPr bwMode="auto">
                <a:xfrm>
                  <a:off x="3214688" y="2462213"/>
                  <a:ext cx="77788" cy="109538"/>
                </a:xfrm>
                <a:custGeom>
                  <a:avLst/>
                  <a:gdLst>
                    <a:gd name="T0" fmla="*/ 20 w 25"/>
                    <a:gd name="T1" fmla="*/ 35 h 36"/>
                    <a:gd name="T2" fmla="*/ 19 w 25"/>
                    <a:gd name="T3" fmla="*/ 31 h 36"/>
                    <a:gd name="T4" fmla="*/ 19 w 25"/>
                    <a:gd name="T5" fmla="*/ 31 h 36"/>
                    <a:gd name="T6" fmla="*/ 10 w 25"/>
                    <a:gd name="T7" fmla="*/ 36 h 36"/>
                    <a:gd name="T8" fmla="*/ 0 w 25"/>
                    <a:gd name="T9" fmla="*/ 26 h 36"/>
                    <a:gd name="T10" fmla="*/ 19 w 25"/>
                    <a:gd name="T11" fmla="*/ 13 h 36"/>
                    <a:gd name="T12" fmla="*/ 19 w 25"/>
                    <a:gd name="T13" fmla="*/ 12 h 36"/>
                    <a:gd name="T14" fmla="*/ 12 w 25"/>
                    <a:gd name="T15" fmla="*/ 4 h 36"/>
                    <a:gd name="T16" fmla="*/ 4 w 25"/>
                    <a:gd name="T17" fmla="*/ 7 h 36"/>
                    <a:gd name="T18" fmla="*/ 2 w 25"/>
                    <a:gd name="T19" fmla="*/ 3 h 36"/>
                    <a:gd name="T20" fmla="*/ 13 w 25"/>
                    <a:gd name="T21" fmla="*/ 0 h 36"/>
                    <a:gd name="T22" fmla="*/ 25 w 25"/>
                    <a:gd name="T23" fmla="*/ 14 h 36"/>
                    <a:gd name="T24" fmla="*/ 25 w 25"/>
                    <a:gd name="T25" fmla="*/ 27 h 36"/>
                    <a:gd name="T26" fmla="*/ 25 w 25"/>
                    <a:gd name="T27" fmla="*/ 35 h 36"/>
                    <a:gd name="T28" fmla="*/ 20 w 25"/>
                    <a:gd name="T29" fmla="*/ 35 h 36"/>
                    <a:gd name="T30" fmla="*/ 19 w 25"/>
                    <a:gd name="T31" fmla="*/ 18 h 36"/>
                    <a:gd name="T32" fmla="*/ 6 w 25"/>
                    <a:gd name="T33" fmla="*/ 25 h 36"/>
                    <a:gd name="T34" fmla="*/ 11 w 25"/>
                    <a:gd name="T35" fmla="*/ 32 h 36"/>
                    <a:gd name="T36" fmla="*/ 19 w 25"/>
                    <a:gd name="T37" fmla="*/ 26 h 36"/>
                    <a:gd name="T38" fmla="*/ 19 w 25"/>
                    <a:gd name="T39" fmla="*/ 24 h 36"/>
                    <a:gd name="T40" fmla="*/ 19 w 25"/>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36">
                      <a:moveTo>
                        <a:pt x="20" y="35"/>
                      </a:moveTo>
                      <a:cubicBezTo>
                        <a:pt x="19" y="31"/>
                        <a:pt x="19" y="31"/>
                        <a:pt x="19" y="31"/>
                      </a:cubicBezTo>
                      <a:cubicBezTo>
                        <a:pt x="19" y="31"/>
                        <a:pt x="19" y="31"/>
                        <a:pt x="19" y="31"/>
                      </a:cubicBezTo>
                      <a:cubicBezTo>
                        <a:pt x="17" y="34"/>
                        <a:pt x="14" y="36"/>
                        <a:pt x="10" y="36"/>
                      </a:cubicBezTo>
                      <a:cubicBezTo>
                        <a:pt x="3" y="36"/>
                        <a:pt x="0" y="31"/>
                        <a:pt x="0" y="26"/>
                      </a:cubicBezTo>
                      <a:cubicBezTo>
                        <a:pt x="0" y="18"/>
                        <a:pt x="7" y="13"/>
                        <a:pt x="19" y="13"/>
                      </a:cubicBezTo>
                      <a:cubicBezTo>
                        <a:pt x="19" y="12"/>
                        <a:pt x="19" y="12"/>
                        <a:pt x="19" y="12"/>
                      </a:cubicBezTo>
                      <a:cubicBezTo>
                        <a:pt x="19" y="9"/>
                        <a:pt x="18" y="4"/>
                        <a:pt x="12" y="4"/>
                      </a:cubicBezTo>
                      <a:cubicBezTo>
                        <a:pt x="9" y="4"/>
                        <a:pt x="6" y="5"/>
                        <a:pt x="4" y="7"/>
                      </a:cubicBezTo>
                      <a:cubicBezTo>
                        <a:pt x="2" y="3"/>
                        <a:pt x="2" y="3"/>
                        <a:pt x="2" y="3"/>
                      </a:cubicBezTo>
                      <a:cubicBezTo>
                        <a:pt x="5" y="1"/>
                        <a:pt x="9" y="0"/>
                        <a:pt x="13" y="0"/>
                      </a:cubicBezTo>
                      <a:cubicBezTo>
                        <a:pt x="22" y="0"/>
                        <a:pt x="25" y="6"/>
                        <a:pt x="25" y="14"/>
                      </a:cubicBezTo>
                      <a:cubicBezTo>
                        <a:pt x="25" y="27"/>
                        <a:pt x="25" y="27"/>
                        <a:pt x="25" y="27"/>
                      </a:cubicBezTo>
                      <a:cubicBezTo>
                        <a:pt x="25" y="30"/>
                        <a:pt x="25" y="33"/>
                        <a:pt x="25" y="35"/>
                      </a:cubicBezTo>
                      <a:lnTo>
                        <a:pt x="20" y="35"/>
                      </a:lnTo>
                      <a:close/>
                      <a:moveTo>
                        <a:pt x="19" y="18"/>
                      </a:moveTo>
                      <a:cubicBezTo>
                        <a:pt x="13" y="17"/>
                        <a:pt x="6" y="18"/>
                        <a:pt x="6" y="25"/>
                      </a:cubicBezTo>
                      <a:cubicBezTo>
                        <a:pt x="6" y="30"/>
                        <a:pt x="8" y="32"/>
                        <a:pt x="11" y="32"/>
                      </a:cubicBezTo>
                      <a:cubicBezTo>
                        <a:pt x="15" y="32"/>
                        <a:pt x="18" y="29"/>
                        <a:pt x="19" y="26"/>
                      </a:cubicBezTo>
                      <a:cubicBezTo>
                        <a:pt x="19" y="25"/>
                        <a:pt x="19" y="25"/>
                        <a:pt x="19" y="24"/>
                      </a:cubicBezTo>
                      <a:lnTo>
                        <a:pt x="1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92">
                  <a:extLst>
                    <a:ext uri="{FF2B5EF4-FFF2-40B4-BE49-F238E27FC236}">
                      <a16:creationId xmlns:a16="http://schemas.microsoft.com/office/drawing/2014/main" id="{5F931306-6062-4A68-A07E-D1A7FCDFF368}"/>
                    </a:ext>
                  </a:extLst>
                </p:cNvPr>
                <p:cNvSpPr>
                  <a:spLocks/>
                </p:cNvSpPr>
                <p:nvPr/>
              </p:nvSpPr>
              <p:spPr bwMode="auto">
                <a:xfrm>
                  <a:off x="3319463" y="2462213"/>
                  <a:ext cx="49213" cy="107950"/>
                </a:xfrm>
                <a:custGeom>
                  <a:avLst/>
                  <a:gdLst>
                    <a:gd name="T0" fmla="*/ 0 w 16"/>
                    <a:gd name="T1" fmla="*/ 11 h 35"/>
                    <a:gd name="T2" fmla="*/ 0 w 16"/>
                    <a:gd name="T3" fmla="*/ 1 h 35"/>
                    <a:gd name="T4" fmla="*/ 5 w 16"/>
                    <a:gd name="T5" fmla="*/ 1 h 35"/>
                    <a:gd name="T6" fmla="*/ 6 w 16"/>
                    <a:gd name="T7" fmla="*/ 7 h 35"/>
                    <a:gd name="T8" fmla="*/ 6 w 16"/>
                    <a:gd name="T9" fmla="*/ 7 h 35"/>
                    <a:gd name="T10" fmla="*/ 15 w 16"/>
                    <a:gd name="T11" fmla="*/ 0 h 35"/>
                    <a:gd name="T12" fmla="*/ 16 w 16"/>
                    <a:gd name="T13" fmla="*/ 0 h 35"/>
                    <a:gd name="T14" fmla="*/ 16 w 16"/>
                    <a:gd name="T15" fmla="*/ 6 h 35"/>
                    <a:gd name="T16" fmla="*/ 15 w 16"/>
                    <a:gd name="T17" fmla="*/ 6 h 35"/>
                    <a:gd name="T18" fmla="*/ 7 w 16"/>
                    <a:gd name="T19" fmla="*/ 14 h 35"/>
                    <a:gd name="T20" fmla="*/ 6 w 16"/>
                    <a:gd name="T21" fmla="*/ 17 h 35"/>
                    <a:gd name="T22" fmla="*/ 6 w 16"/>
                    <a:gd name="T23" fmla="*/ 35 h 35"/>
                    <a:gd name="T24" fmla="*/ 0 w 16"/>
                    <a:gd name="T25" fmla="*/ 35 h 35"/>
                    <a:gd name="T26" fmla="*/ 0 w 16"/>
                    <a:gd name="T2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5">
                      <a:moveTo>
                        <a:pt x="0" y="11"/>
                      </a:moveTo>
                      <a:cubicBezTo>
                        <a:pt x="0" y="7"/>
                        <a:pt x="0" y="4"/>
                        <a:pt x="0" y="1"/>
                      </a:cubicBezTo>
                      <a:cubicBezTo>
                        <a:pt x="5" y="1"/>
                        <a:pt x="5" y="1"/>
                        <a:pt x="5" y="1"/>
                      </a:cubicBezTo>
                      <a:cubicBezTo>
                        <a:pt x="6" y="7"/>
                        <a:pt x="6" y="7"/>
                        <a:pt x="6" y="7"/>
                      </a:cubicBezTo>
                      <a:cubicBezTo>
                        <a:pt x="6" y="7"/>
                        <a:pt x="6" y="7"/>
                        <a:pt x="6" y="7"/>
                      </a:cubicBezTo>
                      <a:cubicBezTo>
                        <a:pt x="7" y="3"/>
                        <a:pt x="11" y="0"/>
                        <a:pt x="15" y="0"/>
                      </a:cubicBezTo>
                      <a:cubicBezTo>
                        <a:pt x="16" y="0"/>
                        <a:pt x="16" y="0"/>
                        <a:pt x="16" y="0"/>
                      </a:cubicBezTo>
                      <a:cubicBezTo>
                        <a:pt x="16" y="6"/>
                        <a:pt x="16" y="6"/>
                        <a:pt x="16" y="6"/>
                      </a:cubicBezTo>
                      <a:cubicBezTo>
                        <a:pt x="16" y="6"/>
                        <a:pt x="15" y="6"/>
                        <a:pt x="15" y="6"/>
                      </a:cubicBezTo>
                      <a:cubicBezTo>
                        <a:pt x="10" y="6"/>
                        <a:pt x="7" y="9"/>
                        <a:pt x="7" y="14"/>
                      </a:cubicBezTo>
                      <a:cubicBezTo>
                        <a:pt x="7" y="14"/>
                        <a:pt x="6" y="16"/>
                        <a:pt x="6" y="17"/>
                      </a:cubicBezTo>
                      <a:cubicBezTo>
                        <a:pt x="6" y="35"/>
                        <a:pt x="6" y="35"/>
                        <a:pt x="6" y="35"/>
                      </a:cubicBezTo>
                      <a:cubicBezTo>
                        <a:pt x="0" y="35"/>
                        <a:pt x="0" y="35"/>
                        <a:pt x="0" y="35"/>
                      </a:cubicBez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3">
                  <a:extLst>
                    <a:ext uri="{FF2B5EF4-FFF2-40B4-BE49-F238E27FC236}">
                      <a16:creationId xmlns:a16="http://schemas.microsoft.com/office/drawing/2014/main" id="{46D488D2-6897-4F05-9117-B99589A15E3B}"/>
                    </a:ext>
                  </a:extLst>
                </p:cNvPr>
                <p:cNvSpPr>
                  <a:spLocks noEditPoints="1"/>
                </p:cNvSpPr>
                <p:nvPr/>
              </p:nvSpPr>
              <p:spPr bwMode="auto">
                <a:xfrm>
                  <a:off x="3378201" y="2414588"/>
                  <a:ext cx="92075" cy="157163"/>
                </a:xfrm>
                <a:custGeom>
                  <a:avLst/>
                  <a:gdLst>
                    <a:gd name="T0" fmla="*/ 30 w 30"/>
                    <a:gd name="T1" fmla="*/ 0 h 51"/>
                    <a:gd name="T2" fmla="*/ 30 w 30"/>
                    <a:gd name="T3" fmla="*/ 42 h 51"/>
                    <a:gd name="T4" fmla="*/ 30 w 30"/>
                    <a:gd name="T5" fmla="*/ 50 h 51"/>
                    <a:gd name="T6" fmla="*/ 25 w 30"/>
                    <a:gd name="T7" fmla="*/ 50 h 51"/>
                    <a:gd name="T8" fmla="*/ 24 w 30"/>
                    <a:gd name="T9" fmla="*/ 45 h 51"/>
                    <a:gd name="T10" fmla="*/ 24 w 30"/>
                    <a:gd name="T11" fmla="*/ 45 h 51"/>
                    <a:gd name="T12" fmla="*/ 14 w 30"/>
                    <a:gd name="T13" fmla="*/ 51 h 51"/>
                    <a:gd name="T14" fmla="*/ 0 w 30"/>
                    <a:gd name="T15" fmla="*/ 33 h 51"/>
                    <a:gd name="T16" fmla="*/ 14 w 30"/>
                    <a:gd name="T17" fmla="*/ 15 h 51"/>
                    <a:gd name="T18" fmla="*/ 24 w 30"/>
                    <a:gd name="T19" fmla="*/ 20 h 51"/>
                    <a:gd name="T20" fmla="*/ 24 w 30"/>
                    <a:gd name="T21" fmla="*/ 20 h 51"/>
                    <a:gd name="T22" fmla="*/ 24 w 30"/>
                    <a:gd name="T23" fmla="*/ 0 h 51"/>
                    <a:gd name="T24" fmla="*/ 30 w 30"/>
                    <a:gd name="T25" fmla="*/ 0 h 51"/>
                    <a:gd name="T26" fmla="*/ 24 w 30"/>
                    <a:gd name="T27" fmla="*/ 29 h 51"/>
                    <a:gd name="T28" fmla="*/ 23 w 30"/>
                    <a:gd name="T29" fmla="*/ 27 h 51"/>
                    <a:gd name="T30" fmla="*/ 16 w 30"/>
                    <a:gd name="T31" fmla="*/ 20 h 51"/>
                    <a:gd name="T32" fmla="*/ 6 w 30"/>
                    <a:gd name="T33" fmla="*/ 33 h 51"/>
                    <a:gd name="T34" fmla="*/ 15 w 30"/>
                    <a:gd name="T35" fmla="*/ 46 h 51"/>
                    <a:gd name="T36" fmla="*/ 23 w 30"/>
                    <a:gd name="T37" fmla="*/ 39 h 51"/>
                    <a:gd name="T38" fmla="*/ 24 w 30"/>
                    <a:gd name="T39" fmla="*/ 36 h 51"/>
                    <a:gd name="T40" fmla="*/ 24 w 30"/>
                    <a:gd name="T41"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51">
                      <a:moveTo>
                        <a:pt x="30" y="0"/>
                      </a:moveTo>
                      <a:cubicBezTo>
                        <a:pt x="30" y="42"/>
                        <a:pt x="30" y="42"/>
                        <a:pt x="30" y="42"/>
                      </a:cubicBezTo>
                      <a:cubicBezTo>
                        <a:pt x="30" y="44"/>
                        <a:pt x="30" y="48"/>
                        <a:pt x="30" y="50"/>
                      </a:cubicBezTo>
                      <a:cubicBezTo>
                        <a:pt x="25" y="50"/>
                        <a:pt x="25" y="50"/>
                        <a:pt x="25" y="50"/>
                      </a:cubicBezTo>
                      <a:cubicBezTo>
                        <a:pt x="24" y="45"/>
                        <a:pt x="24" y="45"/>
                        <a:pt x="24" y="45"/>
                      </a:cubicBezTo>
                      <a:cubicBezTo>
                        <a:pt x="24" y="45"/>
                        <a:pt x="24" y="45"/>
                        <a:pt x="24" y="45"/>
                      </a:cubicBezTo>
                      <a:cubicBezTo>
                        <a:pt x="22" y="48"/>
                        <a:pt x="19" y="51"/>
                        <a:pt x="14" y="51"/>
                      </a:cubicBezTo>
                      <a:cubicBezTo>
                        <a:pt x="6" y="51"/>
                        <a:pt x="0" y="44"/>
                        <a:pt x="0" y="33"/>
                      </a:cubicBezTo>
                      <a:cubicBezTo>
                        <a:pt x="0" y="22"/>
                        <a:pt x="7" y="15"/>
                        <a:pt x="14" y="15"/>
                      </a:cubicBezTo>
                      <a:cubicBezTo>
                        <a:pt x="19" y="15"/>
                        <a:pt x="22" y="17"/>
                        <a:pt x="24" y="20"/>
                      </a:cubicBezTo>
                      <a:cubicBezTo>
                        <a:pt x="24" y="20"/>
                        <a:pt x="24" y="20"/>
                        <a:pt x="24" y="20"/>
                      </a:cubicBezTo>
                      <a:cubicBezTo>
                        <a:pt x="24" y="0"/>
                        <a:pt x="24" y="0"/>
                        <a:pt x="24" y="0"/>
                      </a:cubicBezTo>
                      <a:lnTo>
                        <a:pt x="30" y="0"/>
                      </a:lnTo>
                      <a:close/>
                      <a:moveTo>
                        <a:pt x="24" y="29"/>
                      </a:moveTo>
                      <a:cubicBezTo>
                        <a:pt x="24" y="29"/>
                        <a:pt x="24" y="28"/>
                        <a:pt x="23" y="27"/>
                      </a:cubicBezTo>
                      <a:cubicBezTo>
                        <a:pt x="23" y="23"/>
                        <a:pt x="20" y="20"/>
                        <a:pt x="16" y="20"/>
                      </a:cubicBezTo>
                      <a:cubicBezTo>
                        <a:pt x="10" y="20"/>
                        <a:pt x="6" y="26"/>
                        <a:pt x="6" y="33"/>
                      </a:cubicBezTo>
                      <a:cubicBezTo>
                        <a:pt x="6" y="40"/>
                        <a:pt x="9" y="46"/>
                        <a:pt x="15" y="46"/>
                      </a:cubicBezTo>
                      <a:cubicBezTo>
                        <a:pt x="19" y="46"/>
                        <a:pt x="22" y="44"/>
                        <a:pt x="23" y="39"/>
                      </a:cubicBezTo>
                      <a:cubicBezTo>
                        <a:pt x="24" y="38"/>
                        <a:pt x="24" y="37"/>
                        <a:pt x="24" y="36"/>
                      </a:cubicBezTo>
                      <a:lnTo>
                        <a:pt x="24"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19">
                  <a:extLst>
                    <a:ext uri="{FF2B5EF4-FFF2-40B4-BE49-F238E27FC236}">
                      <a16:creationId xmlns:a16="http://schemas.microsoft.com/office/drawing/2014/main" id="{D68CCABF-EF2D-460D-B6E1-F38F99D7A834}"/>
                    </a:ext>
                  </a:extLst>
                </p:cNvPr>
                <p:cNvSpPr>
                  <a:spLocks/>
                </p:cNvSpPr>
                <p:nvPr/>
              </p:nvSpPr>
              <p:spPr bwMode="auto">
                <a:xfrm>
                  <a:off x="4721226" y="3271838"/>
                  <a:ext cx="20638" cy="46038"/>
                </a:xfrm>
                <a:custGeom>
                  <a:avLst/>
                  <a:gdLst>
                    <a:gd name="T0" fmla="*/ 7 w 7"/>
                    <a:gd name="T1" fmla="*/ 0 h 15"/>
                    <a:gd name="T2" fmla="*/ 0 w 7"/>
                    <a:gd name="T3" fmla="*/ 15 h 15"/>
                    <a:gd name="T4" fmla="*/ 6 w 7"/>
                    <a:gd name="T5" fmla="*/ 15 h 15"/>
                    <a:gd name="T6" fmla="*/ 5 w 7"/>
                    <a:gd name="T7" fmla="*/ 11 h 15"/>
                    <a:gd name="T8" fmla="*/ 7 w 7"/>
                    <a:gd name="T9" fmla="*/ 4 h 15"/>
                    <a:gd name="T10" fmla="*/ 7 w 7"/>
                    <a:gd name="T11" fmla="*/ 0 h 15"/>
                  </a:gdLst>
                  <a:ahLst/>
                  <a:cxnLst>
                    <a:cxn ang="0">
                      <a:pos x="T0" y="T1"/>
                    </a:cxn>
                    <a:cxn ang="0">
                      <a:pos x="T2" y="T3"/>
                    </a:cxn>
                    <a:cxn ang="0">
                      <a:pos x="T4" y="T5"/>
                    </a:cxn>
                    <a:cxn ang="0">
                      <a:pos x="T6" y="T7"/>
                    </a:cxn>
                    <a:cxn ang="0">
                      <a:pos x="T8" y="T9"/>
                    </a:cxn>
                    <a:cxn ang="0">
                      <a:pos x="T10" y="T11"/>
                    </a:cxn>
                  </a:cxnLst>
                  <a:rect l="0" t="0" r="r" b="b"/>
                  <a:pathLst>
                    <a:path w="7" h="15">
                      <a:moveTo>
                        <a:pt x="7" y="0"/>
                      </a:moveTo>
                      <a:cubicBezTo>
                        <a:pt x="4" y="5"/>
                        <a:pt x="2" y="10"/>
                        <a:pt x="0" y="15"/>
                      </a:cubicBezTo>
                      <a:cubicBezTo>
                        <a:pt x="6" y="15"/>
                        <a:pt x="6" y="15"/>
                        <a:pt x="6" y="15"/>
                      </a:cubicBezTo>
                      <a:cubicBezTo>
                        <a:pt x="5" y="13"/>
                        <a:pt x="5" y="12"/>
                        <a:pt x="5" y="11"/>
                      </a:cubicBezTo>
                      <a:cubicBezTo>
                        <a:pt x="5" y="8"/>
                        <a:pt x="6" y="6"/>
                        <a:pt x="7" y="4"/>
                      </a:cubicBezTo>
                      <a:cubicBezTo>
                        <a:pt x="7" y="0"/>
                        <a:pt x="7" y="0"/>
                        <a:pt x="7" y="0"/>
                      </a:cubicBezTo>
                    </a:path>
                  </a:pathLst>
                </a:custGeom>
                <a:solidFill>
                  <a:srgbClr val="B6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39">
                  <a:extLst>
                    <a:ext uri="{FF2B5EF4-FFF2-40B4-BE49-F238E27FC236}">
                      <a16:creationId xmlns:a16="http://schemas.microsoft.com/office/drawing/2014/main" id="{F2F16789-A7C0-4313-A9C3-C17C9C7FCA6A}"/>
                    </a:ext>
                  </a:extLst>
                </p:cNvPr>
                <p:cNvSpPr>
                  <a:spLocks/>
                </p:cNvSpPr>
                <p:nvPr/>
              </p:nvSpPr>
              <p:spPr bwMode="auto">
                <a:xfrm>
                  <a:off x="3689351" y="2252663"/>
                  <a:ext cx="533400" cy="461963"/>
                </a:xfrm>
                <a:custGeom>
                  <a:avLst/>
                  <a:gdLst>
                    <a:gd name="T0" fmla="*/ 83 w 336"/>
                    <a:gd name="T1" fmla="*/ 0 h 291"/>
                    <a:gd name="T2" fmla="*/ 252 w 336"/>
                    <a:gd name="T3" fmla="*/ 0 h 291"/>
                    <a:gd name="T4" fmla="*/ 336 w 336"/>
                    <a:gd name="T5" fmla="*/ 145 h 291"/>
                    <a:gd name="T6" fmla="*/ 252 w 336"/>
                    <a:gd name="T7" fmla="*/ 291 h 291"/>
                    <a:gd name="T8" fmla="*/ 83 w 336"/>
                    <a:gd name="T9" fmla="*/ 291 h 291"/>
                    <a:gd name="T10" fmla="*/ 0 w 336"/>
                    <a:gd name="T11" fmla="*/ 145 h 291"/>
                    <a:gd name="T12" fmla="*/ 83 w 33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336" h="291">
                      <a:moveTo>
                        <a:pt x="83" y="0"/>
                      </a:moveTo>
                      <a:lnTo>
                        <a:pt x="252" y="0"/>
                      </a:lnTo>
                      <a:lnTo>
                        <a:pt x="336" y="145"/>
                      </a:lnTo>
                      <a:lnTo>
                        <a:pt x="252" y="291"/>
                      </a:lnTo>
                      <a:lnTo>
                        <a:pt x="83" y="291"/>
                      </a:lnTo>
                      <a:lnTo>
                        <a:pt x="0" y="145"/>
                      </a:lnTo>
                      <a:lnTo>
                        <a:pt x="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40">
                  <a:extLst>
                    <a:ext uri="{FF2B5EF4-FFF2-40B4-BE49-F238E27FC236}">
                      <a16:creationId xmlns:a16="http://schemas.microsoft.com/office/drawing/2014/main" id="{4F361652-E781-424C-81F1-71C1706B0041}"/>
                    </a:ext>
                  </a:extLst>
                </p:cNvPr>
                <p:cNvSpPr>
                  <a:spLocks/>
                </p:cNvSpPr>
                <p:nvPr/>
              </p:nvSpPr>
              <p:spPr bwMode="auto">
                <a:xfrm>
                  <a:off x="3683001" y="2246313"/>
                  <a:ext cx="544513" cy="471488"/>
                </a:xfrm>
                <a:custGeom>
                  <a:avLst/>
                  <a:gdLst>
                    <a:gd name="T0" fmla="*/ 87 w 343"/>
                    <a:gd name="T1" fmla="*/ 4 h 297"/>
                    <a:gd name="T2" fmla="*/ 87 w 343"/>
                    <a:gd name="T3" fmla="*/ 7 h 297"/>
                    <a:gd name="T4" fmla="*/ 254 w 343"/>
                    <a:gd name="T5" fmla="*/ 7 h 297"/>
                    <a:gd name="T6" fmla="*/ 336 w 343"/>
                    <a:gd name="T7" fmla="*/ 149 h 297"/>
                    <a:gd name="T8" fmla="*/ 254 w 343"/>
                    <a:gd name="T9" fmla="*/ 291 h 297"/>
                    <a:gd name="T10" fmla="*/ 89 w 343"/>
                    <a:gd name="T11" fmla="*/ 291 h 297"/>
                    <a:gd name="T12" fmla="*/ 8 w 343"/>
                    <a:gd name="T13" fmla="*/ 149 h 297"/>
                    <a:gd name="T14" fmla="*/ 91 w 343"/>
                    <a:gd name="T15" fmla="*/ 6 h 297"/>
                    <a:gd name="T16" fmla="*/ 87 w 343"/>
                    <a:gd name="T17" fmla="*/ 4 h 297"/>
                    <a:gd name="T18" fmla="*/ 87 w 343"/>
                    <a:gd name="T19" fmla="*/ 7 h 297"/>
                    <a:gd name="T20" fmla="*/ 87 w 343"/>
                    <a:gd name="T21" fmla="*/ 4 h 297"/>
                    <a:gd name="T22" fmla="*/ 85 w 343"/>
                    <a:gd name="T23" fmla="*/ 2 h 297"/>
                    <a:gd name="T24" fmla="*/ 0 w 343"/>
                    <a:gd name="T25" fmla="*/ 149 h 297"/>
                    <a:gd name="T26" fmla="*/ 85 w 343"/>
                    <a:gd name="T27" fmla="*/ 297 h 297"/>
                    <a:gd name="T28" fmla="*/ 256 w 343"/>
                    <a:gd name="T29" fmla="*/ 297 h 297"/>
                    <a:gd name="T30" fmla="*/ 343 w 343"/>
                    <a:gd name="T31" fmla="*/ 149 h 297"/>
                    <a:gd name="T32" fmla="*/ 256 w 343"/>
                    <a:gd name="T33" fmla="*/ 0 h 297"/>
                    <a:gd name="T34" fmla="*/ 85 w 343"/>
                    <a:gd name="T35" fmla="*/ 0 h 297"/>
                    <a:gd name="T36" fmla="*/ 85 w 343"/>
                    <a:gd name="T37" fmla="*/ 2 h 297"/>
                    <a:gd name="T38" fmla="*/ 87 w 343"/>
                    <a:gd name="T39"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297">
                      <a:moveTo>
                        <a:pt x="87" y="4"/>
                      </a:moveTo>
                      <a:lnTo>
                        <a:pt x="87" y="7"/>
                      </a:lnTo>
                      <a:lnTo>
                        <a:pt x="254" y="7"/>
                      </a:lnTo>
                      <a:lnTo>
                        <a:pt x="336" y="149"/>
                      </a:lnTo>
                      <a:lnTo>
                        <a:pt x="254" y="291"/>
                      </a:lnTo>
                      <a:lnTo>
                        <a:pt x="89" y="291"/>
                      </a:lnTo>
                      <a:lnTo>
                        <a:pt x="8" y="149"/>
                      </a:lnTo>
                      <a:lnTo>
                        <a:pt x="91" y="6"/>
                      </a:lnTo>
                      <a:lnTo>
                        <a:pt x="87" y="4"/>
                      </a:lnTo>
                      <a:lnTo>
                        <a:pt x="87" y="7"/>
                      </a:lnTo>
                      <a:lnTo>
                        <a:pt x="87" y="4"/>
                      </a:lnTo>
                      <a:lnTo>
                        <a:pt x="85" y="2"/>
                      </a:lnTo>
                      <a:lnTo>
                        <a:pt x="0" y="149"/>
                      </a:lnTo>
                      <a:lnTo>
                        <a:pt x="85" y="297"/>
                      </a:lnTo>
                      <a:lnTo>
                        <a:pt x="256" y="297"/>
                      </a:lnTo>
                      <a:lnTo>
                        <a:pt x="343" y="149"/>
                      </a:lnTo>
                      <a:lnTo>
                        <a:pt x="256" y="0"/>
                      </a:lnTo>
                      <a:lnTo>
                        <a:pt x="85" y="0"/>
                      </a:lnTo>
                      <a:lnTo>
                        <a:pt x="85" y="2"/>
                      </a:lnTo>
                      <a:lnTo>
                        <a:pt x="8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49">
                  <a:extLst>
                    <a:ext uri="{FF2B5EF4-FFF2-40B4-BE49-F238E27FC236}">
                      <a16:creationId xmlns:a16="http://schemas.microsoft.com/office/drawing/2014/main" id="{439B4253-41A8-44AA-9AC2-2867C0073769}"/>
                    </a:ext>
                  </a:extLst>
                </p:cNvPr>
                <p:cNvSpPr>
                  <a:spLocks noEditPoints="1"/>
                </p:cNvSpPr>
                <p:nvPr/>
              </p:nvSpPr>
              <p:spPr bwMode="auto">
                <a:xfrm>
                  <a:off x="3821113" y="2309813"/>
                  <a:ext cx="287338" cy="257175"/>
                </a:xfrm>
                <a:custGeom>
                  <a:avLst/>
                  <a:gdLst>
                    <a:gd name="T0" fmla="*/ 41 w 93"/>
                    <a:gd name="T1" fmla="*/ 12 h 83"/>
                    <a:gd name="T2" fmla="*/ 63 w 93"/>
                    <a:gd name="T3" fmla="*/ 19 h 83"/>
                    <a:gd name="T4" fmla="*/ 72 w 93"/>
                    <a:gd name="T5" fmla="*/ 38 h 83"/>
                    <a:gd name="T6" fmla="*/ 47 w 93"/>
                    <a:gd name="T7" fmla="*/ 69 h 83"/>
                    <a:gd name="T8" fmla="*/ 24 w 93"/>
                    <a:gd name="T9" fmla="*/ 63 h 83"/>
                    <a:gd name="T10" fmla="*/ 23 w 93"/>
                    <a:gd name="T11" fmla="*/ 61 h 83"/>
                    <a:gd name="T12" fmla="*/ 22 w 93"/>
                    <a:gd name="T13" fmla="*/ 22 h 83"/>
                    <a:gd name="T14" fmla="*/ 41 w 93"/>
                    <a:gd name="T15" fmla="*/ 12 h 83"/>
                    <a:gd name="T16" fmla="*/ 11 w 93"/>
                    <a:gd name="T17" fmla="*/ 66 h 83"/>
                    <a:gd name="T18" fmla="*/ 24 w 93"/>
                    <a:gd name="T19" fmla="*/ 76 h 83"/>
                    <a:gd name="T20" fmla="*/ 62 w 93"/>
                    <a:gd name="T21" fmla="*/ 77 h 83"/>
                    <a:gd name="T22" fmla="*/ 69 w 93"/>
                    <a:gd name="T23" fmla="*/ 72 h 83"/>
                    <a:gd name="T24" fmla="*/ 75 w 93"/>
                    <a:gd name="T25" fmla="*/ 66 h 83"/>
                    <a:gd name="T26" fmla="*/ 78 w 93"/>
                    <a:gd name="T27" fmla="*/ 61 h 83"/>
                    <a:gd name="T28" fmla="*/ 43 w 93"/>
                    <a:gd name="T29" fmla="*/ 0 h 83"/>
                    <a:gd name="T30" fmla="*/ 3 w 93"/>
                    <a:gd name="T31" fmla="*/ 46 h 83"/>
                    <a:gd name="T32" fmla="*/ 11 w 93"/>
                    <a:gd name="T33" fmla="*/ 6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83">
                      <a:moveTo>
                        <a:pt x="41" y="12"/>
                      </a:moveTo>
                      <a:cubicBezTo>
                        <a:pt x="51" y="12"/>
                        <a:pt x="57" y="14"/>
                        <a:pt x="63" y="19"/>
                      </a:cubicBezTo>
                      <a:cubicBezTo>
                        <a:pt x="67" y="23"/>
                        <a:pt x="71" y="30"/>
                        <a:pt x="72" y="38"/>
                      </a:cubicBezTo>
                      <a:cubicBezTo>
                        <a:pt x="74" y="57"/>
                        <a:pt x="57" y="71"/>
                        <a:pt x="47" y="69"/>
                      </a:cubicBezTo>
                      <a:cubicBezTo>
                        <a:pt x="39" y="71"/>
                        <a:pt x="28" y="67"/>
                        <a:pt x="24" y="63"/>
                      </a:cubicBezTo>
                      <a:cubicBezTo>
                        <a:pt x="24" y="62"/>
                        <a:pt x="23" y="61"/>
                        <a:pt x="23" y="61"/>
                      </a:cubicBezTo>
                      <a:cubicBezTo>
                        <a:pt x="12" y="48"/>
                        <a:pt x="12" y="35"/>
                        <a:pt x="22" y="22"/>
                      </a:cubicBezTo>
                      <a:cubicBezTo>
                        <a:pt x="27" y="15"/>
                        <a:pt x="32" y="14"/>
                        <a:pt x="41" y="12"/>
                      </a:cubicBezTo>
                      <a:close/>
                      <a:moveTo>
                        <a:pt x="11" y="66"/>
                      </a:moveTo>
                      <a:cubicBezTo>
                        <a:pt x="15" y="69"/>
                        <a:pt x="17" y="73"/>
                        <a:pt x="24" y="76"/>
                      </a:cubicBezTo>
                      <a:cubicBezTo>
                        <a:pt x="35" y="82"/>
                        <a:pt x="50" y="83"/>
                        <a:pt x="62" y="77"/>
                      </a:cubicBezTo>
                      <a:cubicBezTo>
                        <a:pt x="65" y="75"/>
                        <a:pt x="68" y="73"/>
                        <a:pt x="69" y="72"/>
                      </a:cubicBezTo>
                      <a:cubicBezTo>
                        <a:pt x="71" y="70"/>
                        <a:pt x="73" y="67"/>
                        <a:pt x="75" y="66"/>
                      </a:cubicBezTo>
                      <a:cubicBezTo>
                        <a:pt x="76" y="64"/>
                        <a:pt x="77" y="63"/>
                        <a:pt x="78" y="61"/>
                      </a:cubicBezTo>
                      <a:cubicBezTo>
                        <a:pt x="93" y="36"/>
                        <a:pt x="76" y="0"/>
                        <a:pt x="43" y="0"/>
                      </a:cubicBezTo>
                      <a:cubicBezTo>
                        <a:pt x="18" y="0"/>
                        <a:pt x="0" y="23"/>
                        <a:pt x="3" y="46"/>
                      </a:cubicBezTo>
                      <a:cubicBezTo>
                        <a:pt x="5" y="57"/>
                        <a:pt x="8" y="59"/>
                        <a:pt x="11" y="66"/>
                      </a:cubicBezTo>
                      <a:close/>
                    </a:path>
                  </a:pathLst>
                </a:custGeom>
                <a:solidFill>
                  <a:srgbClr val="FEC5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50">
                  <a:extLst>
                    <a:ext uri="{FF2B5EF4-FFF2-40B4-BE49-F238E27FC236}">
                      <a16:creationId xmlns:a16="http://schemas.microsoft.com/office/drawing/2014/main" id="{91517B0A-3E93-4C75-A998-FE5BFBF56E07}"/>
                    </a:ext>
                  </a:extLst>
                </p:cNvPr>
                <p:cNvSpPr>
                  <a:spLocks/>
                </p:cNvSpPr>
                <p:nvPr/>
              </p:nvSpPr>
              <p:spPr bwMode="auto">
                <a:xfrm>
                  <a:off x="3813176" y="2514601"/>
                  <a:ext cx="285750" cy="138113"/>
                </a:xfrm>
                <a:custGeom>
                  <a:avLst/>
                  <a:gdLst>
                    <a:gd name="T0" fmla="*/ 78 w 93"/>
                    <a:gd name="T1" fmla="*/ 0 h 45"/>
                    <a:gd name="T2" fmla="*/ 72 w 93"/>
                    <a:gd name="T3" fmla="*/ 6 h 45"/>
                    <a:gd name="T4" fmla="*/ 65 w 93"/>
                    <a:gd name="T5" fmla="*/ 11 h 45"/>
                    <a:gd name="T6" fmla="*/ 27 w 93"/>
                    <a:gd name="T7" fmla="*/ 10 h 45"/>
                    <a:gd name="T8" fmla="*/ 14 w 93"/>
                    <a:gd name="T9" fmla="*/ 0 h 45"/>
                    <a:gd name="T10" fmla="*/ 0 w 93"/>
                    <a:gd name="T11" fmla="*/ 28 h 45"/>
                    <a:gd name="T12" fmla="*/ 22 w 93"/>
                    <a:gd name="T13" fmla="*/ 26 h 45"/>
                    <a:gd name="T14" fmla="*/ 32 w 93"/>
                    <a:gd name="T15" fmla="*/ 45 h 45"/>
                    <a:gd name="T16" fmla="*/ 47 w 93"/>
                    <a:gd name="T17" fmla="*/ 19 h 45"/>
                    <a:gd name="T18" fmla="*/ 61 w 93"/>
                    <a:gd name="T19" fmla="*/ 45 h 45"/>
                    <a:gd name="T20" fmla="*/ 71 w 93"/>
                    <a:gd name="T21" fmla="*/ 26 h 45"/>
                    <a:gd name="T22" fmla="*/ 93 w 93"/>
                    <a:gd name="T23" fmla="*/ 28 h 45"/>
                    <a:gd name="T24" fmla="*/ 78 w 93"/>
                    <a:gd name="T2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45">
                      <a:moveTo>
                        <a:pt x="78" y="0"/>
                      </a:moveTo>
                      <a:cubicBezTo>
                        <a:pt x="76" y="1"/>
                        <a:pt x="74" y="4"/>
                        <a:pt x="72" y="6"/>
                      </a:cubicBezTo>
                      <a:cubicBezTo>
                        <a:pt x="71" y="7"/>
                        <a:pt x="68" y="9"/>
                        <a:pt x="65" y="11"/>
                      </a:cubicBezTo>
                      <a:cubicBezTo>
                        <a:pt x="53" y="17"/>
                        <a:pt x="38" y="16"/>
                        <a:pt x="27" y="10"/>
                      </a:cubicBezTo>
                      <a:cubicBezTo>
                        <a:pt x="20" y="7"/>
                        <a:pt x="18" y="3"/>
                        <a:pt x="14" y="0"/>
                      </a:cubicBezTo>
                      <a:cubicBezTo>
                        <a:pt x="0" y="28"/>
                        <a:pt x="0" y="28"/>
                        <a:pt x="0" y="28"/>
                      </a:cubicBezTo>
                      <a:cubicBezTo>
                        <a:pt x="22" y="26"/>
                        <a:pt x="22" y="26"/>
                        <a:pt x="22" y="26"/>
                      </a:cubicBezTo>
                      <a:cubicBezTo>
                        <a:pt x="32" y="45"/>
                        <a:pt x="32" y="45"/>
                        <a:pt x="32" y="45"/>
                      </a:cubicBezTo>
                      <a:cubicBezTo>
                        <a:pt x="47" y="19"/>
                        <a:pt x="47" y="19"/>
                        <a:pt x="47" y="19"/>
                      </a:cubicBezTo>
                      <a:cubicBezTo>
                        <a:pt x="61" y="45"/>
                        <a:pt x="61" y="45"/>
                        <a:pt x="61" y="45"/>
                      </a:cubicBezTo>
                      <a:cubicBezTo>
                        <a:pt x="71" y="26"/>
                        <a:pt x="71" y="26"/>
                        <a:pt x="71" y="26"/>
                      </a:cubicBezTo>
                      <a:cubicBezTo>
                        <a:pt x="93" y="28"/>
                        <a:pt x="93" y="28"/>
                        <a:pt x="93" y="28"/>
                      </a:cubicBezTo>
                      <a:lnTo>
                        <a:pt x="78" y="0"/>
                      </a:lnTo>
                      <a:close/>
                    </a:path>
                  </a:pathLst>
                </a:custGeom>
                <a:solidFill>
                  <a:srgbClr val="EB5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51">
                  <a:extLst>
                    <a:ext uri="{FF2B5EF4-FFF2-40B4-BE49-F238E27FC236}">
                      <a16:creationId xmlns:a16="http://schemas.microsoft.com/office/drawing/2014/main" id="{380EF2EA-1566-480E-A905-2D6A1E3605F3}"/>
                    </a:ext>
                  </a:extLst>
                </p:cNvPr>
                <p:cNvSpPr>
                  <a:spLocks/>
                </p:cNvSpPr>
                <p:nvPr/>
              </p:nvSpPr>
              <p:spPr bwMode="auto">
                <a:xfrm>
                  <a:off x="3859213" y="2347913"/>
                  <a:ext cx="161925" cy="180975"/>
                </a:xfrm>
                <a:custGeom>
                  <a:avLst/>
                  <a:gdLst>
                    <a:gd name="T0" fmla="*/ 35 w 53"/>
                    <a:gd name="T1" fmla="*/ 57 h 59"/>
                    <a:gd name="T2" fmla="*/ 30 w 53"/>
                    <a:gd name="T3" fmla="*/ 53 h 59"/>
                    <a:gd name="T4" fmla="*/ 37 w 53"/>
                    <a:gd name="T5" fmla="*/ 50 h 59"/>
                    <a:gd name="T6" fmla="*/ 51 w 53"/>
                    <a:gd name="T7" fmla="*/ 46 h 59"/>
                    <a:gd name="T8" fmla="*/ 45 w 53"/>
                    <a:gd name="T9" fmla="*/ 44 h 59"/>
                    <a:gd name="T10" fmla="*/ 45 w 53"/>
                    <a:gd name="T11" fmla="*/ 49 h 59"/>
                    <a:gd name="T12" fmla="*/ 41 w 53"/>
                    <a:gd name="T13" fmla="*/ 49 h 59"/>
                    <a:gd name="T14" fmla="*/ 31 w 53"/>
                    <a:gd name="T15" fmla="*/ 41 h 59"/>
                    <a:gd name="T16" fmla="*/ 17 w 53"/>
                    <a:gd name="T17" fmla="*/ 49 h 59"/>
                    <a:gd name="T18" fmla="*/ 21 w 53"/>
                    <a:gd name="T19" fmla="*/ 34 h 59"/>
                    <a:gd name="T20" fmla="*/ 15 w 53"/>
                    <a:gd name="T21" fmla="*/ 29 h 59"/>
                    <a:gd name="T22" fmla="*/ 10 w 53"/>
                    <a:gd name="T23" fmla="*/ 23 h 59"/>
                    <a:gd name="T24" fmla="*/ 24 w 53"/>
                    <a:gd name="T25" fmla="*/ 22 h 59"/>
                    <a:gd name="T26" fmla="*/ 32 w 53"/>
                    <a:gd name="T27" fmla="*/ 8 h 59"/>
                    <a:gd name="T28" fmla="*/ 37 w 53"/>
                    <a:gd name="T29" fmla="*/ 22 h 59"/>
                    <a:gd name="T30" fmla="*/ 52 w 53"/>
                    <a:gd name="T31" fmla="*/ 22 h 59"/>
                    <a:gd name="T32" fmla="*/ 38 w 53"/>
                    <a:gd name="T33" fmla="*/ 20 h 59"/>
                    <a:gd name="T34" fmla="*/ 38 w 53"/>
                    <a:gd name="T35" fmla="*/ 14 h 59"/>
                    <a:gd name="T36" fmla="*/ 45 w 53"/>
                    <a:gd name="T37" fmla="*/ 13 h 59"/>
                    <a:gd name="T38" fmla="*/ 43 w 53"/>
                    <a:gd name="T39" fmla="*/ 7 h 59"/>
                    <a:gd name="T40" fmla="*/ 28 w 53"/>
                    <a:gd name="T41" fmla="*/ 6 h 59"/>
                    <a:gd name="T42" fmla="*/ 29 w 53"/>
                    <a:gd name="T43" fmla="*/ 0 h 59"/>
                    <a:gd name="T44" fmla="*/ 10 w 53"/>
                    <a:gd name="T45" fmla="*/ 10 h 59"/>
                    <a:gd name="T46" fmla="*/ 11 w 53"/>
                    <a:gd name="T47" fmla="*/ 49 h 59"/>
                    <a:gd name="T48" fmla="*/ 12 w 53"/>
                    <a:gd name="T49" fmla="*/ 51 h 59"/>
                    <a:gd name="T50" fmla="*/ 35 w 53"/>
                    <a:gd name="T5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59">
                      <a:moveTo>
                        <a:pt x="35" y="57"/>
                      </a:moveTo>
                      <a:cubicBezTo>
                        <a:pt x="32" y="57"/>
                        <a:pt x="29" y="56"/>
                        <a:pt x="30" y="53"/>
                      </a:cubicBezTo>
                      <a:cubicBezTo>
                        <a:pt x="31" y="50"/>
                        <a:pt x="34" y="50"/>
                        <a:pt x="37" y="50"/>
                      </a:cubicBezTo>
                      <a:cubicBezTo>
                        <a:pt x="42" y="51"/>
                        <a:pt x="53" y="52"/>
                        <a:pt x="51" y="46"/>
                      </a:cubicBezTo>
                      <a:cubicBezTo>
                        <a:pt x="49" y="44"/>
                        <a:pt x="48" y="45"/>
                        <a:pt x="45" y="44"/>
                      </a:cubicBezTo>
                      <a:cubicBezTo>
                        <a:pt x="45" y="46"/>
                        <a:pt x="46" y="48"/>
                        <a:pt x="45" y="49"/>
                      </a:cubicBezTo>
                      <a:cubicBezTo>
                        <a:pt x="43" y="50"/>
                        <a:pt x="43" y="50"/>
                        <a:pt x="41" y="49"/>
                      </a:cubicBezTo>
                      <a:cubicBezTo>
                        <a:pt x="31" y="41"/>
                        <a:pt x="31" y="41"/>
                        <a:pt x="31" y="41"/>
                      </a:cubicBezTo>
                      <a:cubicBezTo>
                        <a:pt x="26" y="44"/>
                        <a:pt x="21" y="51"/>
                        <a:pt x="17" y="49"/>
                      </a:cubicBezTo>
                      <a:cubicBezTo>
                        <a:pt x="17" y="46"/>
                        <a:pt x="21" y="38"/>
                        <a:pt x="21" y="34"/>
                      </a:cubicBezTo>
                      <a:cubicBezTo>
                        <a:pt x="20" y="33"/>
                        <a:pt x="17" y="31"/>
                        <a:pt x="15" y="29"/>
                      </a:cubicBezTo>
                      <a:cubicBezTo>
                        <a:pt x="11" y="26"/>
                        <a:pt x="9" y="26"/>
                        <a:pt x="10" y="23"/>
                      </a:cubicBezTo>
                      <a:cubicBezTo>
                        <a:pt x="12" y="22"/>
                        <a:pt x="21" y="22"/>
                        <a:pt x="24" y="22"/>
                      </a:cubicBezTo>
                      <a:cubicBezTo>
                        <a:pt x="28" y="21"/>
                        <a:pt x="27" y="9"/>
                        <a:pt x="32" y="8"/>
                      </a:cubicBezTo>
                      <a:cubicBezTo>
                        <a:pt x="34" y="10"/>
                        <a:pt x="36" y="19"/>
                        <a:pt x="37" y="22"/>
                      </a:cubicBezTo>
                      <a:cubicBezTo>
                        <a:pt x="52" y="22"/>
                        <a:pt x="52" y="22"/>
                        <a:pt x="52" y="22"/>
                      </a:cubicBezTo>
                      <a:cubicBezTo>
                        <a:pt x="49" y="17"/>
                        <a:pt x="43" y="22"/>
                        <a:pt x="38" y="20"/>
                      </a:cubicBezTo>
                      <a:cubicBezTo>
                        <a:pt x="36" y="18"/>
                        <a:pt x="36" y="15"/>
                        <a:pt x="38" y="14"/>
                      </a:cubicBezTo>
                      <a:cubicBezTo>
                        <a:pt x="39" y="13"/>
                        <a:pt x="43" y="13"/>
                        <a:pt x="45" y="13"/>
                      </a:cubicBezTo>
                      <a:cubicBezTo>
                        <a:pt x="50" y="13"/>
                        <a:pt x="52" y="7"/>
                        <a:pt x="43" y="7"/>
                      </a:cubicBezTo>
                      <a:cubicBezTo>
                        <a:pt x="38" y="7"/>
                        <a:pt x="32" y="7"/>
                        <a:pt x="28" y="6"/>
                      </a:cubicBezTo>
                      <a:cubicBezTo>
                        <a:pt x="26" y="2"/>
                        <a:pt x="27" y="3"/>
                        <a:pt x="29" y="0"/>
                      </a:cubicBezTo>
                      <a:cubicBezTo>
                        <a:pt x="20" y="2"/>
                        <a:pt x="15" y="3"/>
                        <a:pt x="10" y="10"/>
                      </a:cubicBezTo>
                      <a:cubicBezTo>
                        <a:pt x="0" y="23"/>
                        <a:pt x="0" y="36"/>
                        <a:pt x="11" y="49"/>
                      </a:cubicBezTo>
                      <a:cubicBezTo>
                        <a:pt x="11" y="49"/>
                        <a:pt x="12" y="50"/>
                        <a:pt x="12" y="51"/>
                      </a:cubicBezTo>
                      <a:cubicBezTo>
                        <a:pt x="16" y="55"/>
                        <a:pt x="27" y="59"/>
                        <a:pt x="35" y="57"/>
                      </a:cubicBezTo>
                      <a:close/>
                    </a:path>
                  </a:pathLst>
                </a:custGeom>
                <a:solidFill>
                  <a:srgbClr val="FFD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52">
                  <a:extLst>
                    <a:ext uri="{FF2B5EF4-FFF2-40B4-BE49-F238E27FC236}">
                      <a16:creationId xmlns:a16="http://schemas.microsoft.com/office/drawing/2014/main" id="{6C0BCD6F-C85B-4088-8BBF-8BD4BBA8E210}"/>
                    </a:ext>
                  </a:extLst>
                </p:cNvPr>
                <p:cNvSpPr>
                  <a:spLocks/>
                </p:cNvSpPr>
                <p:nvPr/>
              </p:nvSpPr>
              <p:spPr bwMode="auto">
                <a:xfrm>
                  <a:off x="3886201" y="2371726"/>
                  <a:ext cx="144463" cy="133350"/>
                </a:xfrm>
                <a:custGeom>
                  <a:avLst/>
                  <a:gdLst>
                    <a:gd name="T0" fmla="*/ 36 w 47"/>
                    <a:gd name="T1" fmla="*/ 36 h 43"/>
                    <a:gd name="T2" fmla="*/ 34 w 47"/>
                    <a:gd name="T3" fmla="*/ 30 h 43"/>
                    <a:gd name="T4" fmla="*/ 32 w 47"/>
                    <a:gd name="T5" fmla="*/ 26 h 43"/>
                    <a:gd name="T6" fmla="*/ 36 w 47"/>
                    <a:gd name="T7" fmla="*/ 24 h 43"/>
                    <a:gd name="T8" fmla="*/ 43 w 47"/>
                    <a:gd name="T9" fmla="*/ 14 h 43"/>
                    <a:gd name="T10" fmla="*/ 28 w 47"/>
                    <a:gd name="T11" fmla="*/ 14 h 43"/>
                    <a:gd name="T12" fmla="*/ 23 w 47"/>
                    <a:gd name="T13" fmla="*/ 0 h 43"/>
                    <a:gd name="T14" fmla="*/ 15 w 47"/>
                    <a:gd name="T15" fmla="*/ 14 h 43"/>
                    <a:gd name="T16" fmla="*/ 1 w 47"/>
                    <a:gd name="T17" fmla="*/ 15 h 43"/>
                    <a:gd name="T18" fmla="*/ 6 w 47"/>
                    <a:gd name="T19" fmla="*/ 21 h 43"/>
                    <a:gd name="T20" fmla="*/ 12 w 47"/>
                    <a:gd name="T21" fmla="*/ 26 h 43"/>
                    <a:gd name="T22" fmla="*/ 8 w 47"/>
                    <a:gd name="T23" fmla="*/ 41 h 43"/>
                    <a:gd name="T24" fmla="*/ 22 w 47"/>
                    <a:gd name="T25" fmla="*/ 33 h 43"/>
                    <a:gd name="T26" fmla="*/ 32 w 47"/>
                    <a:gd name="T27" fmla="*/ 41 h 43"/>
                    <a:gd name="T28" fmla="*/ 36 w 47"/>
                    <a:gd name="T29" fmla="*/ 41 h 43"/>
                    <a:gd name="T30" fmla="*/ 36 w 47"/>
                    <a:gd name="T31"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3">
                      <a:moveTo>
                        <a:pt x="36" y="36"/>
                      </a:moveTo>
                      <a:cubicBezTo>
                        <a:pt x="35" y="35"/>
                        <a:pt x="34" y="32"/>
                        <a:pt x="34" y="30"/>
                      </a:cubicBezTo>
                      <a:cubicBezTo>
                        <a:pt x="33" y="29"/>
                        <a:pt x="33" y="27"/>
                        <a:pt x="32" y="26"/>
                      </a:cubicBezTo>
                      <a:cubicBezTo>
                        <a:pt x="34" y="25"/>
                        <a:pt x="34" y="24"/>
                        <a:pt x="36" y="24"/>
                      </a:cubicBezTo>
                      <a:cubicBezTo>
                        <a:pt x="38" y="21"/>
                        <a:pt x="47" y="18"/>
                        <a:pt x="43" y="14"/>
                      </a:cubicBezTo>
                      <a:cubicBezTo>
                        <a:pt x="28" y="14"/>
                        <a:pt x="28" y="14"/>
                        <a:pt x="28" y="14"/>
                      </a:cubicBezTo>
                      <a:cubicBezTo>
                        <a:pt x="27" y="11"/>
                        <a:pt x="25" y="2"/>
                        <a:pt x="23" y="0"/>
                      </a:cubicBezTo>
                      <a:cubicBezTo>
                        <a:pt x="18" y="1"/>
                        <a:pt x="19" y="13"/>
                        <a:pt x="15" y="14"/>
                      </a:cubicBezTo>
                      <a:cubicBezTo>
                        <a:pt x="12" y="14"/>
                        <a:pt x="3" y="14"/>
                        <a:pt x="1" y="15"/>
                      </a:cubicBezTo>
                      <a:cubicBezTo>
                        <a:pt x="0" y="18"/>
                        <a:pt x="2" y="18"/>
                        <a:pt x="6" y="21"/>
                      </a:cubicBezTo>
                      <a:cubicBezTo>
                        <a:pt x="8" y="23"/>
                        <a:pt x="11" y="25"/>
                        <a:pt x="12" y="26"/>
                      </a:cubicBezTo>
                      <a:cubicBezTo>
                        <a:pt x="12" y="30"/>
                        <a:pt x="8" y="38"/>
                        <a:pt x="8" y="41"/>
                      </a:cubicBezTo>
                      <a:cubicBezTo>
                        <a:pt x="12" y="43"/>
                        <a:pt x="17" y="36"/>
                        <a:pt x="22" y="33"/>
                      </a:cubicBezTo>
                      <a:cubicBezTo>
                        <a:pt x="32" y="41"/>
                        <a:pt x="32" y="41"/>
                        <a:pt x="32" y="41"/>
                      </a:cubicBezTo>
                      <a:cubicBezTo>
                        <a:pt x="34" y="42"/>
                        <a:pt x="34" y="42"/>
                        <a:pt x="36" y="41"/>
                      </a:cubicBezTo>
                      <a:cubicBezTo>
                        <a:pt x="37" y="40"/>
                        <a:pt x="36" y="38"/>
                        <a:pt x="36" y="36"/>
                      </a:cubicBezTo>
                      <a:close/>
                    </a:path>
                  </a:pathLst>
                </a:custGeom>
                <a:solidFill>
                  <a:srgbClr val="EC99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53">
                  <a:extLst>
                    <a:ext uri="{FF2B5EF4-FFF2-40B4-BE49-F238E27FC236}">
                      <a16:creationId xmlns:a16="http://schemas.microsoft.com/office/drawing/2014/main" id="{14CEE7E2-9F65-4E4A-A5D1-B18FDB3B6AA3}"/>
                    </a:ext>
                  </a:extLst>
                </p:cNvPr>
                <p:cNvSpPr>
                  <a:spLocks/>
                </p:cNvSpPr>
                <p:nvPr/>
              </p:nvSpPr>
              <p:spPr bwMode="auto">
                <a:xfrm>
                  <a:off x="3938588" y="2347913"/>
                  <a:ext cx="111125" cy="180975"/>
                </a:xfrm>
                <a:custGeom>
                  <a:avLst/>
                  <a:gdLst>
                    <a:gd name="T0" fmla="*/ 26 w 36"/>
                    <a:gd name="T1" fmla="*/ 22 h 59"/>
                    <a:gd name="T2" fmla="*/ 19 w 36"/>
                    <a:gd name="T3" fmla="*/ 32 h 59"/>
                    <a:gd name="T4" fmla="*/ 23 w 36"/>
                    <a:gd name="T5" fmla="*/ 32 h 59"/>
                    <a:gd name="T6" fmla="*/ 25 w 36"/>
                    <a:gd name="T7" fmla="*/ 36 h 59"/>
                    <a:gd name="T8" fmla="*/ 17 w 36"/>
                    <a:gd name="T9" fmla="*/ 38 h 59"/>
                    <a:gd name="T10" fmla="*/ 19 w 36"/>
                    <a:gd name="T11" fmla="*/ 44 h 59"/>
                    <a:gd name="T12" fmla="*/ 25 w 36"/>
                    <a:gd name="T13" fmla="*/ 46 h 59"/>
                    <a:gd name="T14" fmla="*/ 11 w 36"/>
                    <a:gd name="T15" fmla="*/ 50 h 59"/>
                    <a:gd name="T16" fmla="*/ 4 w 36"/>
                    <a:gd name="T17" fmla="*/ 53 h 59"/>
                    <a:gd name="T18" fmla="*/ 9 w 36"/>
                    <a:gd name="T19" fmla="*/ 57 h 59"/>
                    <a:gd name="T20" fmla="*/ 34 w 36"/>
                    <a:gd name="T21" fmla="*/ 26 h 59"/>
                    <a:gd name="T22" fmla="*/ 25 w 36"/>
                    <a:gd name="T23" fmla="*/ 7 h 59"/>
                    <a:gd name="T24" fmla="*/ 3 w 36"/>
                    <a:gd name="T25" fmla="*/ 0 h 59"/>
                    <a:gd name="T26" fmla="*/ 2 w 36"/>
                    <a:gd name="T27" fmla="*/ 6 h 59"/>
                    <a:gd name="T28" fmla="*/ 17 w 36"/>
                    <a:gd name="T29" fmla="*/ 7 h 59"/>
                    <a:gd name="T30" fmla="*/ 19 w 36"/>
                    <a:gd name="T31" fmla="*/ 13 h 59"/>
                    <a:gd name="T32" fmla="*/ 12 w 36"/>
                    <a:gd name="T33" fmla="*/ 14 h 59"/>
                    <a:gd name="T34" fmla="*/ 12 w 36"/>
                    <a:gd name="T35" fmla="*/ 20 h 59"/>
                    <a:gd name="T36" fmla="*/ 26 w 36"/>
                    <a:gd name="T37"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9">
                      <a:moveTo>
                        <a:pt x="26" y="22"/>
                      </a:moveTo>
                      <a:cubicBezTo>
                        <a:pt x="30" y="26"/>
                        <a:pt x="21" y="29"/>
                        <a:pt x="19" y="32"/>
                      </a:cubicBezTo>
                      <a:cubicBezTo>
                        <a:pt x="20" y="33"/>
                        <a:pt x="21" y="32"/>
                        <a:pt x="23" y="32"/>
                      </a:cubicBezTo>
                      <a:cubicBezTo>
                        <a:pt x="24" y="33"/>
                        <a:pt x="25" y="34"/>
                        <a:pt x="25" y="36"/>
                      </a:cubicBezTo>
                      <a:cubicBezTo>
                        <a:pt x="24" y="39"/>
                        <a:pt x="20" y="38"/>
                        <a:pt x="17" y="38"/>
                      </a:cubicBezTo>
                      <a:cubicBezTo>
                        <a:pt x="17" y="40"/>
                        <a:pt x="18" y="43"/>
                        <a:pt x="19" y="44"/>
                      </a:cubicBezTo>
                      <a:cubicBezTo>
                        <a:pt x="22" y="45"/>
                        <a:pt x="23" y="44"/>
                        <a:pt x="25" y="46"/>
                      </a:cubicBezTo>
                      <a:cubicBezTo>
                        <a:pt x="27" y="52"/>
                        <a:pt x="16" y="51"/>
                        <a:pt x="11" y="50"/>
                      </a:cubicBezTo>
                      <a:cubicBezTo>
                        <a:pt x="8" y="50"/>
                        <a:pt x="5" y="50"/>
                        <a:pt x="4" y="53"/>
                      </a:cubicBezTo>
                      <a:cubicBezTo>
                        <a:pt x="3" y="56"/>
                        <a:pt x="6" y="57"/>
                        <a:pt x="9" y="57"/>
                      </a:cubicBezTo>
                      <a:cubicBezTo>
                        <a:pt x="19" y="59"/>
                        <a:pt x="36" y="45"/>
                        <a:pt x="34" y="26"/>
                      </a:cubicBezTo>
                      <a:cubicBezTo>
                        <a:pt x="33" y="18"/>
                        <a:pt x="29" y="11"/>
                        <a:pt x="25" y="7"/>
                      </a:cubicBezTo>
                      <a:cubicBezTo>
                        <a:pt x="19" y="2"/>
                        <a:pt x="13" y="0"/>
                        <a:pt x="3" y="0"/>
                      </a:cubicBezTo>
                      <a:cubicBezTo>
                        <a:pt x="1" y="3"/>
                        <a:pt x="0" y="2"/>
                        <a:pt x="2" y="6"/>
                      </a:cubicBezTo>
                      <a:cubicBezTo>
                        <a:pt x="6" y="7"/>
                        <a:pt x="12" y="7"/>
                        <a:pt x="17" y="7"/>
                      </a:cubicBezTo>
                      <a:cubicBezTo>
                        <a:pt x="26" y="7"/>
                        <a:pt x="24" y="13"/>
                        <a:pt x="19" y="13"/>
                      </a:cubicBezTo>
                      <a:cubicBezTo>
                        <a:pt x="17" y="13"/>
                        <a:pt x="13" y="13"/>
                        <a:pt x="12" y="14"/>
                      </a:cubicBezTo>
                      <a:cubicBezTo>
                        <a:pt x="10" y="15"/>
                        <a:pt x="10" y="18"/>
                        <a:pt x="12" y="20"/>
                      </a:cubicBezTo>
                      <a:cubicBezTo>
                        <a:pt x="17" y="22"/>
                        <a:pt x="23" y="17"/>
                        <a:pt x="26" y="22"/>
                      </a:cubicBezTo>
                      <a:close/>
                    </a:path>
                  </a:pathLst>
                </a:custGeom>
                <a:solidFill>
                  <a:srgbClr val="FDE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354">
                  <a:extLst>
                    <a:ext uri="{FF2B5EF4-FFF2-40B4-BE49-F238E27FC236}">
                      <a16:creationId xmlns:a16="http://schemas.microsoft.com/office/drawing/2014/main" id="{3DE65393-409E-4F77-A255-2DA6D1053FCF}"/>
                    </a:ext>
                  </a:extLst>
                </p:cNvPr>
                <p:cNvSpPr>
                  <a:spLocks/>
                </p:cNvSpPr>
                <p:nvPr/>
              </p:nvSpPr>
              <p:spPr bwMode="auto">
                <a:xfrm>
                  <a:off x="3984626" y="2446338"/>
                  <a:ext cx="31750" cy="20638"/>
                </a:xfrm>
                <a:custGeom>
                  <a:avLst/>
                  <a:gdLst>
                    <a:gd name="T0" fmla="*/ 2 w 10"/>
                    <a:gd name="T1" fmla="*/ 6 h 7"/>
                    <a:gd name="T2" fmla="*/ 10 w 10"/>
                    <a:gd name="T3" fmla="*/ 4 h 7"/>
                    <a:gd name="T4" fmla="*/ 8 w 10"/>
                    <a:gd name="T5" fmla="*/ 0 h 7"/>
                    <a:gd name="T6" fmla="*/ 4 w 10"/>
                    <a:gd name="T7" fmla="*/ 0 h 7"/>
                    <a:gd name="T8" fmla="*/ 0 w 10"/>
                    <a:gd name="T9" fmla="*/ 2 h 7"/>
                    <a:gd name="T10" fmla="*/ 2 w 10"/>
                    <a:gd name="T11" fmla="*/ 6 h 7"/>
                  </a:gdLst>
                  <a:ahLst/>
                  <a:cxnLst>
                    <a:cxn ang="0">
                      <a:pos x="T0" y="T1"/>
                    </a:cxn>
                    <a:cxn ang="0">
                      <a:pos x="T2" y="T3"/>
                    </a:cxn>
                    <a:cxn ang="0">
                      <a:pos x="T4" y="T5"/>
                    </a:cxn>
                    <a:cxn ang="0">
                      <a:pos x="T6" y="T7"/>
                    </a:cxn>
                    <a:cxn ang="0">
                      <a:pos x="T8" y="T9"/>
                    </a:cxn>
                    <a:cxn ang="0">
                      <a:pos x="T10" y="T11"/>
                    </a:cxn>
                  </a:cxnLst>
                  <a:rect l="0" t="0" r="r" b="b"/>
                  <a:pathLst>
                    <a:path w="10" h="7">
                      <a:moveTo>
                        <a:pt x="2" y="6"/>
                      </a:moveTo>
                      <a:cubicBezTo>
                        <a:pt x="5" y="6"/>
                        <a:pt x="9" y="7"/>
                        <a:pt x="10" y="4"/>
                      </a:cubicBezTo>
                      <a:cubicBezTo>
                        <a:pt x="10" y="2"/>
                        <a:pt x="9" y="1"/>
                        <a:pt x="8" y="0"/>
                      </a:cubicBezTo>
                      <a:cubicBezTo>
                        <a:pt x="6" y="0"/>
                        <a:pt x="5" y="1"/>
                        <a:pt x="4" y="0"/>
                      </a:cubicBezTo>
                      <a:cubicBezTo>
                        <a:pt x="2" y="0"/>
                        <a:pt x="2" y="1"/>
                        <a:pt x="0" y="2"/>
                      </a:cubicBezTo>
                      <a:cubicBezTo>
                        <a:pt x="1" y="3"/>
                        <a:pt x="1" y="5"/>
                        <a:pt x="2" y="6"/>
                      </a:cubicBezTo>
                      <a:close/>
                    </a:path>
                  </a:pathLst>
                </a:custGeom>
                <a:solidFill>
                  <a:srgbClr val="FFD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70" name="Oval 35">
              <a:extLst>
                <a:ext uri="{FF2B5EF4-FFF2-40B4-BE49-F238E27FC236}">
                  <a16:creationId xmlns:a16="http://schemas.microsoft.com/office/drawing/2014/main" id="{E252EE92-80D5-4A9A-95DA-3C08A88A194C}"/>
                </a:ext>
              </a:extLst>
            </p:cNvPr>
            <p:cNvSpPr>
              <a:spLocks noChangeArrowheads="1"/>
            </p:cNvSpPr>
            <p:nvPr/>
          </p:nvSpPr>
          <p:spPr bwMode="auto">
            <a:xfrm>
              <a:off x="4401956" y="2648732"/>
              <a:ext cx="84264" cy="82835"/>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71" name="Picture 65">
              <a:extLst>
                <a:ext uri="{FF2B5EF4-FFF2-40B4-BE49-F238E27FC236}">
                  <a16:creationId xmlns:a16="http://schemas.microsoft.com/office/drawing/2014/main" id="{8B57AD3B-2700-4396-AF32-D986598C0C1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97671" y="2651589"/>
              <a:ext cx="18567" cy="65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a:extLst>
              <a:ext uri="{FF2B5EF4-FFF2-40B4-BE49-F238E27FC236}">
                <a16:creationId xmlns:a16="http://schemas.microsoft.com/office/drawing/2014/main" id="{B52A2694-A744-443F-B4C7-9197C383EF76}"/>
              </a:ext>
            </a:extLst>
          </p:cNvPr>
          <p:cNvGrpSpPr/>
          <p:nvPr/>
        </p:nvGrpSpPr>
        <p:grpSpPr>
          <a:xfrm>
            <a:off x="2405346" y="1573306"/>
            <a:ext cx="2700708" cy="1322504"/>
            <a:chOff x="2405346" y="1573306"/>
            <a:chExt cx="2700708" cy="1322504"/>
          </a:xfrm>
        </p:grpSpPr>
        <p:sp>
          <p:nvSpPr>
            <p:cNvPr id="401" name="Oval 32">
              <a:extLst>
                <a:ext uri="{FF2B5EF4-FFF2-40B4-BE49-F238E27FC236}">
                  <a16:creationId xmlns:a16="http://schemas.microsoft.com/office/drawing/2014/main" id="{7D81F193-AE10-4102-BBEA-064585BCEFA7}"/>
                </a:ext>
              </a:extLst>
            </p:cNvPr>
            <p:cNvSpPr>
              <a:spLocks noChangeArrowheads="1"/>
            </p:cNvSpPr>
            <p:nvPr/>
          </p:nvSpPr>
          <p:spPr bwMode="auto">
            <a:xfrm>
              <a:off x="4793281" y="1877510"/>
              <a:ext cx="82835" cy="85691"/>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02" name="Group 401">
              <a:extLst>
                <a:ext uri="{FF2B5EF4-FFF2-40B4-BE49-F238E27FC236}">
                  <a16:creationId xmlns:a16="http://schemas.microsoft.com/office/drawing/2014/main" id="{5F1A9D06-3E3F-4F48-BD10-A0CC4691C20A}"/>
                </a:ext>
              </a:extLst>
            </p:cNvPr>
            <p:cNvGrpSpPr/>
            <p:nvPr/>
          </p:nvGrpSpPr>
          <p:grpSpPr>
            <a:xfrm>
              <a:off x="2405346" y="1573306"/>
              <a:ext cx="2700708" cy="1322504"/>
              <a:chOff x="2162176" y="1358901"/>
              <a:chExt cx="3001963" cy="1470025"/>
            </a:xfrm>
          </p:grpSpPr>
          <p:sp>
            <p:nvSpPr>
              <p:cNvPr id="403" name="Freeform 29">
                <a:extLst>
                  <a:ext uri="{FF2B5EF4-FFF2-40B4-BE49-F238E27FC236}">
                    <a16:creationId xmlns:a16="http://schemas.microsoft.com/office/drawing/2014/main" id="{E291D353-2223-4237-B590-871273CC4100}"/>
                  </a:ext>
                </a:extLst>
              </p:cNvPr>
              <p:cNvSpPr>
                <a:spLocks/>
              </p:cNvSpPr>
              <p:nvPr/>
            </p:nvSpPr>
            <p:spPr bwMode="auto">
              <a:xfrm>
                <a:off x="4859338" y="1731963"/>
                <a:ext cx="271463" cy="1052513"/>
              </a:xfrm>
              <a:custGeom>
                <a:avLst/>
                <a:gdLst>
                  <a:gd name="T0" fmla="*/ 171 w 171"/>
                  <a:gd name="T1" fmla="*/ 663 h 663"/>
                  <a:gd name="T2" fmla="*/ 171 w 171"/>
                  <a:gd name="T3" fmla="*/ 102 h 663"/>
                  <a:gd name="T4" fmla="*/ 70 w 171"/>
                  <a:gd name="T5" fmla="*/ 0 h 663"/>
                  <a:gd name="T6" fmla="*/ 0 w 171"/>
                  <a:gd name="T7" fmla="*/ 0 h 663"/>
                  <a:gd name="T8" fmla="*/ 0 w 171"/>
                  <a:gd name="T9" fmla="*/ 15 h 663"/>
                  <a:gd name="T10" fmla="*/ 64 w 171"/>
                  <a:gd name="T11" fmla="*/ 15 h 663"/>
                  <a:gd name="T12" fmla="*/ 155 w 171"/>
                  <a:gd name="T13" fmla="*/ 108 h 663"/>
                  <a:gd name="T14" fmla="*/ 155 w 171"/>
                  <a:gd name="T15" fmla="*/ 663 h 663"/>
                  <a:gd name="T16" fmla="*/ 171 w 171"/>
                  <a:gd name="T17"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663">
                    <a:moveTo>
                      <a:pt x="171" y="663"/>
                    </a:moveTo>
                    <a:lnTo>
                      <a:pt x="171" y="102"/>
                    </a:lnTo>
                    <a:lnTo>
                      <a:pt x="70" y="0"/>
                    </a:lnTo>
                    <a:lnTo>
                      <a:pt x="0" y="0"/>
                    </a:lnTo>
                    <a:lnTo>
                      <a:pt x="0" y="15"/>
                    </a:lnTo>
                    <a:lnTo>
                      <a:pt x="64" y="15"/>
                    </a:lnTo>
                    <a:lnTo>
                      <a:pt x="155" y="108"/>
                    </a:lnTo>
                    <a:lnTo>
                      <a:pt x="155" y="663"/>
                    </a:lnTo>
                    <a:lnTo>
                      <a:pt x="171" y="66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30">
                <a:extLst>
                  <a:ext uri="{FF2B5EF4-FFF2-40B4-BE49-F238E27FC236}">
                    <a16:creationId xmlns:a16="http://schemas.microsoft.com/office/drawing/2014/main" id="{67C29DF4-7814-4EBF-BA4F-9A879BB506A0}"/>
                  </a:ext>
                </a:extLst>
              </p:cNvPr>
              <p:cNvSpPr>
                <a:spLocks/>
              </p:cNvSpPr>
              <p:nvPr/>
            </p:nvSpPr>
            <p:spPr bwMode="auto">
              <a:xfrm>
                <a:off x="4859338" y="1731963"/>
                <a:ext cx="271463" cy="1052513"/>
              </a:xfrm>
              <a:custGeom>
                <a:avLst/>
                <a:gdLst>
                  <a:gd name="T0" fmla="*/ 171 w 171"/>
                  <a:gd name="T1" fmla="*/ 663 h 663"/>
                  <a:gd name="T2" fmla="*/ 171 w 171"/>
                  <a:gd name="T3" fmla="*/ 102 h 663"/>
                  <a:gd name="T4" fmla="*/ 70 w 171"/>
                  <a:gd name="T5" fmla="*/ 0 h 663"/>
                  <a:gd name="T6" fmla="*/ 0 w 171"/>
                  <a:gd name="T7" fmla="*/ 0 h 663"/>
                  <a:gd name="T8" fmla="*/ 0 w 171"/>
                  <a:gd name="T9" fmla="*/ 15 h 663"/>
                  <a:gd name="T10" fmla="*/ 64 w 171"/>
                  <a:gd name="T11" fmla="*/ 15 h 663"/>
                  <a:gd name="T12" fmla="*/ 155 w 171"/>
                  <a:gd name="T13" fmla="*/ 108 h 663"/>
                  <a:gd name="T14" fmla="*/ 155 w 171"/>
                  <a:gd name="T15" fmla="*/ 663 h 663"/>
                  <a:gd name="T16" fmla="*/ 171 w 171"/>
                  <a:gd name="T17"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663">
                    <a:moveTo>
                      <a:pt x="171" y="663"/>
                    </a:moveTo>
                    <a:lnTo>
                      <a:pt x="171" y="102"/>
                    </a:lnTo>
                    <a:lnTo>
                      <a:pt x="70" y="0"/>
                    </a:lnTo>
                    <a:lnTo>
                      <a:pt x="0" y="0"/>
                    </a:lnTo>
                    <a:lnTo>
                      <a:pt x="0" y="15"/>
                    </a:lnTo>
                    <a:lnTo>
                      <a:pt x="64" y="15"/>
                    </a:lnTo>
                    <a:lnTo>
                      <a:pt x="155" y="108"/>
                    </a:lnTo>
                    <a:lnTo>
                      <a:pt x="155" y="663"/>
                    </a:lnTo>
                    <a:lnTo>
                      <a:pt x="171" y="6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31">
                <a:extLst>
                  <a:ext uri="{FF2B5EF4-FFF2-40B4-BE49-F238E27FC236}">
                    <a16:creationId xmlns:a16="http://schemas.microsoft.com/office/drawing/2014/main" id="{C835442B-FC31-49E0-8649-E795459097A4}"/>
                  </a:ext>
                </a:extLst>
              </p:cNvPr>
              <p:cNvSpPr>
                <a:spLocks noChangeArrowheads="1"/>
              </p:cNvSpPr>
              <p:nvPr/>
            </p:nvSpPr>
            <p:spPr bwMode="auto">
              <a:xfrm>
                <a:off x="5072063" y="2735263"/>
                <a:ext cx="92075" cy="93663"/>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63">
                <a:extLst>
                  <a:ext uri="{FF2B5EF4-FFF2-40B4-BE49-F238E27FC236}">
                    <a16:creationId xmlns:a16="http://schemas.microsoft.com/office/drawing/2014/main" id="{00C9FAC7-C5FC-493B-83E6-02D4779C3E63}"/>
                  </a:ext>
                </a:extLst>
              </p:cNvPr>
              <p:cNvSpPr>
                <a:spLocks/>
              </p:cNvSpPr>
              <p:nvPr/>
            </p:nvSpPr>
            <p:spPr bwMode="auto">
              <a:xfrm>
                <a:off x="2162176" y="1358901"/>
                <a:ext cx="2524125" cy="531813"/>
              </a:xfrm>
              <a:custGeom>
                <a:avLst/>
                <a:gdLst>
                  <a:gd name="T0" fmla="*/ 97 w 1590"/>
                  <a:gd name="T1" fmla="*/ 0 h 335"/>
                  <a:gd name="T2" fmla="*/ 1493 w 1590"/>
                  <a:gd name="T3" fmla="*/ 0 h 335"/>
                  <a:gd name="T4" fmla="*/ 1590 w 1590"/>
                  <a:gd name="T5" fmla="*/ 169 h 335"/>
                  <a:gd name="T6" fmla="*/ 1493 w 1590"/>
                  <a:gd name="T7" fmla="*/ 335 h 335"/>
                  <a:gd name="T8" fmla="*/ 97 w 1590"/>
                  <a:gd name="T9" fmla="*/ 335 h 335"/>
                  <a:gd name="T10" fmla="*/ 0 w 1590"/>
                  <a:gd name="T11" fmla="*/ 169 h 335"/>
                  <a:gd name="T12" fmla="*/ 97 w 1590"/>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1590" h="335">
                    <a:moveTo>
                      <a:pt x="97" y="0"/>
                    </a:moveTo>
                    <a:lnTo>
                      <a:pt x="1493" y="0"/>
                    </a:lnTo>
                    <a:lnTo>
                      <a:pt x="1590" y="169"/>
                    </a:lnTo>
                    <a:lnTo>
                      <a:pt x="1493" y="335"/>
                    </a:lnTo>
                    <a:lnTo>
                      <a:pt x="97" y="335"/>
                    </a:lnTo>
                    <a:lnTo>
                      <a:pt x="0" y="169"/>
                    </a:lnTo>
                    <a:lnTo>
                      <a:pt x="97" y="0"/>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77">
                <a:extLst>
                  <a:ext uri="{FF2B5EF4-FFF2-40B4-BE49-F238E27FC236}">
                    <a16:creationId xmlns:a16="http://schemas.microsoft.com/office/drawing/2014/main" id="{A1A10B88-7235-43CD-8A1A-921FBF9A593B}"/>
                  </a:ext>
                </a:extLst>
              </p:cNvPr>
              <p:cNvSpPr>
                <a:spLocks/>
              </p:cNvSpPr>
              <p:nvPr/>
            </p:nvSpPr>
            <p:spPr bwMode="auto">
              <a:xfrm>
                <a:off x="3378201" y="1574801"/>
                <a:ext cx="101600" cy="147638"/>
              </a:xfrm>
              <a:custGeom>
                <a:avLst/>
                <a:gdLst>
                  <a:gd name="T0" fmla="*/ 0 w 33"/>
                  <a:gd name="T1" fmla="*/ 48 h 48"/>
                  <a:gd name="T2" fmla="*/ 0 w 33"/>
                  <a:gd name="T3" fmla="*/ 0 h 48"/>
                  <a:gd name="T4" fmla="*/ 6 w 33"/>
                  <a:gd name="T5" fmla="*/ 0 h 48"/>
                  <a:gd name="T6" fmla="*/ 20 w 33"/>
                  <a:gd name="T7" fmla="*/ 24 h 48"/>
                  <a:gd name="T8" fmla="*/ 28 w 33"/>
                  <a:gd name="T9" fmla="*/ 40 h 48"/>
                  <a:gd name="T10" fmla="*/ 28 w 33"/>
                  <a:gd name="T11" fmla="*/ 40 h 48"/>
                  <a:gd name="T12" fmla="*/ 27 w 33"/>
                  <a:gd name="T13" fmla="*/ 19 h 48"/>
                  <a:gd name="T14" fmla="*/ 27 w 33"/>
                  <a:gd name="T15" fmla="*/ 0 h 48"/>
                  <a:gd name="T16" fmla="*/ 33 w 33"/>
                  <a:gd name="T17" fmla="*/ 0 h 48"/>
                  <a:gd name="T18" fmla="*/ 33 w 33"/>
                  <a:gd name="T19" fmla="*/ 48 h 48"/>
                  <a:gd name="T20" fmla="*/ 27 w 33"/>
                  <a:gd name="T21" fmla="*/ 48 h 48"/>
                  <a:gd name="T22" fmla="*/ 13 w 33"/>
                  <a:gd name="T23" fmla="*/ 24 h 48"/>
                  <a:gd name="T24" fmla="*/ 5 w 33"/>
                  <a:gd name="T25" fmla="*/ 8 h 48"/>
                  <a:gd name="T26" fmla="*/ 5 w 33"/>
                  <a:gd name="T27" fmla="*/ 8 h 48"/>
                  <a:gd name="T28" fmla="*/ 6 w 33"/>
                  <a:gd name="T29" fmla="*/ 29 h 48"/>
                  <a:gd name="T30" fmla="*/ 6 w 33"/>
                  <a:gd name="T31" fmla="*/ 48 h 48"/>
                  <a:gd name="T32" fmla="*/ 0 w 33"/>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8">
                    <a:moveTo>
                      <a:pt x="0" y="48"/>
                    </a:moveTo>
                    <a:cubicBezTo>
                      <a:pt x="0" y="0"/>
                      <a:pt x="0" y="0"/>
                      <a:pt x="0" y="0"/>
                    </a:cubicBezTo>
                    <a:cubicBezTo>
                      <a:pt x="6" y="0"/>
                      <a:pt x="6" y="0"/>
                      <a:pt x="6" y="0"/>
                    </a:cubicBezTo>
                    <a:cubicBezTo>
                      <a:pt x="20" y="24"/>
                      <a:pt x="20" y="24"/>
                      <a:pt x="20" y="24"/>
                    </a:cubicBezTo>
                    <a:cubicBezTo>
                      <a:pt x="23" y="29"/>
                      <a:pt x="26" y="35"/>
                      <a:pt x="28" y="40"/>
                    </a:cubicBezTo>
                    <a:cubicBezTo>
                      <a:pt x="28" y="40"/>
                      <a:pt x="28" y="40"/>
                      <a:pt x="28" y="40"/>
                    </a:cubicBezTo>
                    <a:cubicBezTo>
                      <a:pt x="28" y="33"/>
                      <a:pt x="27" y="27"/>
                      <a:pt x="27" y="19"/>
                    </a:cubicBezTo>
                    <a:cubicBezTo>
                      <a:pt x="27" y="0"/>
                      <a:pt x="27" y="0"/>
                      <a:pt x="27" y="0"/>
                    </a:cubicBezTo>
                    <a:cubicBezTo>
                      <a:pt x="33" y="0"/>
                      <a:pt x="33" y="0"/>
                      <a:pt x="33" y="0"/>
                    </a:cubicBezTo>
                    <a:cubicBezTo>
                      <a:pt x="33" y="48"/>
                      <a:pt x="33" y="48"/>
                      <a:pt x="33" y="48"/>
                    </a:cubicBezTo>
                    <a:cubicBezTo>
                      <a:pt x="27" y="48"/>
                      <a:pt x="27" y="48"/>
                      <a:pt x="27" y="48"/>
                    </a:cubicBezTo>
                    <a:cubicBezTo>
                      <a:pt x="13" y="24"/>
                      <a:pt x="13" y="24"/>
                      <a:pt x="13" y="24"/>
                    </a:cubicBezTo>
                    <a:cubicBezTo>
                      <a:pt x="11" y="19"/>
                      <a:pt x="8" y="13"/>
                      <a:pt x="5" y="8"/>
                    </a:cubicBezTo>
                    <a:cubicBezTo>
                      <a:pt x="5" y="8"/>
                      <a:pt x="5" y="8"/>
                      <a:pt x="5" y="8"/>
                    </a:cubicBezTo>
                    <a:cubicBezTo>
                      <a:pt x="6" y="14"/>
                      <a:pt x="6" y="20"/>
                      <a:pt x="6" y="29"/>
                    </a:cubicBezTo>
                    <a:cubicBezTo>
                      <a:pt x="6" y="48"/>
                      <a:pt x="6" y="48"/>
                      <a:pt x="6" y="48"/>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78">
                <a:extLst>
                  <a:ext uri="{FF2B5EF4-FFF2-40B4-BE49-F238E27FC236}">
                    <a16:creationId xmlns:a16="http://schemas.microsoft.com/office/drawing/2014/main" id="{5F56EAFC-0C44-46C8-B0A4-882D87F47595}"/>
                  </a:ext>
                </a:extLst>
              </p:cNvPr>
              <p:cNvSpPr>
                <a:spLocks/>
              </p:cNvSpPr>
              <p:nvPr/>
            </p:nvSpPr>
            <p:spPr bwMode="auto">
              <a:xfrm>
                <a:off x="3505201" y="1571626"/>
                <a:ext cx="107950" cy="153988"/>
              </a:xfrm>
              <a:custGeom>
                <a:avLst/>
                <a:gdLst>
                  <a:gd name="T0" fmla="*/ 35 w 35"/>
                  <a:gd name="T1" fmla="*/ 47 h 50"/>
                  <a:gd name="T2" fmla="*/ 22 w 35"/>
                  <a:gd name="T3" fmla="*/ 50 h 50"/>
                  <a:gd name="T4" fmla="*/ 6 w 35"/>
                  <a:gd name="T5" fmla="*/ 44 h 50"/>
                  <a:gd name="T6" fmla="*/ 0 w 35"/>
                  <a:gd name="T7" fmla="*/ 25 h 50"/>
                  <a:gd name="T8" fmla="*/ 24 w 35"/>
                  <a:gd name="T9" fmla="*/ 0 h 50"/>
                  <a:gd name="T10" fmla="*/ 34 w 35"/>
                  <a:gd name="T11" fmla="*/ 2 h 50"/>
                  <a:gd name="T12" fmla="*/ 33 w 35"/>
                  <a:gd name="T13" fmla="*/ 7 h 50"/>
                  <a:gd name="T14" fmla="*/ 23 w 35"/>
                  <a:gd name="T15" fmla="*/ 5 h 50"/>
                  <a:gd name="T16" fmla="*/ 6 w 35"/>
                  <a:gd name="T17" fmla="*/ 25 h 50"/>
                  <a:gd name="T18" fmla="*/ 23 w 35"/>
                  <a:gd name="T19" fmla="*/ 45 h 50"/>
                  <a:gd name="T20" fmla="*/ 29 w 35"/>
                  <a:gd name="T21" fmla="*/ 44 h 50"/>
                  <a:gd name="T22" fmla="*/ 29 w 35"/>
                  <a:gd name="T23" fmla="*/ 29 h 50"/>
                  <a:gd name="T24" fmla="*/ 21 w 35"/>
                  <a:gd name="T25" fmla="*/ 29 h 50"/>
                  <a:gd name="T26" fmla="*/ 21 w 35"/>
                  <a:gd name="T27" fmla="*/ 24 h 50"/>
                  <a:gd name="T28" fmla="*/ 35 w 35"/>
                  <a:gd name="T29" fmla="*/ 24 h 50"/>
                  <a:gd name="T30" fmla="*/ 35 w 35"/>
                  <a:gd name="T31"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0">
                    <a:moveTo>
                      <a:pt x="35" y="47"/>
                    </a:moveTo>
                    <a:cubicBezTo>
                      <a:pt x="33" y="48"/>
                      <a:pt x="28" y="50"/>
                      <a:pt x="22" y="50"/>
                    </a:cubicBezTo>
                    <a:cubicBezTo>
                      <a:pt x="16" y="50"/>
                      <a:pt x="10" y="48"/>
                      <a:pt x="6" y="44"/>
                    </a:cubicBezTo>
                    <a:cubicBezTo>
                      <a:pt x="2" y="40"/>
                      <a:pt x="0" y="33"/>
                      <a:pt x="0" y="25"/>
                    </a:cubicBezTo>
                    <a:cubicBezTo>
                      <a:pt x="0" y="10"/>
                      <a:pt x="10" y="0"/>
                      <a:pt x="24" y="0"/>
                    </a:cubicBezTo>
                    <a:cubicBezTo>
                      <a:pt x="28" y="0"/>
                      <a:pt x="32" y="1"/>
                      <a:pt x="34" y="2"/>
                    </a:cubicBezTo>
                    <a:cubicBezTo>
                      <a:pt x="33" y="7"/>
                      <a:pt x="33" y="7"/>
                      <a:pt x="33" y="7"/>
                    </a:cubicBezTo>
                    <a:cubicBezTo>
                      <a:pt x="30" y="6"/>
                      <a:pt x="28" y="5"/>
                      <a:pt x="23" y="5"/>
                    </a:cubicBezTo>
                    <a:cubicBezTo>
                      <a:pt x="13" y="5"/>
                      <a:pt x="6" y="12"/>
                      <a:pt x="6" y="25"/>
                    </a:cubicBezTo>
                    <a:cubicBezTo>
                      <a:pt x="6" y="38"/>
                      <a:pt x="13" y="45"/>
                      <a:pt x="23" y="45"/>
                    </a:cubicBezTo>
                    <a:cubicBezTo>
                      <a:pt x="26" y="45"/>
                      <a:pt x="28" y="44"/>
                      <a:pt x="29" y="44"/>
                    </a:cubicBezTo>
                    <a:cubicBezTo>
                      <a:pt x="29" y="29"/>
                      <a:pt x="29" y="29"/>
                      <a:pt x="29" y="29"/>
                    </a:cubicBezTo>
                    <a:cubicBezTo>
                      <a:pt x="21" y="29"/>
                      <a:pt x="21" y="29"/>
                      <a:pt x="21" y="29"/>
                    </a:cubicBezTo>
                    <a:cubicBezTo>
                      <a:pt x="21" y="24"/>
                      <a:pt x="21" y="24"/>
                      <a:pt x="21" y="24"/>
                    </a:cubicBezTo>
                    <a:cubicBezTo>
                      <a:pt x="35" y="24"/>
                      <a:pt x="35" y="24"/>
                      <a:pt x="35" y="24"/>
                    </a:cubicBezTo>
                    <a:lnTo>
                      <a:pt x="35"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79">
                <a:extLst>
                  <a:ext uri="{FF2B5EF4-FFF2-40B4-BE49-F238E27FC236}">
                    <a16:creationId xmlns:a16="http://schemas.microsoft.com/office/drawing/2014/main" id="{583FFA74-C8D0-4076-867B-41F5DCB826A9}"/>
                  </a:ext>
                </a:extLst>
              </p:cNvPr>
              <p:cNvSpPr>
                <a:spLocks noEditPoints="1"/>
              </p:cNvSpPr>
              <p:nvPr/>
            </p:nvSpPr>
            <p:spPr bwMode="auto">
              <a:xfrm>
                <a:off x="3633788" y="1571626"/>
                <a:ext cx="120650" cy="153988"/>
              </a:xfrm>
              <a:custGeom>
                <a:avLst/>
                <a:gdLst>
                  <a:gd name="T0" fmla="*/ 39 w 39"/>
                  <a:gd name="T1" fmla="*/ 25 h 50"/>
                  <a:gd name="T2" fmla="*/ 19 w 39"/>
                  <a:gd name="T3" fmla="*/ 50 h 50"/>
                  <a:gd name="T4" fmla="*/ 0 w 39"/>
                  <a:gd name="T5" fmla="*/ 25 h 50"/>
                  <a:gd name="T6" fmla="*/ 20 w 39"/>
                  <a:gd name="T7" fmla="*/ 0 h 50"/>
                  <a:gd name="T8" fmla="*/ 39 w 39"/>
                  <a:gd name="T9" fmla="*/ 25 h 50"/>
                  <a:gd name="T10" fmla="*/ 6 w 39"/>
                  <a:gd name="T11" fmla="*/ 25 h 50"/>
                  <a:gd name="T12" fmla="*/ 19 w 39"/>
                  <a:gd name="T13" fmla="*/ 45 h 50"/>
                  <a:gd name="T14" fmla="*/ 33 w 39"/>
                  <a:gd name="T15" fmla="*/ 25 h 50"/>
                  <a:gd name="T16" fmla="*/ 19 w 39"/>
                  <a:gd name="T17" fmla="*/ 5 h 50"/>
                  <a:gd name="T18" fmla="*/ 6 w 39"/>
                  <a:gd name="T1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50">
                    <a:moveTo>
                      <a:pt x="39" y="25"/>
                    </a:moveTo>
                    <a:cubicBezTo>
                      <a:pt x="39" y="42"/>
                      <a:pt x="30" y="50"/>
                      <a:pt x="19" y="50"/>
                    </a:cubicBezTo>
                    <a:cubicBezTo>
                      <a:pt x="8" y="50"/>
                      <a:pt x="0" y="40"/>
                      <a:pt x="0" y="25"/>
                    </a:cubicBezTo>
                    <a:cubicBezTo>
                      <a:pt x="0" y="10"/>
                      <a:pt x="8" y="0"/>
                      <a:pt x="20" y="0"/>
                    </a:cubicBezTo>
                    <a:cubicBezTo>
                      <a:pt x="31" y="0"/>
                      <a:pt x="39" y="10"/>
                      <a:pt x="39" y="25"/>
                    </a:cubicBezTo>
                    <a:close/>
                    <a:moveTo>
                      <a:pt x="6" y="25"/>
                    </a:moveTo>
                    <a:cubicBezTo>
                      <a:pt x="6" y="35"/>
                      <a:pt x="11" y="45"/>
                      <a:pt x="19" y="45"/>
                    </a:cubicBezTo>
                    <a:cubicBezTo>
                      <a:pt x="28" y="45"/>
                      <a:pt x="33" y="35"/>
                      <a:pt x="33" y="25"/>
                    </a:cubicBezTo>
                    <a:cubicBezTo>
                      <a:pt x="33" y="15"/>
                      <a:pt x="29" y="5"/>
                      <a:pt x="19" y="5"/>
                    </a:cubicBezTo>
                    <a:cubicBezTo>
                      <a:pt x="10" y="5"/>
                      <a:pt x="6" y="15"/>
                      <a:pt x="6"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80">
                <a:extLst>
                  <a:ext uri="{FF2B5EF4-FFF2-40B4-BE49-F238E27FC236}">
                    <a16:creationId xmlns:a16="http://schemas.microsoft.com/office/drawing/2014/main" id="{AA47F83D-7733-42B9-B70B-88C0486D31E2}"/>
                  </a:ext>
                </a:extLst>
              </p:cNvPr>
              <p:cNvSpPr>
                <a:spLocks/>
              </p:cNvSpPr>
              <p:nvPr/>
            </p:nvSpPr>
            <p:spPr bwMode="auto">
              <a:xfrm>
                <a:off x="3768726" y="1614488"/>
                <a:ext cx="65088" cy="111125"/>
              </a:xfrm>
              <a:custGeom>
                <a:avLst/>
                <a:gdLst>
                  <a:gd name="T0" fmla="*/ 1 w 21"/>
                  <a:gd name="T1" fmla="*/ 29 h 36"/>
                  <a:gd name="T2" fmla="*/ 9 w 21"/>
                  <a:gd name="T3" fmla="*/ 31 h 36"/>
                  <a:gd name="T4" fmla="*/ 15 w 21"/>
                  <a:gd name="T5" fmla="*/ 26 h 36"/>
                  <a:gd name="T6" fmla="*/ 9 w 21"/>
                  <a:gd name="T7" fmla="*/ 20 h 36"/>
                  <a:gd name="T8" fmla="*/ 1 w 21"/>
                  <a:gd name="T9" fmla="*/ 10 h 36"/>
                  <a:gd name="T10" fmla="*/ 12 w 21"/>
                  <a:gd name="T11" fmla="*/ 0 h 36"/>
                  <a:gd name="T12" fmla="*/ 20 w 21"/>
                  <a:gd name="T13" fmla="*/ 2 h 36"/>
                  <a:gd name="T14" fmla="*/ 18 w 21"/>
                  <a:gd name="T15" fmla="*/ 6 h 36"/>
                  <a:gd name="T16" fmla="*/ 12 w 21"/>
                  <a:gd name="T17" fmla="*/ 4 h 36"/>
                  <a:gd name="T18" fmla="*/ 7 w 21"/>
                  <a:gd name="T19" fmla="*/ 9 h 36"/>
                  <a:gd name="T20" fmla="*/ 13 w 21"/>
                  <a:gd name="T21" fmla="*/ 15 h 36"/>
                  <a:gd name="T22" fmla="*/ 21 w 21"/>
                  <a:gd name="T23" fmla="*/ 25 h 36"/>
                  <a:gd name="T24" fmla="*/ 9 w 21"/>
                  <a:gd name="T25" fmla="*/ 36 h 36"/>
                  <a:gd name="T26" fmla="*/ 0 w 21"/>
                  <a:gd name="T27" fmla="*/ 34 h 36"/>
                  <a:gd name="T28" fmla="*/ 1 w 21"/>
                  <a:gd name="T2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6">
                    <a:moveTo>
                      <a:pt x="1" y="29"/>
                    </a:moveTo>
                    <a:cubicBezTo>
                      <a:pt x="3" y="30"/>
                      <a:pt x="6" y="31"/>
                      <a:pt x="9" y="31"/>
                    </a:cubicBezTo>
                    <a:cubicBezTo>
                      <a:pt x="13" y="31"/>
                      <a:pt x="15" y="29"/>
                      <a:pt x="15" y="26"/>
                    </a:cubicBezTo>
                    <a:cubicBezTo>
                      <a:pt x="15" y="23"/>
                      <a:pt x="14" y="22"/>
                      <a:pt x="9" y="20"/>
                    </a:cubicBezTo>
                    <a:cubicBezTo>
                      <a:pt x="4" y="17"/>
                      <a:pt x="1" y="14"/>
                      <a:pt x="1" y="10"/>
                    </a:cubicBezTo>
                    <a:cubicBezTo>
                      <a:pt x="1" y="4"/>
                      <a:pt x="5" y="0"/>
                      <a:pt x="12" y="0"/>
                    </a:cubicBezTo>
                    <a:cubicBezTo>
                      <a:pt x="15" y="0"/>
                      <a:pt x="18" y="1"/>
                      <a:pt x="20" y="2"/>
                    </a:cubicBezTo>
                    <a:cubicBezTo>
                      <a:pt x="18" y="6"/>
                      <a:pt x="18" y="6"/>
                      <a:pt x="18" y="6"/>
                    </a:cubicBezTo>
                    <a:cubicBezTo>
                      <a:pt x="17" y="5"/>
                      <a:pt x="15" y="4"/>
                      <a:pt x="12" y="4"/>
                    </a:cubicBezTo>
                    <a:cubicBezTo>
                      <a:pt x="9" y="4"/>
                      <a:pt x="7" y="6"/>
                      <a:pt x="7" y="9"/>
                    </a:cubicBezTo>
                    <a:cubicBezTo>
                      <a:pt x="7" y="12"/>
                      <a:pt x="8" y="13"/>
                      <a:pt x="13" y="15"/>
                    </a:cubicBezTo>
                    <a:cubicBezTo>
                      <a:pt x="18" y="17"/>
                      <a:pt x="21" y="20"/>
                      <a:pt x="21" y="25"/>
                    </a:cubicBezTo>
                    <a:cubicBezTo>
                      <a:pt x="21" y="32"/>
                      <a:pt x="16" y="36"/>
                      <a:pt x="9" y="36"/>
                    </a:cubicBezTo>
                    <a:cubicBezTo>
                      <a:pt x="5" y="36"/>
                      <a:pt x="2" y="35"/>
                      <a:pt x="0" y="34"/>
                    </a:cubicBezTo>
                    <a:lnTo>
                      <a:pt x="1"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18">
                <a:extLst>
                  <a:ext uri="{FF2B5EF4-FFF2-40B4-BE49-F238E27FC236}">
                    <a16:creationId xmlns:a16="http://schemas.microsoft.com/office/drawing/2014/main" id="{343E4215-4019-4828-BA65-DC15ABA3CB85}"/>
                  </a:ext>
                </a:extLst>
              </p:cNvPr>
              <p:cNvSpPr>
                <a:spLocks/>
              </p:cNvSpPr>
              <p:nvPr/>
            </p:nvSpPr>
            <p:spPr bwMode="auto">
              <a:xfrm>
                <a:off x="5092701" y="2770188"/>
                <a:ext cx="71438" cy="58738"/>
              </a:xfrm>
              <a:custGeom>
                <a:avLst/>
                <a:gdLst>
                  <a:gd name="T0" fmla="*/ 22 w 23"/>
                  <a:gd name="T1" fmla="*/ 0 h 19"/>
                  <a:gd name="T2" fmla="*/ 0 w 23"/>
                  <a:gd name="T3" fmla="*/ 17 h 19"/>
                  <a:gd name="T4" fmla="*/ 8 w 23"/>
                  <a:gd name="T5" fmla="*/ 19 h 19"/>
                  <a:gd name="T6" fmla="*/ 23 w 23"/>
                  <a:gd name="T7" fmla="*/ 4 h 19"/>
                  <a:gd name="T8" fmla="*/ 22 w 23"/>
                  <a:gd name="T9" fmla="*/ 0 h 19"/>
                </a:gdLst>
                <a:ahLst/>
                <a:cxnLst>
                  <a:cxn ang="0">
                    <a:pos x="T0" y="T1"/>
                  </a:cxn>
                  <a:cxn ang="0">
                    <a:pos x="T2" y="T3"/>
                  </a:cxn>
                  <a:cxn ang="0">
                    <a:pos x="T4" y="T5"/>
                  </a:cxn>
                  <a:cxn ang="0">
                    <a:pos x="T6" y="T7"/>
                  </a:cxn>
                  <a:cxn ang="0">
                    <a:pos x="T8" y="T9"/>
                  </a:cxn>
                </a:cxnLst>
                <a:rect l="0" t="0" r="r" b="b"/>
                <a:pathLst>
                  <a:path w="23" h="19">
                    <a:moveTo>
                      <a:pt x="22" y="0"/>
                    </a:moveTo>
                    <a:cubicBezTo>
                      <a:pt x="15" y="6"/>
                      <a:pt x="7" y="11"/>
                      <a:pt x="0" y="17"/>
                    </a:cubicBezTo>
                    <a:cubicBezTo>
                      <a:pt x="2" y="18"/>
                      <a:pt x="5" y="19"/>
                      <a:pt x="8" y="19"/>
                    </a:cubicBezTo>
                    <a:cubicBezTo>
                      <a:pt x="16" y="19"/>
                      <a:pt x="23" y="12"/>
                      <a:pt x="23" y="4"/>
                    </a:cubicBezTo>
                    <a:cubicBezTo>
                      <a:pt x="23" y="3"/>
                      <a:pt x="23" y="2"/>
                      <a:pt x="22" y="0"/>
                    </a:cubicBezTo>
                  </a:path>
                </a:pathLst>
              </a:custGeom>
              <a:solidFill>
                <a:srgbClr val="B6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37">
                <a:extLst>
                  <a:ext uri="{FF2B5EF4-FFF2-40B4-BE49-F238E27FC236}">
                    <a16:creationId xmlns:a16="http://schemas.microsoft.com/office/drawing/2014/main" id="{A3E85F90-284D-4D86-95CB-BC8870363715}"/>
                  </a:ext>
                </a:extLst>
              </p:cNvPr>
              <p:cNvSpPr>
                <a:spLocks/>
              </p:cNvSpPr>
              <p:nvPr/>
            </p:nvSpPr>
            <p:spPr bwMode="auto">
              <a:xfrm>
                <a:off x="4079876" y="1395413"/>
                <a:ext cx="533400" cy="458788"/>
              </a:xfrm>
              <a:custGeom>
                <a:avLst/>
                <a:gdLst>
                  <a:gd name="T0" fmla="*/ 84 w 336"/>
                  <a:gd name="T1" fmla="*/ 0 h 289"/>
                  <a:gd name="T2" fmla="*/ 252 w 336"/>
                  <a:gd name="T3" fmla="*/ 0 h 289"/>
                  <a:gd name="T4" fmla="*/ 336 w 336"/>
                  <a:gd name="T5" fmla="*/ 146 h 289"/>
                  <a:gd name="T6" fmla="*/ 252 w 336"/>
                  <a:gd name="T7" fmla="*/ 289 h 289"/>
                  <a:gd name="T8" fmla="*/ 84 w 336"/>
                  <a:gd name="T9" fmla="*/ 289 h 289"/>
                  <a:gd name="T10" fmla="*/ 0 w 336"/>
                  <a:gd name="T11" fmla="*/ 146 h 289"/>
                  <a:gd name="T12" fmla="*/ 84 w 336"/>
                  <a:gd name="T13" fmla="*/ 0 h 289"/>
                </a:gdLst>
                <a:ahLst/>
                <a:cxnLst>
                  <a:cxn ang="0">
                    <a:pos x="T0" y="T1"/>
                  </a:cxn>
                  <a:cxn ang="0">
                    <a:pos x="T2" y="T3"/>
                  </a:cxn>
                  <a:cxn ang="0">
                    <a:pos x="T4" y="T5"/>
                  </a:cxn>
                  <a:cxn ang="0">
                    <a:pos x="T6" y="T7"/>
                  </a:cxn>
                  <a:cxn ang="0">
                    <a:pos x="T8" y="T9"/>
                  </a:cxn>
                  <a:cxn ang="0">
                    <a:pos x="T10" y="T11"/>
                  </a:cxn>
                  <a:cxn ang="0">
                    <a:pos x="T12" y="T13"/>
                  </a:cxn>
                </a:cxnLst>
                <a:rect l="0" t="0" r="r" b="b"/>
                <a:pathLst>
                  <a:path w="336" h="289">
                    <a:moveTo>
                      <a:pt x="84" y="0"/>
                    </a:moveTo>
                    <a:lnTo>
                      <a:pt x="252" y="0"/>
                    </a:lnTo>
                    <a:lnTo>
                      <a:pt x="336" y="146"/>
                    </a:lnTo>
                    <a:lnTo>
                      <a:pt x="252" y="289"/>
                    </a:lnTo>
                    <a:lnTo>
                      <a:pt x="84" y="289"/>
                    </a:lnTo>
                    <a:lnTo>
                      <a:pt x="0" y="146"/>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238">
                <a:extLst>
                  <a:ext uri="{FF2B5EF4-FFF2-40B4-BE49-F238E27FC236}">
                    <a16:creationId xmlns:a16="http://schemas.microsoft.com/office/drawing/2014/main" id="{AE3A0E52-E31E-42E6-9F2B-1D8A51ABB0D3}"/>
                  </a:ext>
                </a:extLst>
              </p:cNvPr>
              <p:cNvSpPr>
                <a:spLocks/>
              </p:cNvSpPr>
              <p:nvPr/>
            </p:nvSpPr>
            <p:spPr bwMode="auto">
              <a:xfrm>
                <a:off x="4073526" y="1389063"/>
                <a:ext cx="546100" cy="471488"/>
              </a:xfrm>
              <a:custGeom>
                <a:avLst/>
                <a:gdLst>
                  <a:gd name="T0" fmla="*/ 88 w 344"/>
                  <a:gd name="T1" fmla="*/ 4 h 297"/>
                  <a:gd name="T2" fmla="*/ 88 w 344"/>
                  <a:gd name="T3" fmla="*/ 8 h 297"/>
                  <a:gd name="T4" fmla="*/ 255 w 344"/>
                  <a:gd name="T5" fmla="*/ 8 h 297"/>
                  <a:gd name="T6" fmla="*/ 336 w 344"/>
                  <a:gd name="T7" fmla="*/ 150 h 297"/>
                  <a:gd name="T8" fmla="*/ 255 w 344"/>
                  <a:gd name="T9" fmla="*/ 291 h 297"/>
                  <a:gd name="T10" fmla="*/ 90 w 344"/>
                  <a:gd name="T11" fmla="*/ 291 h 297"/>
                  <a:gd name="T12" fmla="*/ 8 w 344"/>
                  <a:gd name="T13" fmla="*/ 150 h 297"/>
                  <a:gd name="T14" fmla="*/ 92 w 344"/>
                  <a:gd name="T15" fmla="*/ 6 h 297"/>
                  <a:gd name="T16" fmla="*/ 88 w 344"/>
                  <a:gd name="T17" fmla="*/ 4 h 297"/>
                  <a:gd name="T18" fmla="*/ 88 w 344"/>
                  <a:gd name="T19" fmla="*/ 8 h 297"/>
                  <a:gd name="T20" fmla="*/ 88 w 344"/>
                  <a:gd name="T21" fmla="*/ 4 h 297"/>
                  <a:gd name="T22" fmla="*/ 86 w 344"/>
                  <a:gd name="T23" fmla="*/ 2 h 297"/>
                  <a:gd name="T24" fmla="*/ 0 w 344"/>
                  <a:gd name="T25" fmla="*/ 150 h 297"/>
                  <a:gd name="T26" fmla="*/ 86 w 344"/>
                  <a:gd name="T27" fmla="*/ 297 h 297"/>
                  <a:gd name="T28" fmla="*/ 258 w 344"/>
                  <a:gd name="T29" fmla="*/ 297 h 297"/>
                  <a:gd name="T30" fmla="*/ 344 w 344"/>
                  <a:gd name="T31" fmla="*/ 150 h 297"/>
                  <a:gd name="T32" fmla="*/ 258 w 344"/>
                  <a:gd name="T33" fmla="*/ 0 h 297"/>
                  <a:gd name="T34" fmla="*/ 86 w 344"/>
                  <a:gd name="T35" fmla="*/ 0 h 297"/>
                  <a:gd name="T36" fmla="*/ 86 w 344"/>
                  <a:gd name="T37" fmla="*/ 2 h 297"/>
                  <a:gd name="T38" fmla="*/ 88 w 344"/>
                  <a:gd name="T39"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4" h="297">
                    <a:moveTo>
                      <a:pt x="88" y="4"/>
                    </a:moveTo>
                    <a:lnTo>
                      <a:pt x="88" y="8"/>
                    </a:lnTo>
                    <a:lnTo>
                      <a:pt x="255" y="8"/>
                    </a:lnTo>
                    <a:lnTo>
                      <a:pt x="336" y="150"/>
                    </a:lnTo>
                    <a:lnTo>
                      <a:pt x="255" y="291"/>
                    </a:lnTo>
                    <a:lnTo>
                      <a:pt x="90" y="291"/>
                    </a:lnTo>
                    <a:lnTo>
                      <a:pt x="8" y="150"/>
                    </a:lnTo>
                    <a:lnTo>
                      <a:pt x="92" y="6"/>
                    </a:lnTo>
                    <a:lnTo>
                      <a:pt x="88" y="4"/>
                    </a:lnTo>
                    <a:lnTo>
                      <a:pt x="88" y="8"/>
                    </a:lnTo>
                    <a:lnTo>
                      <a:pt x="88" y="4"/>
                    </a:lnTo>
                    <a:lnTo>
                      <a:pt x="86" y="2"/>
                    </a:lnTo>
                    <a:lnTo>
                      <a:pt x="0" y="150"/>
                    </a:lnTo>
                    <a:lnTo>
                      <a:pt x="86" y="297"/>
                    </a:lnTo>
                    <a:lnTo>
                      <a:pt x="258" y="297"/>
                    </a:lnTo>
                    <a:lnTo>
                      <a:pt x="344" y="150"/>
                    </a:lnTo>
                    <a:lnTo>
                      <a:pt x="258" y="0"/>
                    </a:lnTo>
                    <a:lnTo>
                      <a:pt x="86" y="0"/>
                    </a:lnTo>
                    <a:lnTo>
                      <a:pt x="86" y="2"/>
                    </a:lnTo>
                    <a:lnTo>
                      <a:pt x="8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08">
                <a:extLst>
                  <a:ext uri="{FF2B5EF4-FFF2-40B4-BE49-F238E27FC236}">
                    <a16:creationId xmlns:a16="http://schemas.microsoft.com/office/drawing/2014/main" id="{16A98FF6-71FE-45FF-B759-C08E6D5640F4}"/>
                  </a:ext>
                </a:extLst>
              </p:cNvPr>
              <p:cNvSpPr>
                <a:spLocks/>
              </p:cNvSpPr>
              <p:nvPr/>
            </p:nvSpPr>
            <p:spPr bwMode="auto">
              <a:xfrm>
                <a:off x="4191001" y="1481138"/>
                <a:ext cx="307975" cy="219075"/>
              </a:xfrm>
              <a:custGeom>
                <a:avLst/>
                <a:gdLst>
                  <a:gd name="T0" fmla="*/ 63 w 100"/>
                  <a:gd name="T1" fmla="*/ 28 h 71"/>
                  <a:gd name="T2" fmla="*/ 68 w 100"/>
                  <a:gd name="T3" fmla="*/ 28 h 71"/>
                  <a:gd name="T4" fmla="*/ 75 w 100"/>
                  <a:gd name="T5" fmla="*/ 39 h 71"/>
                  <a:gd name="T6" fmla="*/ 56 w 100"/>
                  <a:gd name="T7" fmla="*/ 65 h 71"/>
                  <a:gd name="T8" fmla="*/ 51 w 100"/>
                  <a:gd name="T9" fmla="*/ 66 h 71"/>
                  <a:gd name="T10" fmla="*/ 41 w 100"/>
                  <a:gd name="T11" fmla="*/ 59 h 71"/>
                  <a:gd name="T12" fmla="*/ 35 w 100"/>
                  <a:gd name="T13" fmla="*/ 53 h 71"/>
                  <a:gd name="T14" fmla="*/ 33 w 100"/>
                  <a:gd name="T15" fmla="*/ 50 h 71"/>
                  <a:gd name="T16" fmla="*/ 27 w 100"/>
                  <a:gd name="T17" fmla="*/ 52 h 71"/>
                  <a:gd name="T18" fmla="*/ 26 w 100"/>
                  <a:gd name="T19" fmla="*/ 49 h 71"/>
                  <a:gd name="T20" fmla="*/ 26 w 100"/>
                  <a:gd name="T21" fmla="*/ 51 h 71"/>
                  <a:gd name="T22" fmla="*/ 0 w 100"/>
                  <a:gd name="T23" fmla="*/ 46 h 71"/>
                  <a:gd name="T24" fmla="*/ 5 w 100"/>
                  <a:gd name="T25" fmla="*/ 50 h 71"/>
                  <a:gd name="T26" fmla="*/ 6 w 100"/>
                  <a:gd name="T27" fmla="*/ 52 h 71"/>
                  <a:gd name="T28" fmla="*/ 18 w 100"/>
                  <a:gd name="T29" fmla="*/ 59 h 71"/>
                  <a:gd name="T30" fmla="*/ 26 w 100"/>
                  <a:gd name="T31" fmla="*/ 63 h 71"/>
                  <a:gd name="T32" fmla="*/ 31 w 100"/>
                  <a:gd name="T33" fmla="*/ 65 h 71"/>
                  <a:gd name="T34" fmla="*/ 63 w 100"/>
                  <a:gd name="T35" fmla="*/ 70 h 71"/>
                  <a:gd name="T36" fmla="*/ 73 w 100"/>
                  <a:gd name="T37" fmla="*/ 68 h 71"/>
                  <a:gd name="T38" fmla="*/ 87 w 100"/>
                  <a:gd name="T39" fmla="*/ 43 h 71"/>
                  <a:gd name="T40" fmla="*/ 97 w 100"/>
                  <a:gd name="T41" fmla="*/ 33 h 71"/>
                  <a:gd name="T42" fmla="*/ 95 w 100"/>
                  <a:gd name="T43" fmla="*/ 20 h 71"/>
                  <a:gd name="T44" fmla="*/ 94 w 100"/>
                  <a:gd name="T45" fmla="*/ 21 h 71"/>
                  <a:gd name="T46" fmla="*/ 90 w 100"/>
                  <a:gd name="T47" fmla="*/ 24 h 71"/>
                  <a:gd name="T48" fmla="*/ 73 w 100"/>
                  <a:gd name="T49" fmla="*/ 33 h 71"/>
                  <a:gd name="T50" fmla="*/ 74 w 100"/>
                  <a:gd name="T51" fmla="*/ 32 h 71"/>
                  <a:gd name="T52" fmla="*/ 74 w 100"/>
                  <a:gd name="T53" fmla="*/ 31 h 71"/>
                  <a:gd name="T54" fmla="*/ 74 w 100"/>
                  <a:gd name="T55" fmla="*/ 29 h 71"/>
                  <a:gd name="T56" fmla="*/ 79 w 100"/>
                  <a:gd name="T57" fmla="*/ 14 h 71"/>
                  <a:gd name="T58" fmla="*/ 73 w 100"/>
                  <a:gd name="T59" fmla="*/ 0 h 71"/>
                  <a:gd name="T60" fmla="*/ 73 w 100"/>
                  <a:gd name="T61" fmla="*/ 0 h 71"/>
                  <a:gd name="T62" fmla="*/ 67 w 100"/>
                  <a:gd name="T63" fmla="*/ 13 h 71"/>
                  <a:gd name="T64" fmla="*/ 63 w 100"/>
                  <a:gd name="T65"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71">
                    <a:moveTo>
                      <a:pt x="63" y="28"/>
                    </a:moveTo>
                    <a:cubicBezTo>
                      <a:pt x="65" y="28"/>
                      <a:pt x="67" y="28"/>
                      <a:pt x="68" y="28"/>
                    </a:cubicBezTo>
                    <a:cubicBezTo>
                      <a:pt x="72" y="31"/>
                      <a:pt x="75" y="33"/>
                      <a:pt x="75" y="39"/>
                    </a:cubicBezTo>
                    <a:cubicBezTo>
                      <a:pt x="74" y="51"/>
                      <a:pt x="65" y="59"/>
                      <a:pt x="56" y="65"/>
                    </a:cubicBezTo>
                    <a:cubicBezTo>
                      <a:pt x="55" y="66"/>
                      <a:pt x="52" y="68"/>
                      <a:pt x="51" y="66"/>
                    </a:cubicBezTo>
                    <a:cubicBezTo>
                      <a:pt x="48" y="66"/>
                      <a:pt x="43" y="61"/>
                      <a:pt x="41" y="59"/>
                    </a:cubicBezTo>
                    <a:cubicBezTo>
                      <a:pt x="39" y="58"/>
                      <a:pt x="37" y="55"/>
                      <a:pt x="35" y="53"/>
                    </a:cubicBezTo>
                    <a:cubicBezTo>
                      <a:pt x="34" y="52"/>
                      <a:pt x="34" y="51"/>
                      <a:pt x="33" y="50"/>
                    </a:cubicBezTo>
                    <a:cubicBezTo>
                      <a:pt x="27" y="52"/>
                      <a:pt x="27" y="52"/>
                      <a:pt x="27" y="52"/>
                    </a:cubicBezTo>
                    <a:cubicBezTo>
                      <a:pt x="26" y="49"/>
                      <a:pt x="26" y="49"/>
                      <a:pt x="26" y="49"/>
                    </a:cubicBezTo>
                    <a:cubicBezTo>
                      <a:pt x="26" y="51"/>
                      <a:pt x="26" y="51"/>
                      <a:pt x="26" y="51"/>
                    </a:cubicBezTo>
                    <a:cubicBezTo>
                      <a:pt x="21" y="51"/>
                      <a:pt x="7" y="33"/>
                      <a:pt x="0" y="46"/>
                    </a:cubicBezTo>
                    <a:cubicBezTo>
                      <a:pt x="1" y="46"/>
                      <a:pt x="3" y="49"/>
                      <a:pt x="5" y="50"/>
                    </a:cubicBezTo>
                    <a:cubicBezTo>
                      <a:pt x="6" y="51"/>
                      <a:pt x="5" y="51"/>
                      <a:pt x="6" y="52"/>
                    </a:cubicBezTo>
                    <a:cubicBezTo>
                      <a:pt x="11" y="55"/>
                      <a:pt x="8" y="54"/>
                      <a:pt x="18" y="59"/>
                    </a:cubicBezTo>
                    <a:cubicBezTo>
                      <a:pt x="21" y="61"/>
                      <a:pt x="21" y="61"/>
                      <a:pt x="26" y="63"/>
                    </a:cubicBezTo>
                    <a:cubicBezTo>
                      <a:pt x="28" y="64"/>
                      <a:pt x="29" y="64"/>
                      <a:pt x="31" y="65"/>
                    </a:cubicBezTo>
                    <a:cubicBezTo>
                      <a:pt x="39" y="69"/>
                      <a:pt x="53" y="71"/>
                      <a:pt x="63" y="70"/>
                    </a:cubicBezTo>
                    <a:cubicBezTo>
                      <a:pt x="67" y="70"/>
                      <a:pt x="70" y="68"/>
                      <a:pt x="73" y="68"/>
                    </a:cubicBezTo>
                    <a:cubicBezTo>
                      <a:pt x="78" y="56"/>
                      <a:pt x="80" y="51"/>
                      <a:pt x="87" y="43"/>
                    </a:cubicBezTo>
                    <a:cubicBezTo>
                      <a:pt x="90" y="39"/>
                      <a:pt x="94" y="36"/>
                      <a:pt x="97" y="33"/>
                    </a:cubicBezTo>
                    <a:cubicBezTo>
                      <a:pt x="100" y="29"/>
                      <a:pt x="99" y="22"/>
                      <a:pt x="95" y="20"/>
                    </a:cubicBezTo>
                    <a:cubicBezTo>
                      <a:pt x="95" y="21"/>
                      <a:pt x="95" y="20"/>
                      <a:pt x="94" y="21"/>
                    </a:cubicBezTo>
                    <a:cubicBezTo>
                      <a:pt x="90" y="24"/>
                      <a:pt x="90" y="24"/>
                      <a:pt x="90" y="24"/>
                    </a:cubicBezTo>
                    <a:cubicBezTo>
                      <a:pt x="80" y="32"/>
                      <a:pt x="82" y="37"/>
                      <a:pt x="73" y="33"/>
                    </a:cubicBezTo>
                    <a:cubicBezTo>
                      <a:pt x="74" y="32"/>
                      <a:pt x="74" y="32"/>
                      <a:pt x="74" y="32"/>
                    </a:cubicBezTo>
                    <a:cubicBezTo>
                      <a:pt x="74" y="31"/>
                      <a:pt x="74" y="31"/>
                      <a:pt x="74" y="31"/>
                    </a:cubicBezTo>
                    <a:cubicBezTo>
                      <a:pt x="74" y="31"/>
                      <a:pt x="73" y="33"/>
                      <a:pt x="74" y="29"/>
                    </a:cubicBezTo>
                    <a:cubicBezTo>
                      <a:pt x="79" y="14"/>
                      <a:pt x="79" y="14"/>
                      <a:pt x="79" y="14"/>
                    </a:cubicBezTo>
                    <a:cubicBezTo>
                      <a:pt x="81" y="8"/>
                      <a:pt x="82" y="1"/>
                      <a:pt x="73" y="0"/>
                    </a:cubicBezTo>
                    <a:cubicBezTo>
                      <a:pt x="73" y="0"/>
                      <a:pt x="73" y="1"/>
                      <a:pt x="73" y="0"/>
                    </a:cubicBezTo>
                    <a:cubicBezTo>
                      <a:pt x="71" y="4"/>
                      <a:pt x="69" y="8"/>
                      <a:pt x="67" y="13"/>
                    </a:cubicBezTo>
                    <a:cubicBezTo>
                      <a:pt x="65" y="18"/>
                      <a:pt x="64" y="23"/>
                      <a:pt x="63" y="28"/>
                    </a:cubicBezTo>
                    <a:close/>
                  </a:path>
                </a:pathLst>
              </a:custGeom>
              <a:solidFill>
                <a:srgbClr val="F9CD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09">
                <a:extLst>
                  <a:ext uri="{FF2B5EF4-FFF2-40B4-BE49-F238E27FC236}">
                    <a16:creationId xmlns:a16="http://schemas.microsoft.com/office/drawing/2014/main" id="{57224E30-BC19-495F-8E09-3D16BCAF63C2}"/>
                  </a:ext>
                </a:extLst>
              </p:cNvPr>
              <p:cNvSpPr>
                <a:spLocks noEditPoints="1"/>
              </p:cNvSpPr>
              <p:nvPr/>
            </p:nvSpPr>
            <p:spPr bwMode="auto">
              <a:xfrm>
                <a:off x="4298951" y="1568451"/>
                <a:ext cx="123825" cy="122238"/>
              </a:xfrm>
              <a:custGeom>
                <a:avLst/>
                <a:gdLst>
                  <a:gd name="T0" fmla="*/ 34 w 40"/>
                  <a:gd name="T1" fmla="*/ 16 h 40"/>
                  <a:gd name="T2" fmla="*/ 34 w 40"/>
                  <a:gd name="T3" fmla="*/ 9 h 40"/>
                  <a:gd name="T4" fmla="*/ 34 w 40"/>
                  <a:gd name="T5" fmla="*/ 16 h 40"/>
                  <a:gd name="T6" fmla="*/ 16 w 40"/>
                  <a:gd name="T7" fmla="*/ 38 h 40"/>
                  <a:gd name="T8" fmla="*/ 21 w 40"/>
                  <a:gd name="T9" fmla="*/ 37 h 40"/>
                  <a:gd name="T10" fmla="*/ 40 w 40"/>
                  <a:gd name="T11" fmla="*/ 11 h 40"/>
                  <a:gd name="T12" fmla="*/ 33 w 40"/>
                  <a:gd name="T13" fmla="*/ 0 h 40"/>
                  <a:gd name="T14" fmla="*/ 32 w 40"/>
                  <a:gd name="T15" fmla="*/ 1 h 40"/>
                  <a:gd name="T16" fmla="*/ 32 w 40"/>
                  <a:gd name="T17" fmla="*/ 2 h 40"/>
                  <a:gd name="T18" fmla="*/ 30 w 40"/>
                  <a:gd name="T19" fmla="*/ 2 h 40"/>
                  <a:gd name="T20" fmla="*/ 28 w 40"/>
                  <a:gd name="T21" fmla="*/ 3 h 40"/>
                  <a:gd name="T22" fmla="*/ 20 w 40"/>
                  <a:gd name="T23" fmla="*/ 11 h 40"/>
                  <a:gd name="T24" fmla="*/ 18 w 40"/>
                  <a:gd name="T25" fmla="*/ 16 h 40"/>
                  <a:gd name="T26" fmla="*/ 7 w 40"/>
                  <a:gd name="T27" fmla="*/ 9 h 40"/>
                  <a:gd name="T28" fmla="*/ 1 w 40"/>
                  <a:gd name="T29" fmla="*/ 19 h 40"/>
                  <a:gd name="T30" fmla="*/ 12 w 40"/>
                  <a:gd name="T31" fmla="*/ 34 h 40"/>
                  <a:gd name="T32" fmla="*/ 16 w 40"/>
                  <a:gd name="T33"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0">
                    <a:moveTo>
                      <a:pt x="34" y="16"/>
                    </a:moveTo>
                    <a:cubicBezTo>
                      <a:pt x="31" y="16"/>
                      <a:pt x="31" y="10"/>
                      <a:pt x="34" y="9"/>
                    </a:cubicBezTo>
                    <a:cubicBezTo>
                      <a:pt x="37" y="10"/>
                      <a:pt x="37" y="14"/>
                      <a:pt x="34" y="16"/>
                    </a:cubicBezTo>
                    <a:close/>
                    <a:moveTo>
                      <a:pt x="16" y="38"/>
                    </a:moveTo>
                    <a:cubicBezTo>
                      <a:pt x="17" y="40"/>
                      <a:pt x="20" y="38"/>
                      <a:pt x="21" y="37"/>
                    </a:cubicBezTo>
                    <a:cubicBezTo>
                      <a:pt x="30" y="31"/>
                      <a:pt x="39" y="23"/>
                      <a:pt x="40" y="11"/>
                    </a:cubicBezTo>
                    <a:cubicBezTo>
                      <a:pt x="40" y="5"/>
                      <a:pt x="37" y="3"/>
                      <a:pt x="33" y="0"/>
                    </a:cubicBezTo>
                    <a:cubicBezTo>
                      <a:pt x="33" y="1"/>
                      <a:pt x="33" y="1"/>
                      <a:pt x="32" y="1"/>
                    </a:cubicBezTo>
                    <a:cubicBezTo>
                      <a:pt x="32" y="2"/>
                      <a:pt x="32" y="2"/>
                      <a:pt x="32" y="2"/>
                    </a:cubicBezTo>
                    <a:cubicBezTo>
                      <a:pt x="30" y="2"/>
                      <a:pt x="30" y="2"/>
                      <a:pt x="30" y="2"/>
                    </a:cubicBezTo>
                    <a:cubicBezTo>
                      <a:pt x="29" y="2"/>
                      <a:pt x="29" y="3"/>
                      <a:pt x="28" y="3"/>
                    </a:cubicBezTo>
                    <a:cubicBezTo>
                      <a:pt x="25" y="5"/>
                      <a:pt x="21" y="8"/>
                      <a:pt x="20" y="11"/>
                    </a:cubicBezTo>
                    <a:cubicBezTo>
                      <a:pt x="19" y="13"/>
                      <a:pt x="18" y="15"/>
                      <a:pt x="18" y="16"/>
                    </a:cubicBezTo>
                    <a:cubicBezTo>
                      <a:pt x="15" y="14"/>
                      <a:pt x="11" y="9"/>
                      <a:pt x="7" y="9"/>
                    </a:cubicBezTo>
                    <a:cubicBezTo>
                      <a:pt x="2" y="9"/>
                      <a:pt x="0" y="14"/>
                      <a:pt x="1" y="19"/>
                    </a:cubicBezTo>
                    <a:cubicBezTo>
                      <a:pt x="2" y="23"/>
                      <a:pt x="9" y="32"/>
                      <a:pt x="12" y="34"/>
                    </a:cubicBezTo>
                    <a:cubicBezTo>
                      <a:pt x="13" y="35"/>
                      <a:pt x="15" y="37"/>
                      <a:pt x="16" y="38"/>
                    </a:cubicBezTo>
                    <a:close/>
                  </a:path>
                </a:pathLst>
              </a:custGeom>
              <a:solidFill>
                <a:srgbClr val="E9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0">
                <a:extLst>
                  <a:ext uri="{FF2B5EF4-FFF2-40B4-BE49-F238E27FC236}">
                    <a16:creationId xmlns:a16="http://schemas.microsoft.com/office/drawing/2014/main" id="{AFAB3632-0DA1-4DB3-975C-466E508EAF9D}"/>
                  </a:ext>
                </a:extLst>
              </p:cNvPr>
              <p:cNvSpPr>
                <a:spLocks/>
              </p:cNvSpPr>
              <p:nvPr/>
            </p:nvSpPr>
            <p:spPr bwMode="auto">
              <a:xfrm>
                <a:off x="4184651" y="1624013"/>
                <a:ext cx="231775" cy="95250"/>
              </a:xfrm>
              <a:custGeom>
                <a:avLst/>
                <a:gdLst>
                  <a:gd name="T0" fmla="*/ 35 w 75"/>
                  <a:gd name="T1" fmla="*/ 31 h 31"/>
                  <a:gd name="T2" fmla="*/ 72 w 75"/>
                  <a:gd name="T3" fmla="*/ 31 h 31"/>
                  <a:gd name="T4" fmla="*/ 75 w 75"/>
                  <a:gd name="T5" fmla="*/ 22 h 31"/>
                  <a:gd name="T6" fmla="*/ 65 w 75"/>
                  <a:gd name="T7" fmla="*/ 24 h 31"/>
                  <a:gd name="T8" fmla="*/ 33 w 75"/>
                  <a:gd name="T9" fmla="*/ 19 h 31"/>
                  <a:gd name="T10" fmla="*/ 28 w 75"/>
                  <a:gd name="T11" fmla="*/ 17 h 31"/>
                  <a:gd name="T12" fmla="*/ 20 w 75"/>
                  <a:gd name="T13" fmla="*/ 13 h 31"/>
                  <a:gd name="T14" fmla="*/ 8 w 75"/>
                  <a:gd name="T15" fmla="*/ 6 h 31"/>
                  <a:gd name="T16" fmla="*/ 7 w 75"/>
                  <a:gd name="T17" fmla="*/ 4 h 31"/>
                  <a:gd name="T18" fmla="*/ 2 w 75"/>
                  <a:gd name="T19" fmla="*/ 0 h 31"/>
                  <a:gd name="T20" fmla="*/ 6 w 75"/>
                  <a:gd name="T21" fmla="*/ 11 h 31"/>
                  <a:gd name="T22" fmla="*/ 15 w 75"/>
                  <a:gd name="T23" fmla="*/ 18 h 31"/>
                  <a:gd name="T24" fmla="*/ 30 w 75"/>
                  <a:gd name="T25" fmla="*/ 28 h 31"/>
                  <a:gd name="T26" fmla="*/ 35 w 75"/>
                  <a:gd name="T2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31">
                    <a:moveTo>
                      <a:pt x="35" y="31"/>
                    </a:moveTo>
                    <a:cubicBezTo>
                      <a:pt x="72" y="31"/>
                      <a:pt x="72" y="31"/>
                      <a:pt x="72" y="31"/>
                    </a:cubicBezTo>
                    <a:cubicBezTo>
                      <a:pt x="75" y="22"/>
                      <a:pt x="75" y="22"/>
                      <a:pt x="75" y="22"/>
                    </a:cubicBezTo>
                    <a:cubicBezTo>
                      <a:pt x="72" y="22"/>
                      <a:pt x="69" y="24"/>
                      <a:pt x="65" y="24"/>
                    </a:cubicBezTo>
                    <a:cubicBezTo>
                      <a:pt x="55" y="25"/>
                      <a:pt x="41" y="23"/>
                      <a:pt x="33" y="19"/>
                    </a:cubicBezTo>
                    <a:cubicBezTo>
                      <a:pt x="31" y="18"/>
                      <a:pt x="30" y="18"/>
                      <a:pt x="28" y="17"/>
                    </a:cubicBezTo>
                    <a:cubicBezTo>
                      <a:pt x="23" y="15"/>
                      <a:pt x="23" y="15"/>
                      <a:pt x="20" y="13"/>
                    </a:cubicBezTo>
                    <a:cubicBezTo>
                      <a:pt x="10" y="8"/>
                      <a:pt x="13" y="9"/>
                      <a:pt x="8" y="6"/>
                    </a:cubicBezTo>
                    <a:cubicBezTo>
                      <a:pt x="7" y="5"/>
                      <a:pt x="8" y="5"/>
                      <a:pt x="7" y="4"/>
                    </a:cubicBezTo>
                    <a:cubicBezTo>
                      <a:pt x="5" y="3"/>
                      <a:pt x="3" y="0"/>
                      <a:pt x="2" y="0"/>
                    </a:cubicBezTo>
                    <a:cubicBezTo>
                      <a:pt x="0" y="5"/>
                      <a:pt x="2" y="8"/>
                      <a:pt x="6" y="11"/>
                    </a:cubicBezTo>
                    <a:cubicBezTo>
                      <a:pt x="9" y="13"/>
                      <a:pt x="12" y="15"/>
                      <a:pt x="15" y="18"/>
                    </a:cubicBezTo>
                    <a:cubicBezTo>
                      <a:pt x="30" y="28"/>
                      <a:pt x="30" y="28"/>
                      <a:pt x="30" y="28"/>
                    </a:cubicBezTo>
                    <a:cubicBezTo>
                      <a:pt x="32" y="29"/>
                      <a:pt x="34" y="30"/>
                      <a:pt x="35" y="31"/>
                    </a:cubicBezTo>
                    <a:close/>
                  </a:path>
                </a:pathLst>
              </a:custGeom>
              <a:solidFill>
                <a:srgbClr val="FBB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1">
                <a:extLst>
                  <a:ext uri="{FF2B5EF4-FFF2-40B4-BE49-F238E27FC236}">
                    <a16:creationId xmlns:a16="http://schemas.microsoft.com/office/drawing/2014/main" id="{63CF36C4-F9ED-4555-8532-AC0722AFE0B1}"/>
                  </a:ext>
                </a:extLst>
              </p:cNvPr>
              <p:cNvSpPr>
                <a:spLocks/>
              </p:cNvSpPr>
              <p:nvPr/>
            </p:nvSpPr>
            <p:spPr bwMode="auto">
              <a:xfrm>
                <a:off x="4283076" y="1719263"/>
                <a:ext cx="127000" cy="55563"/>
              </a:xfrm>
              <a:custGeom>
                <a:avLst/>
                <a:gdLst>
                  <a:gd name="T0" fmla="*/ 27 w 80"/>
                  <a:gd name="T1" fmla="*/ 35 h 35"/>
                  <a:gd name="T2" fmla="*/ 80 w 80"/>
                  <a:gd name="T3" fmla="*/ 35 h 35"/>
                  <a:gd name="T4" fmla="*/ 80 w 80"/>
                  <a:gd name="T5" fmla="*/ 2 h 35"/>
                  <a:gd name="T6" fmla="*/ 78 w 80"/>
                  <a:gd name="T7" fmla="*/ 0 h 35"/>
                  <a:gd name="T8" fmla="*/ 6 w 80"/>
                  <a:gd name="T9" fmla="*/ 0 h 35"/>
                  <a:gd name="T10" fmla="*/ 0 w 80"/>
                  <a:gd name="T11" fmla="*/ 2 h 35"/>
                  <a:gd name="T12" fmla="*/ 27 w 80"/>
                  <a:gd name="T13" fmla="*/ 0 h 35"/>
                  <a:gd name="T14" fmla="*/ 27 w 80"/>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5">
                    <a:moveTo>
                      <a:pt x="27" y="35"/>
                    </a:moveTo>
                    <a:lnTo>
                      <a:pt x="80" y="35"/>
                    </a:lnTo>
                    <a:lnTo>
                      <a:pt x="80" y="2"/>
                    </a:lnTo>
                    <a:lnTo>
                      <a:pt x="78" y="0"/>
                    </a:lnTo>
                    <a:lnTo>
                      <a:pt x="6" y="0"/>
                    </a:lnTo>
                    <a:lnTo>
                      <a:pt x="0" y="2"/>
                    </a:lnTo>
                    <a:lnTo>
                      <a:pt x="27" y="0"/>
                    </a:lnTo>
                    <a:lnTo>
                      <a:pt x="27" y="35"/>
                    </a:lnTo>
                    <a:close/>
                  </a:path>
                </a:pathLst>
              </a:custGeom>
              <a:solidFill>
                <a:srgbClr val="0691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412">
                <a:extLst>
                  <a:ext uri="{FF2B5EF4-FFF2-40B4-BE49-F238E27FC236}">
                    <a16:creationId xmlns:a16="http://schemas.microsoft.com/office/drawing/2014/main" id="{E8F1F6B5-2025-46E5-9901-0C9C8A480F4A}"/>
                  </a:ext>
                </a:extLst>
              </p:cNvPr>
              <p:cNvSpPr>
                <a:spLocks/>
              </p:cNvSpPr>
              <p:nvPr/>
            </p:nvSpPr>
            <p:spPr bwMode="auto">
              <a:xfrm>
                <a:off x="4325938" y="1466851"/>
                <a:ext cx="47625" cy="131763"/>
              </a:xfrm>
              <a:custGeom>
                <a:avLst/>
                <a:gdLst>
                  <a:gd name="T0" fmla="*/ 0 w 15"/>
                  <a:gd name="T1" fmla="*/ 33 h 43"/>
                  <a:gd name="T2" fmla="*/ 9 w 15"/>
                  <a:gd name="T3" fmla="*/ 43 h 43"/>
                  <a:gd name="T4" fmla="*/ 11 w 15"/>
                  <a:gd name="T5" fmla="*/ 39 h 43"/>
                  <a:gd name="T6" fmla="*/ 13 w 15"/>
                  <a:gd name="T7" fmla="*/ 36 h 43"/>
                  <a:gd name="T8" fmla="*/ 13 w 15"/>
                  <a:gd name="T9" fmla="*/ 34 h 43"/>
                  <a:gd name="T10" fmla="*/ 12 w 15"/>
                  <a:gd name="T11" fmla="*/ 24 h 43"/>
                  <a:gd name="T12" fmla="*/ 3 w 15"/>
                  <a:gd name="T13" fmla="*/ 0 h 43"/>
                  <a:gd name="T14" fmla="*/ 1 w 15"/>
                  <a:gd name="T15" fmla="*/ 16 h 43"/>
                  <a:gd name="T16" fmla="*/ 0 w 15"/>
                  <a:gd name="T17"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3">
                    <a:moveTo>
                      <a:pt x="0" y="33"/>
                    </a:moveTo>
                    <a:cubicBezTo>
                      <a:pt x="7" y="37"/>
                      <a:pt x="6" y="40"/>
                      <a:pt x="9" y="43"/>
                    </a:cubicBezTo>
                    <a:cubicBezTo>
                      <a:pt x="9" y="41"/>
                      <a:pt x="10" y="41"/>
                      <a:pt x="11" y="39"/>
                    </a:cubicBezTo>
                    <a:cubicBezTo>
                      <a:pt x="11" y="38"/>
                      <a:pt x="12" y="37"/>
                      <a:pt x="13" y="36"/>
                    </a:cubicBezTo>
                    <a:cubicBezTo>
                      <a:pt x="12" y="35"/>
                      <a:pt x="12" y="36"/>
                      <a:pt x="13" y="34"/>
                    </a:cubicBezTo>
                    <a:cubicBezTo>
                      <a:pt x="11" y="32"/>
                      <a:pt x="12" y="26"/>
                      <a:pt x="12" y="24"/>
                    </a:cubicBezTo>
                    <a:cubicBezTo>
                      <a:pt x="12" y="13"/>
                      <a:pt x="15" y="1"/>
                      <a:pt x="3" y="0"/>
                    </a:cubicBezTo>
                    <a:cubicBezTo>
                      <a:pt x="1" y="4"/>
                      <a:pt x="1" y="12"/>
                      <a:pt x="1" y="16"/>
                    </a:cubicBezTo>
                    <a:cubicBezTo>
                      <a:pt x="1" y="20"/>
                      <a:pt x="1" y="30"/>
                      <a:pt x="0" y="33"/>
                    </a:cubicBezTo>
                    <a:close/>
                  </a:path>
                </a:pathLst>
              </a:custGeom>
              <a:solidFill>
                <a:srgbClr val="F9CD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3">
                <a:extLst>
                  <a:ext uri="{FF2B5EF4-FFF2-40B4-BE49-F238E27FC236}">
                    <a16:creationId xmlns:a16="http://schemas.microsoft.com/office/drawing/2014/main" id="{5C0EDF82-63F5-4DFE-844A-1629778939DF}"/>
                  </a:ext>
                </a:extLst>
              </p:cNvPr>
              <p:cNvSpPr>
                <a:spLocks/>
              </p:cNvSpPr>
              <p:nvPr/>
            </p:nvSpPr>
            <p:spPr bwMode="auto">
              <a:xfrm>
                <a:off x="4283076" y="1568451"/>
                <a:ext cx="117475" cy="115888"/>
              </a:xfrm>
              <a:custGeom>
                <a:avLst/>
                <a:gdLst>
                  <a:gd name="T0" fmla="*/ 0 w 38"/>
                  <a:gd name="T1" fmla="*/ 9 h 38"/>
                  <a:gd name="T2" fmla="*/ 3 w 38"/>
                  <a:gd name="T3" fmla="*/ 22 h 38"/>
                  <a:gd name="T4" fmla="*/ 5 w 38"/>
                  <a:gd name="T5" fmla="*/ 25 h 38"/>
                  <a:gd name="T6" fmla="*/ 11 w 38"/>
                  <a:gd name="T7" fmla="*/ 31 h 38"/>
                  <a:gd name="T8" fmla="*/ 21 w 38"/>
                  <a:gd name="T9" fmla="*/ 38 h 38"/>
                  <a:gd name="T10" fmla="*/ 17 w 38"/>
                  <a:gd name="T11" fmla="*/ 34 h 38"/>
                  <a:gd name="T12" fmla="*/ 6 w 38"/>
                  <a:gd name="T13" fmla="*/ 19 h 38"/>
                  <a:gd name="T14" fmla="*/ 12 w 38"/>
                  <a:gd name="T15" fmla="*/ 9 h 38"/>
                  <a:gd name="T16" fmla="*/ 23 w 38"/>
                  <a:gd name="T17" fmla="*/ 16 h 38"/>
                  <a:gd name="T18" fmla="*/ 25 w 38"/>
                  <a:gd name="T19" fmla="*/ 11 h 38"/>
                  <a:gd name="T20" fmla="*/ 33 w 38"/>
                  <a:gd name="T21" fmla="*/ 3 h 38"/>
                  <a:gd name="T22" fmla="*/ 35 w 38"/>
                  <a:gd name="T23" fmla="*/ 2 h 38"/>
                  <a:gd name="T24" fmla="*/ 37 w 38"/>
                  <a:gd name="T25" fmla="*/ 2 h 38"/>
                  <a:gd name="T26" fmla="*/ 37 w 38"/>
                  <a:gd name="T27" fmla="*/ 1 h 38"/>
                  <a:gd name="T28" fmla="*/ 38 w 38"/>
                  <a:gd name="T29" fmla="*/ 0 h 38"/>
                  <a:gd name="T30" fmla="*/ 33 w 38"/>
                  <a:gd name="T31" fmla="*/ 0 h 38"/>
                  <a:gd name="T32" fmla="*/ 27 w 38"/>
                  <a:gd name="T33" fmla="*/ 3 h 38"/>
                  <a:gd name="T34" fmla="*/ 25 w 38"/>
                  <a:gd name="T35" fmla="*/ 6 h 38"/>
                  <a:gd name="T36" fmla="*/ 23 w 38"/>
                  <a:gd name="T37" fmla="*/ 10 h 38"/>
                  <a:gd name="T38" fmla="*/ 14 w 38"/>
                  <a:gd name="T39" fmla="*/ 0 h 38"/>
                  <a:gd name="T40" fmla="*/ 9 w 38"/>
                  <a:gd name="T41" fmla="*/ 0 h 38"/>
                  <a:gd name="T42" fmla="*/ 3 w 38"/>
                  <a:gd name="T43" fmla="*/ 3 h 38"/>
                  <a:gd name="T44" fmla="*/ 0 w 38"/>
                  <a:gd name="T45"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38">
                    <a:moveTo>
                      <a:pt x="0" y="9"/>
                    </a:moveTo>
                    <a:cubicBezTo>
                      <a:pt x="0" y="14"/>
                      <a:pt x="2" y="19"/>
                      <a:pt x="3" y="22"/>
                    </a:cubicBezTo>
                    <a:cubicBezTo>
                      <a:pt x="4" y="23"/>
                      <a:pt x="4" y="24"/>
                      <a:pt x="5" y="25"/>
                    </a:cubicBezTo>
                    <a:cubicBezTo>
                      <a:pt x="7" y="27"/>
                      <a:pt x="9" y="30"/>
                      <a:pt x="11" y="31"/>
                    </a:cubicBezTo>
                    <a:cubicBezTo>
                      <a:pt x="13" y="33"/>
                      <a:pt x="18" y="38"/>
                      <a:pt x="21" y="38"/>
                    </a:cubicBezTo>
                    <a:cubicBezTo>
                      <a:pt x="20" y="37"/>
                      <a:pt x="18" y="35"/>
                      <a:pt x="17" y="34"/>
                    </a:cubicBezTo>
                    <a:cubicBezTo>
                      <a:pt x="14" y="32"/>
                      <a:pt x="7" y="23"/>
                      <a:pt x="6" y="19"/>
                    </a:cubicBezTo>
                    <a:cubicBezTo>
                      <a:pt x="5" y="14"/>
                      <a:pt x="7" y="9"/>
                      <a:pt x="12" y="9"/>
                    </a:cubicBezTo>
                    <a:cubicBezTo>
                      <a:pt x="16" y="9"/>
                      <a:pt x="20" y="14"/>
                      <a:pt x="23" y="16"/>
                    </a:cubicBezTo>
                    <a:cubicBezTo>
                      <a:pt x="23" y="15"/>
                      <a:pt x="24" y="13"/>
                      <a:pt x="25" y="11"/>
                    </a:cubicBezTo>
                    <a:cubicBezTo>
                      <a:pt x="26" y="8"/>
                      <a:pt x="30" y="5"/>
                      <a:pt x="33" y="3"/>
                    </a:cubicBezTo>
                    <a:cubicBezTo>
                      <a:pt x="34" y="3"/>
                      <a:pt x="34" y="2"/>
                      <a:pt x="35" y="2"/>
                    </a:cubicBezTo>
                    <a:cubicBezTo>
                      <a:pt x="37" y="2"/>
                      <a:pt x="37" y="2"/>
                      <a:pt x="37" y="2"/>
                    </a:cubicBezTo>
                    <a:cubicBezTo>
                      <a:pt x="37" y="1"/>
                      <a:pt x="37" y="1"/>
                      <a:pt x="37" y="1"/>
                    </a:cubicBezTo>
                    <a:cubicBezTo>
                      <a:pt x="38" y="1"/>
                      <a:pt x="38" y="1"/>
                      <a:pt x="38" y="0"/>
                    </a:cubicBezTo>
                    <a:cubicBezTo>
                      <a:pt x="37" y="0"/>
                      <a:pt x="35" y="0"/>
                      <a:pt x="33" y="0"/>
                    </a:cubicBezTo>
                    <a:cubicBezTo>
                      <a:pt x="29" y="1"/>
                      <a:pt x="29" y="2"/>
                      <a:pt x="27" y="3"/>
                    </a:cubicBezTo>
                    <a:cubicBezTo>
                      <a:pt x="26" y="4"/>
                      <a:pt x="25" y="5"/>
                      <a:pt x="25" y="6"/>
                    </a:cubicBezTo>
                    <a:cubicBezTo>
                      <a:pt x="24" y="8"/>
                      <a:pt x="23" y="8"/>
                      <a:pt x="23" y="10"/>
                    </a:cubicBezTo>
                    <a:cubicBezTo>
                      <a:pt x="20" y="7"/>
                      <a:pt x="21" y="4"/>
                      <a:pt x="14" y="0"/>
                    </a:cubicBezTo>
                    <a:cubicBezTo>
                      <a:pt x="9" y="0"/>
                      <a:pt x="9" y="0"/>
                      <a:pt x="9" y="0"/>
                    </a:cubicBezTo>
                    <a:cubicBezTo>
                      <a:pt x="7" y="1"/>
                      <a:pt x="5" y="0"/>
                      <a:pt x="3" y="3"/>
                    </a:cubicBezTo>
                    <a:cubicBezTo>
                      <a:pt x="2" y="5"/>
                      <a:pt x="1" y="7"/>
                      <a:pt x="0" y="9"/>
                    </a:cubicBezTo>
                    <a:close/>
                  </a:path>
                </a:pathLst>
              </a:custGeom>
              <a:solidFill>
                <a:srgbClr val="D32D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14">
                <a:extLst>
                  <a:ext uri="{FF2B5EF4-FFF2-40B4-BE49-F238E27FC236}">
                    <a16:creationId xmlns:a16="http://schemas.microsoft.com/office/drawing/2014/main" id="{785FC5CF-7653-4ADA-A35C-EF756FE3FEEB}"/>
                  </a:ext>
                </a:extLst>
              </p:cNvPr>
              <p:cNvSpPr>
                <a:spLocks/>
              </p:cNvSpPr>
              <p:nvPr/>
            </p:nvSpPr>
            <p:spPr bwMode="auto">
              <a:xfrm>
                <a:off x="4252913" y="1487488"/>
                <a:ext cx="58738" cy="107950"/>
              </a:xfrm>
              <a:custGeom>
                <a:avLst/>
                <a:gdLst>
                  <a:gd name="T0" fmla="*/ 0 w 19"/>
                  <a:gd name="T1" fmla="*/ 1 h 35"/>
                  <a:gd name="T2" fmla="*/ 1 w 19"/>
                  <a:gd name="T3" fmla="*/ 6 h 35"/>
                  <a:gd name="T4" fmla="*/ 2 w 19"/>
                  <a:gd name="T5" fmla="*/ 10 h 35"/>
                  <a:gd name="T6" fmla="*/ 7 w 19"/>
                  <a:gd name="T7" fmla="*/ 27 h 35"/>
                  <a:gd name="T8" fmla="*/ 8 w 19"/>
                  <a:gd name="T9" fmla="*/ 31 h 35"/>
                  <a:gd name="T10" fmla="*/ 10 w 19"/>
                  <a:gd name="T11" fmla="*/ 34 h 35"/>
                  <a:gd name="T12" fmla="*/ 10 w 19"/>
                  <a:gd name="T13" fmla="*/ 35 h 35"/>
                  <a:gd name="T14" fmla="*/ 10 w 19"/>
                  <a:gd name="T15" fmla="*/ 35 h 35"/>
                  <a:gd name="T16" fmla="*/ 10 w 19"/>
                  <a:gd name="T17" fmla="*/ 35 h 35"/>
                  <a:gd name="T18" fmla="*/ 13 w 19"/>
                  <a:gd name="T19" fmla="*/ 29 h 35"/>
                  <a:gd name="T20" fmla="*/ 19 w 19"/>
                  <a:gd name="T21" fmla="*/ 26 h 35"/>
                  <a:gd name="T22" fmla="*/ 17 w 19"/>
                  <a:gd name="T23" fmla="*/ 22 h 35"/>
                  <a:gd name="T24" fmla="*/ 16 w 19"/>
                  <a:gd name="T25" fmla="*/ 18 h 35"/>
                  <a:gd name="T26" fmla="*/ 9 w 19"/>
                  <a:gd name="T27" fmla="*/ 2 h 35"/>
                  <a:gd name="T28" fmla="*/ 0 w 19"/>
                  <a:gd name="T29"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35">
                    <a:moveTo>
                      <a:pt x="0" y="1"/>
                    </a:moveTo>
                    <a:cubicBezTo>
                      <a:pt x="0" y="3"/>
                      <a:pt x="0" y="4"/>
                      <a:pt x="1" y="6"/>
                    </a:cubicBezTo>
                    <a:cubicBezTo>
                      <a:pt x="1" y="7"/>
                      <a:pt x="1" y="9"/>
                      <a:pt x="2" y="10"/>
                    </a:cubicBezTo>
                    <a:cubicBezTo>
                      <a:pt x="7" y="27"/>
                      <a:pt x="7" y="27"/>
                      <a:pt x="7" y="27"/>
                    </a:cubicBezTo>
                    <a:cubicBezTo>
                      <a:pt x="8" y="29"/>
                      <a:pt x="8" y="29"/>
                      <a:pt x="8" y="31"/>
                    </a:cubicBezTo>
                    <a:cubicBezTo>
                      <a:pt x="10" y="34"/>
                      <a:pt x="10" y="34"/>
                      <a:pt x="10" y="34"/>
                    </a:cubicBezTo>
                    <a:cubicBezTo>
                      <a:pt x="10" y="35"/>
                      <a:pt x="10" y="35"/>
                      <a:pt x="10" y="35"/>
                    </a:cubicBezTo>
                    <a:cubicBezTo>
                      <a:pt x="10" y="35"/>
                      <a:pt x="10" y="35"/>
                      <a:pt x="10" y="35"/>
                    </a:cubicBezTo>
                    <a:cubicBezTo>
                      <a:pt x="10" y="35"/>
                      <a:pt x="10" y="35"/>
                      <a:pt x="10" y="35"/>
                    </a:cubicBezTo>
                    <a:cubicBezTo>
                      <a:pt x="11" y="33"/>
                      <a:pt x="12" y="31"/>
                      <a:pt x="13" y="29"/>
                    </a:cubicBezTo>
                    <a:cubicBezTo>
                      <a:pt x="15" y="26"/>
                      <a:pt x="17" y="27"/>
                      <a:pt x="19" y="26"/>
                    </a:cubicBezTo>
                    <a:cubicBezTo>
                      <a:pt x="18" y="25"/>
                      <a:pt x="18" y="24"/>
                      <a:pt x="17" y="22"/>
                    </a:cubicBezTo>
                    <a:cubicBezTo>
                      <a:pt x="17" y="21"/>
                      <a:pt x="16" y="19"/>
                      <a:pt x="16" y="18"/>
                    </a:cubicBezTo>
                    <a:cubicBezTo>
                      <a:pt x="13" y="12"/>
                      <a:pt x="12" y="5"/>
                      <a:pt x="9" y="2"/>
                    </a:cubicBezTo>
                    <a:cubicBezTo>
                      <a:pt x="7" y="1"/>
                      <a:pt x="2" y="0"/>
                      <a:pt x="0" y="1"/>
                    </a:cubicBezTo>
                    <a:close/>
                  </a:path>
                </a:pathLst>
              </a:custGeom>
              <a:solidFill>
                <a:srgbClr val="F9CD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15">
                <a:extLst>
                  <a:ext uri="{FF2B5EF4-FFF2-40B4-BE49-F238E27FC236}">
                    <a16:creationId xmlns:a16="http://schemas.microsoft.com/office/drawing/2014/main" id="{031F27CD-0FB7-4267-8D54-8FD6738BD0D1}"/>
                  </a:ext>
                </a:extLst>
              </p:cNvPr>
              <p:cNvSpPr>
                <a:spLocks/>
              </p:cNvSpPr>
              <p:nvPr/>
            </p:nvSpPr>
            <p:spPr bwMode="auto">
              <a:xfrm>
                <a:off x="4233863" y="1490663"/>
                <a:ext cx="58738" cy="150813"/>
              </a:xfrm>
              <a:custGeom>
                <a:avLst/>
                <a:gdLst>
                  <a:gd name="T0" fmla="*/ 12 w 19"/>
                  <a:gd name="T1" fmla="*/ 46 h 49"/>
                  <a:gd name="T2" fmla="*/ 13 w 19"/>
                  <a:gd name="T3" fmla="*/ 49 h 49"/>
                  <a:gd name="T4" fmla="*/ 19 w 19"/>
                  <a:gd name="T5" fmla="*/ 47 h 49"/>
                  <a:gd name="T6" fmla="*/ 16 w 19"/>
                  <a:gd name="T7" fmla="*/ 34 h 49"/>
                  <a:gd name="T8" fmla="*/ 16 w 19"/>
                  <a:gd name="T9" fmla="*/ 34 h 49"/>
                  <a:gd name="T10" fmla="*/ 16 w 19"/>
                  <a:gd name="T11" fmla="*/ 34 h 49"/>
                  <a:gd name="T12" fmla="*/ 16 w 19"/>
                  <a:gd name="T13" fmla="*/ 33 h 49"/>
                  <a:gd name="T14" fmla="*/ 14 w 19"/>
                  <a:gd name="T15" fmla="*/ 30 h 49"/>
                  <a:gd name="T16" fmla="*/ 13 w 19"/>
                  <a:gd name="T17" fmla="*/ 26 h 49"/>
                  <a:gd name="T18" fmla="*/ 8 w 19"/>
                  <a:gd name="T19" fmla="*/ 9 h 49"/>
                  <a:gd name="T20" fmla="*/ 7 w 19"/>
                  <a:gd name="T21" fmla="*/ 5 h 49"/>
                  <a:gd name="T22" fmla="*/ 6 w 19"/>
                  <a:gd name="T23" fmla="*/ 0 h 49"/>
                  <a:gd name="T24" fmla="*/ 1 w 19"/>
                  <a:gd name="T25" fmla="*/ 11 h 49"/>
                  <a:gd name="T26" fmla="*/ 6 w 19"/>
                  <a:gd name="T27" fmla="*/ 22 h 49"/>
                  <a:gd name="T28" fmla="*/ 12 w 19"/>
                  <a:gd name="T2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49">
                    <a:moveTo>
                      <a:pt x="12" y="46"/>
                    </a:moveTo>
                    <a:cubicBezTo>
                      <a:pt x="13" y="49"/>
                      <a:pt x="13" y="49"/>
                      <a:pt x="13" y="49"/>
                    </a:cubicBezTo>
                    <a:cubicBezTo>
                      <a:pt x="19" y="47"/>
                      <a:pt x="19" y="47"/>
                      <a:pt x="19" y="47"/>
                    </a:cubicBezTo>
                    <a:cubicBezTo>
                      <a:pt x="18" y="44"/>
                      <a:pt x="16" y="39"/>
                      <a:pt x="16" y="34"/>
                    </a:cubicBezTo>
                    <a:cubicBezTo>
                      <a:pt x="16" y="34"/>
                      <a:pt x="16" y="34"/>
                      <a:pt x="16" y="34"/>
                    </a:cubicBezTo>
                    <a:cubicBezTo>
                      <a:pt x="16" y="34"/>
                      <a:pt x="16" y="34"/>
                      <a:pt x="16" y="34"/>
                    </a:cubicBezTo>
                    <a:cubicBezTo>
                      <a:pt x="16" y="33"/>
                      <a:pt x="16" y="33"/>
                      <a:pt x="16" y="33"/>
                    </a:cubicBezTo>
                    <a:cubicBezTo>
                      <a:pt x="14" y="30"/>
                      <a:pt x="14" y="30"/>
                      <a:pt x="14" y="30"/>
                    </a:cubicBezTo>
                    <a:cubicBezTo>
                      <a:pt x="14" y="28"/>
                      <a:pt x="14" y="28"/>
                      <a:pt x="13" y="26"/>
                    </a:cubicBezTo>
                    <a:cubicBezTo>
                      <a:pt x="8" y="9"/>
                      <a:pt x="8" y="9"/>
                      <a:pt x="8" y="9"/>
                    </a:cubicBezTo>
                    <a:cubicBezTo>
                      <a:pt x="7" y="8"/>
                      <a:pt x="7" y="6"/>
                      <a:pt x="7" y="5"/>
                    </a:cubicBezTo>
                    <a:cubicBezTo>
                      <a:pt x="6" y="3"/>
                      <a:pt x="6" y="2"/>
                      <a:pt x="6" y="0"/>
                    </a:cubicBezTo>
                    <a:cubicBezTo>
                      <a:pt x="2" y="2"/>
                      <a:pt x="0" y="6"/>
                      <a:pt x="1" y="11"/>
                    </a:cubicBezTo>
                    <a:cubicBezTo>
                      <a:pt x="3" y="14"/>
                      <a:pt x="4" y="19"/>
                      <a:pt x="6" y="22"/>
                    </a:cubicBezTo>
                    <a:cubicBezTo>
                      <a:pt x="8" y="29"/>
                      <a:pt x="11" y="38"/>
                      <a:pt x="12" y="46"/>
                    </a:cubicBezTo>
                    <a:close/>
                  </a:path>
                </a:pathLst>
              </a:custGeom>
              <a:solidFill>
                <a:srgbClr val="FBB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16">
                <a:extLst>
                  <a:ext uri="{FF2B5EF4-FFF2-40B4-BE49-F238E27FC236}">
                    <a16:creationId xmlns:a16="http://schemas.microsoft.com/office/drawing/2014/main" id="{DD00004A-30DE-424F-94CB-DC89D84CB4B5}"/>
                  </a:ext>
                </a:extLst>
              </p:cNvPr>
              <p:cNvSpPr>
                <a:spLocks/>
              </p:cNvSpPr>
              <p:nvPr/>
            </p:nvSpPr>
            <p:spPr bwMode="auto">
              <a:xfrm>
                <a:off x="4283076" y="1719263"/>
                <a:ext cx="42863" cy="55563"/>
              </a:xfrm>
              <a:custGeom>
                <a:avLst/>
                <a:gdLst>
                  <a:gd name="T0" fmla="*/ 27 w 27"/>
                  <a:gd name="T1" fmla="*/ 35 h 35"/>
                  <a:gd name="T2" fmla="*/ 27 w 27"/>
                  <a:gd name="T3" fmla="*/ 0 h 35"/>
                  <a:gd name="T4" fmla="*/ 0 w 27"/>
                  <a:gd name="T5" fmla="*/ 2 h 35"/>
                  <a:gd name="T6" fmla="*/ 0 w 27"/>
                  <a:gd name="T7" fmla="*/ 35 h 35"/>
                  <a:gd name="T8" fmla="*/ 27 w 27"/>
                  <a:gd name="T9" fmla="*/ 35 h 35"/>
                </a:gdLst>
                <a:ahLst/>
                <a:cxnLst>
                  <a:cxn ang="0">
                    <a:pos x="T0" y="T1"/>
                  </a:cxn>
                  <a:cxn ang="0">
                    <a:pos x="T2" y="T3"/>
                  </a:cxn>
                  <a:cxn ang="0">
                    <a:pos x="T4" y="T5"/>
                  </a:cxn>
                  <a:cxn ang="0">
                    <a:pos x="T6" y="T7"/>
                  </a:cxn>
                  <a:cxn ang="0">
                    <a:pos x="T8" y="T9"/>
                  </a:cxn>
                </a:cxnLst>
                <a:rect l="0" t="0" r="r" b="b"/>
                <a:pathLst>
                  <a:path w="27" h="35">
                    <a:moveTo>
                      <a:pt x="27" y="35"/>
                    </a:moveTo>
                    <a:lnTo>
                      <a:pt x="27" y="0"/>
                    </a:lnTo>
                    <a:lnTo>
                      <a:pt x="0" y="2"/>
                    </a:lnTo>
                    <a:lnTo>
                      <a:pt x="0" y="35"/>
                    </a:lnTo>
                    <a:lnTo>
                      <a:pt x="27" y="35"/>
                    </a:lnTo>
                    <a:close/>
                  </a:path>
                </a:pathLst>
              </a:custGeom>
              <a:solidFill>
                <a:srgbClr val="0169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17">
                <a:extLst>
                  <a:ext uri="{FF2B5EF4-FFF2-40B4-BE49-F238E27FC236}">
                    <a16:creationId xmlns:a16="http://schemas.microsoft.com/office/drawing/2014/main" id="{E128340F-26F9-46D2-A514-4118C42CDBA5}"/>
                  </a:ext>
                </a:extLst>
              </p:cNvPr>
              <p:cNvSpPr>
                <a:spLocks/>
              </p:cNvSpPr>
              <p:nvPr/>
            </p:nvSpPr>
            <p:spPr bwMode="auto">
              <a:xfrm>
                <a:off x="4311651" y="1466851"/>
                <a:ext cx="23813" cy="101600"/>
              </a:xfrm>
              <a:custGeom>
                <a:avLst/>
                <a:gdLst>
                  <a:gd name="T0" fmla="*/ 0 w 8"/>
                  <a:gd name="T1" fmla="*/ 33 h 33"/>
                  <a:gd name="T2" fmla="*/ 5 w 8"/>
                  <a:gd name="T3" fmla="*/ 33 h 33"/>
                  <a:gd name="T4" fmla="*/ 6 w 8"/>
                  <a:gd name="T5" fmla="*/ 16 h 33"/>
                  <a:gd name="T6" fmla="*/ 8 w 8"/>
                  <a:gd name="T7" fmla="*/ 0 h 33"/>
                  <a:gd name="T8" fmla="*/ 2 w 8"/>
                  <a:gd name="T9" fmla="*/ 4 h 33"/>
                  <a:gd name="T10" fmla="*/ 0 w 8"/>
                  <a:gd name="T11" fmla="*/ 12 h 33"/>
                  <a:gd name="T12" fmla="*/ 0 w 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8" h="33">
                    <a:moveTo>
                      <a:pt x="0" y="33"/>
                    </a:moveTo>
                    <a:cubicBezTo>
                      <a:pt x="5" y="33"/>
                      <a:pt x="5" y="33"/>
                      <a:pt x="5" y="33"/>
                    </a:cubicBezTo>
                    <a:cubicBezTo>
                      <a:pt x="6" y="30"/>
                      <a:pt x="6" y="20"/>
                      <a:pt x="6" y="16"/>
                    </a:cubicBezTo>
                    <a:cubicBezTo>
                      <a:pt x="6" y="12"/>
                      <a:pt x="6" y="4"/>
                      <a:pt x="8" y="0"/>
                    </a:cubicBezTo>
                    <a:cubicBezTo>
                      <a:pt x="5" y="1"/>
                      <a:pt x="3" y="2"/>
                      <a:pt x="2" y="4"/>
                    </a:cubicBezTo>
                    <a:cubicBezTo>
                      <a:pt x="0" y="6"/>
                      <a:pt x="0" y="9"/>
                      <a:pt x="0" y="12"/>
                    </a:cubicBezTo>
                    <a:cubicBezTo>
                      <a:pt x="0" y="18"/>
                      <a:pt x="1" y="27"/>
                      <a:pt x="0" y="33"/>
                    </a:cubicBezTo>
                    <a:close/>
                  </a:path>
                </a:pathLst>
              </a:custGeom>
              <a:solidFill>
                <a:srgbClr val="FBB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18">
                <a:extLst>
                  <a:ext uri="{FF2B5EF4-FFF2-40B4-BE49-F238E27FC236}">
                    <a16:creationId xmlns:a16="http://schemas.microsoft.com/office/drawing/2014/main" id="{DA290C60-0525-4157-BEF1-1ED28133E72D}"/>
                  </a:ext>
                </a:extLst>
              </p:cNvPr>
              <p:cNvSpPr>
                <a:spLocks/>
              </p:cNvSpPr>
              <p:nvPr/>
            </p:nvSpPr>
            <p:spPr bwMode="auto">
              <a:xfrm>
                <a:off x="4364038" y="1481138"/>
                <a:ext cx="52388" cy="95250"/>
              </a:xfrm>
              <a:custGeom>
                <a:avLst/>
                <a:gdLst>
                  <a:gd name="T0" fmla="*/ 1 w 17"/>
                  <a:gd name="T1" fmla="*/ 29 h 31"/>
                  <a:gd name="T2" fmla="*/ 1 w 17"/>
                  <a:gd name="T3" fmla="*/ 31 h 31"/>
                  <a:gd name="T4" fmla="*/ 7 w 17"/>
                  <a:gd name="T5" fmla="*/ 28 h 31"/>
                  <a:gd name="T6" fmla="*/ 11 w 17"/>
                  <a:gd name="T7" fmla="*/ 13 h 31"/>
                  <a:gd name="T8" fmla="*/ 17 w 17"/>
                  <a:gd name="T9" fmla="*/ 0 h 31"/>
                  <a:gd name="T10" fmla="*/ 17 w 17"/>
                  <a:gd name="T11" fmla="*/ 0 h 31"/>
                  <a:gd name="T12" fmla="*/ 6 w 17"/>
                  <a:gd name="T13" fmla="*/ 11 h 31"/>
                  <a:gd name="T14" fmla="*/ 1 w 17"/>
                  <a:gd name="T15" fmla="*/ 29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 y="29"/>
                    </a:moveTo>
                    <a:cubicBezTo>
                      <a:pt x="0" y="31"/>
                      <a:pt x="0" y="30"/>
                      <a:pt x="1" y="31"/>
                    </a:cubicBezTo>
                    <a:cubicBezTo>
                      <a:pt x="3" y="30"/>
                      <a:pt x="3" y="29"/>
                      <a:pt x="7" y="28"/>
                    </a:cubicBezTo>
                    <a:cubicBezTo>
                      <a:pt x="8" y="23"/>
                      <a:pt x="9" y="18"/>
                      <a:pt x="11" y="13"/>
                    </a:cubicBezTo>
                    <a:cubicBezTo>
                      <a:pt x="13" y="8"/>
                      <a:pt x="15" y="4"/>
                      <a:pt x="17" y="0"/>
                    </a:cubicBezTo>
                    <a:cubicBezTo>
                      <a:pt x="17" y="1"/>
                      <a:pt x="17" y="0"/>
                      <a:pt x="17" y="0"/>
                    </a:cubicBezTo>
                    <a:cubicBezTo>
                      <a:pt x="9" y="0"/>
                      <a:pt x="8" y="5"/>
                      <a:pt x="6" y="11"/>
                    </a:cubicBezTo>
                    <a:cubicBezTo>
                      <a:pt x="5" y="14"/>
                      <a:pt x="1" y="27"/>
                      <a:pt x="1" y="29"/>
                    </a:cubicBezTo>
                    <a:close/>
                  </a:path>
                </a:pathLst>
              </a:custGeom>
              <a:solidFill>
                <a:srgbClr val="FBB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19">
                <a:extLst>
                  <a:ext uri="{FF2B5EF4-FFF2-40B4-BE49-F238E27FC236}">
                    <a16:creationId xmlns:a16="http://schemas.microsoft.com/office/drawing/2014/main" id="{06B6ECB8-126C-4BBD-9824-310D5C1125EF}"/>
                  </a:ext>
                </a:extLst>
              </p:cNvPr>
              <p:cNvSpPr>
                <a:spLocks/>
              </p:cNvSpPr>
              <p:nvPr/>
            </p:nvSpPr>
            <p:spPr bwMode="auto">
              <a:xfrm>
                <a:off x="4416426" y="1530351"/>
                <a:ext cx="66675" cy="65088"/>
              </a:xfrm>
              <a:custGeom>
                <a:avLst/>
                <a:gdLst>
                  <a:gd name="T0" fmla="*/ 1 w 22"/>
                  <a:gd name="T1" fmla="*/ 15 h 21"/>
                  <a:gd name="T2" fmla="*/ 1 w 22"/>
                  <a:gd name="T3" fmla="*/ 16 h 21"/>
                  <a:gd name="T4" fmla="*/ 0 w 22"/>
                  <a:gd name="T5" fmla="*/ 17 h 21"/>
                  <a:gd name="T6" fmla="*/ 17 w 22"/>
                  <a:gd name="T7" fmla="*/ 8 h 21"/>
                  <a:gd name="T8" fmla="*/ 21 w 22"/>
                  <a:gd name="T9" fmla="*/ 5 h 21"/>
                  <a:gd name="T10" fmla="*/ 22 w 22"/>
                  <a:gd name="T11" fmla="*/ 4 h 21"/>
                  <a:gd name="T12" fmla="*/ 10 w 22"/>
                  <a:gd name="T13" fmla="*/ 6 h 21"/>
                  <a:gd name="T14" fmla="*/ 5 w 22"/>
                  <a:gd name="T15" fmla="*/ 11 h 21"/>
                  <a:gd name="T16" fmla="*/ 1 w 22"/>
                  <a:gd name="T1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1">
                    <a:moveTo>
                      <a:pt x="1" y="15"/>
                    </a:moveTo>
                    <a:cubicBezTo>
                      <a:pt x="1" y="16"/>
                      <a:pt x="1" y="16"/>
                      <a:pt x="1" y="16"/>
                    </a:cubicBezTo>
                    <a:cubicBezTo>
                      <a:pt x="0" y="17"/>
                      <a:pt x="0" y="17"/>
                      <a:pt x="0" y="17"/>
                    </a:cubicBezTo>
                    <a:cubicBezTo>
                      <a:pt x="9" y="21"/>
                      <a:pt x="7" y="16"/>
                      <a:pt x="17" y="8"/>
                    </a:cubicBezTo>
                    <a:cubicBezTo>
                      <a:pt x="21" y="5"/>
                      <a:pt x="21" y="5"/>
                      <a:pt x="21" y="5"/>
                    </a:cubicBezTo>
                    <a:cubicBezTo>
                      <a:pt x="22" y="4"/>
                      <a:pt x="22" y="5"/>
                      <a:pt x="22" y="4"/>
                    </a:cubicBezTo>
                    <a:cubicBezTo>
                      <a:pt x="18" y="0"/>
                      <a:pt x="12" y="4"/>
                      <a:pt x="10" y="6"/>
                    </a:cubicBezTo>
                    <a:cubicBezTo>
                      <a:pt x="8" y="8"/>
                      <a:pt x="7" y="9"/>
                      <a:pt x="5" y="11"/>
                    </a:cubicBezTo>
                    <a:cubicBezTo>
                      <a:pt x="4" y="12"/>
                      <a:pt x="2" y="14"/>
                      <a:pt x="1" y="15"/>
                    </a:cubicBezTo>
                    <a:close/>
                  </a:path>
                </a:pathLst>
              </a:custGeom>
              <a:solidFill>
                <a:srgbClr val="FBB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0">
                <a:extLst>
                  <a:ext uri="{FF2B5EF4-FFF2-40B4-BE49-F238E27FC236}">
                    <a16:creationId xmlns:a16="http://schemas.microsoft.com/office/drawing/2014/main" id="{1AB6E510-3652-4461-A294-11F1DB62667E}"/>
                  </a:ext>
                </a:extLst>
              </p:cNvPr>
              <p:cNvSpPr>
                <a:spLocks/>
              </p:cNvSpPr>
              <p:nvPr/>
            </p:nvSpPr>
            <p:spPr bwMode="auto">
              <a:xfrm>
                <a:off x="4394201" y="1595438"/>
                <a:ext cx="19050" cy="22225"/>
              </a:xfrm>
              <a:custGeom>
                <a:avLst/>
                <a:gdLst>
                  <a:gd name="T0" fmla="*/ 3 w 6"/>
                  <a:gd name="T1" fmla="*/ 7 h 7"/>
                  <a:gd name="T2" fmla="*/ 3 w 6"/>
                  <a:gd name="T3" fmla="*/ 0 h 7"/>
                  <a:gd name="T4" fmla="*/ 3 w 6"/>
                  <a:gd name="T5" fmla="*/ 7 h 7"/>
                </a:gdLst>
                <a:ahLst/>
                <a:cxnLst>
                  <a:cxn ang="0">
                    <a:pos x="T0" y="T1"/>
                  </a:cxn>
                  <a:cxn ang="0">
                    <a:pos x="T2" y="T3"/>
                  </a:cxn>
                  <a:cxn ang="0">
                    <a:pos x="T4" y="T5"/>
                  </a:cxn>
                </a:cxnLst>
                <a:rect l="0" t="0" r="r" b="b"/>
                <a:pathLst>
                  <a:path w="6" h="7">
                    <a:moveTo>
                      <a:pt x="3" y="7"/>
                    </a:moveTo>
                    <a:cubicBezTo>
                      <a:pt x="6" y="5"/>
                      <a:pt x="6" y="1"/>
                      <a:pt x="3" y="0"/>
                    </a:cubicBezTo>
                    <a:cubicBezTo>
                      <a:pt x="0" y="1"/>
                      <a:pt x="0" y="7"/>
                      <a:pt x="3" y="7"/>
                    </a:cubicBezTo>
                    <a:close/>
                  </a:path>
                </a:pathLst>
              </a:custGeom>
              <a:solidFill>
                <a:srgbClr val="E789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27" name="Group 426">
            <a:extLst>
              <a:ext uri="{FF2B5EF4-FFF2-40B4-BE49-F238E27FC236}">
                <a16:creationId xmlns:a16="http://schemas.microsoft.com/office/drawing/2014/main" id="{596C36D7-E8F0-431B-827A-A785DDC8CA38}"/>
              </a:ext>
            </a:extLst>
          </p:cNvPr>
          <p:cNvGrpSpPr/>
          <p:nvPr/>
        </p:nvGrpSpPr>
        <p:grpSpPr>
          <a:xfrm>
            <a:off x="4483362" y="2493060"/>
            <a:ext cx="2630727" cy="2633583"/>
            <a:chOff x="4483362" y="2493060"/>
            <a:chExt cx="2630727" cy="2633583"/>
          </a:xfrm>
        </p:grpSpPr>
        <p:sp>
          <p:nvSpPr>
            <p:cNvPr id="428" name="Freeform 212">
              <a:extLst>
                <a:ext uri="{FF2B5EF4-FFF2-40B4-BE49-F238E27FC236}">
                  <a16:creationId xmlns:a16="http://schemas.microsoft.com/office/drawing/2014/main" id="{FA42BE2F-45F5-446C-BFA9-3CD080ACC970}"/>
                </a:ext>
              </a:extLst>
            </p:cNvPr>
            <p:cNvSpPr>
              <a:spLocks/>
            </p:cNvSpPr>
            <p:nvPr/>
          </p:nvSpPr>
          <p:spPr bwMode="auto">
            <a:xfrm>
              <a:off x="4704732" y="2714429"/>
              <a:ext cx="2187988" cy="2190844"/>
            </a:xfrm>
            <a:custGeom>
              <a:avLst/>
              <a:gdLst>
                <a:gd name="T0" fmla="*/ 393 w 790"/>
                <a:gd name="T1" fmla="*/ 1 h 790"/>
                <a:gd name="T2" fmla="*/ 1 w 790"/>
                <a:gd name="T3" fmla="*/ 397 h 790"/>
                <a:gd name="T4" fmla="*/ 397 w 790"/>
                <a:gd name="T5" fmla="*/ 789 h 790"/>
                <a:gd name="T6" fmla="*/ 789 w 790"/>
                <a:gd name="T7" fmla="*/ 393 h 790"/>
                <a:gd name="T8" fmla="*/ 393 w 790"/>
                <a:gd name="T9" fmla="*/ 1 h 790"/>
              </a:gdLst>
              <a:ahLst/>
              <a:cxnLst>
                <a:cxn ang="0">
                  <a:pos x="T0" y="T1"/>
                </a:cxn>
                <a:cxn ang="0">
                  <a:pos x="T2" y="T3"/>
                </a:cxn>
                <a:cxn ang="0">
                  <a:pos x="T4" y="T5"/>
                </a:cxn>
                <a:cxn ang="0">
                  <a:pos x="T6" y="T7"/>
                </a:cxn>
                <a:cxn ang="0">
                  <a:pos x="T8" y="T9"/>
                </a:cxn>
              </a:cxnLst>
              <a:rect l="0" t="0" r="r" b="b"/>
              <a:pathLst>
                <a:path w="790" h="790">
                  <a:moveTo>
                    <a:pt x="393" y="1"/>
                  </a:moveTo>
                  <a:cubicBezTo>
                    <a:pt x="175" y="2"/>
                    <a:pt x="0" y="180"/>
                    <a:pt x="1" y="397"/>
                  </a:cubicBezTo>
                  <a:cubicBezTo>
                    <a:pt x="2" y="615"/>
                    <a:pt x="180" y="790"/>
                    <a:pt x="397" y="789"/>
                  </a:cubicBezTo>
                  <a:cubicBezTo>
                    <a:pt x="615" y="788"/>
                    <a:pt x="790" y="610"/>
                    <a:pt x="789" y="393"/>
                  </a:cubicBezTo>
                  <a:cubicBezTo>
                    <a:pt x="788" y="175"/>
                    <a:pt x="610" y="0"/>
                    <a:pt x="39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13">
              <a:extLst>
                <a:ext uri="{FF2B5EF4-FFF2-40B4-BE49-F238E27FC236}">
                  <a16:creationId xmlns:a16="http://schemas.microsoft.com/office/drawing/2014/main" id="{8D06D742-93AB-4EEE-87D4-FCE5569B0E0C}"/>
                </a:ext>
              </a:extLst>
            </p:cNvPr>
            <p:cNvSpPr>
              <a:spLocks noEditPoints="1"/>
            </p:cNvSpPr>
            <p:nvPr/>
          </p:nvSpPr>
          <p:spPr bwMode="auto">
            <a:xfrm>
              <a:off x="4607615" y="2620168"/>
              <a:ext cx="2382221" cy="2379365"/>
            </a:xfrm>
            <a:custGeom>
              <a:avLst/>
              <a:gdLst>
                <a:gd name="T0" fmla="*/ 430 w 860"/>
                <a:gd name="T1" fmla="*/ 823 h 858"/>
                <a:gd name="T2" fmla="*/ 36 w 860"/>
                <a:gd name="T3" fmla="*/ 431 h 858"/>
                <a:gd name="T4" fmla="*/ 428 w 860"/>
                <a:gd name="T5" fmla="*/ 35 h 858"/>
                <a:gd name="T6" fmla="*/ 430 w 860"/>
                <a:gd name="T7" fmla="*/ 35 h 858"/>
                <a:gd name="T8" fmla="*/ 824 w 860"/>
                <a:gd name="T9" fmla="*/ 427 h 858"/>
                <a:gd name="T10" fmla="*/ 432 w 860"/>
                <a:gd name="T11" fmla="*/ 823 h 858"/>
                <a:gd name="T12" fmla="*/ 430 w 860"/>
                <a:gd name="T13" fmla="*/ 823 h 858"/>
                <a:gd name="T14" fmla="*/ 430 w 860"/>
                <a:gd name="T15" fmla="*/ 0 h 858"/>
                <a:gd name="T16" fmla="*/ 427 w 860"/>
                <a:gd name="T17" fmla="*/ 0 h 858"/>
                <a:gd name="T18" fmla="*/ 179 w 860"/>
                <a:gd name="T19" fmla="*/ 80 h 858"/>
                <a:gd name="T20" fmla="*/ 180 w 860"/>
                <a:gd name="T21" fmla="*/ 84 h 858"/>
                <a:gd name="T22" fmla="*/ 165 w 860"/>
                <a:gd name="T23" fmla="*/ 99 h 858"/>
                <a:gd name="T24" fmla="*/ 157 w 860"/>
                <a:gd name="T25" fmla="*/ 97 h 858"/>
                <a:gd name="T26" fmla="*/ 43 w 860"/>
                <a:gd name="T27" fmla="*/ 243 h 858"/>
                <a:gd name="T28" fmla="*/ 43 w 860"/>
                <a:gd name="T29" fmla="*/ 247 h 858"/>
                <a:gd name="T30" fmla="*/ 56 w 860"/>
                <a:gd name="T31" fmla="*/ 239 h 858"/>
                <a:gd name="T32" fmla="*/ 71 w 860"/>
                <a:gd name="T33" fmla="*/ 254 h 858"/>
                <a:gd name="T34" fmla="*/ 56 w 860"/>
                <a:gd name="T35" fmla="*/ 269 h 858"/>
                <a:gd name="T36" fmla="*/ 42 w 860"/>
                <a:gd name="T37" fmla="*/ 258 h 858"/>
                <a:gd name="T38" fmla="*/ 36 w 860"/>
                <a:gd name="T39" fmla="*/ 258 h 858"/>
                <a:gd name="T40" fmla="*/ 1 w 860"/>
                <a:gd name="T41" fmla="*/ 432 h 858"/>
                <a:gd name="T42" fmla="*/ 47 w 860"/>
                <a:gd name="T43" fmla="*/ 623 h 858"/>
                <a:gd name="T44" fmla="*/ 56 w 860"/>
                <a:gd name="T45" fmla="*/ 619 h 858"/>
                <a:gd name="T46" fmla="*/ 71 w 860"/>
                <a:gd name="T47" fmla="*/ 634 h 858"/>
                <a:gd name="T48" fmla="*/ 61 w 860"/>
                <a:gd name="T49" fmla="*/ 648 h 858"/>
                <a:gd name="T50" fmla="*/ 430 w 860"/>
                <a:gd name="T51" fmla="*/ 858 h 858"/>
                <a:gd name="T52" fmla="*/ 433 w 860"/>
                <a:gd name="T53" fmla="*/ 858 h 858"/>
                <a:gd name="T54" fmla="*/ 799 w 860"/>
                <a:gd name="T55" fmla="*/ 648 h 858"/>
                <a:gd name="T56" fmla="*/ 789 w 860"/>
                <a:gd name="T57" fmla="*/ 634 h 858"/>
                <a:gd name="T58" fmla="*/ 804 w 860"/>
                <a:gd name="T59" fmla="*/ 619 h 858"/>
                <a:gd name="T60" fmla="*/ 813 w 860"/>
                <a:gd name="T61" fmla="*/ 623 h 858"/>
                <a:gd name="T62" fmla="*/ 859 w 860"/>
                <a:gd name="T63" fmla="*/ 426 h 858"/>
                <a:gd name="T64" fmla="*/ 824 w 860"/>
                <a:gd name="T65" fmla="*/ 258 h 858"/>
                <a:gd name="T66" fmla="*/ 818 w 860"/>
                <a:gd name="T67" fmla="*/ 258 h 858"/>
                <a:gd name="T68" fmla="*/ 804 w 860"/>
                <a:gd name="T69" fmla="*/ 269 h 858"/>
                <a:gd name="T70" fmla="*/ 789 w 860"/>
                <a:gd name="T71" fmla="*/ 254 h 858"/>
                <a:gd name="T72" fmla="*/ 804 w 860"/>
                <a:gd name="T73" fmla="*/ 239 h 858"/>
                <a:gd name="T74" fmla="*/ 817 w 860"/>
                <a:gd name="T75" fmla="*/ 247 h 858"/>
                <a:gd name="T76" fmla="*/ 817 w 860"/>
                <a:gd name="T77" fmla="*/ 243 h 858"/>
                <a:gd name="T78" fmla="*/ 703 w 860"/>
                <a:gd name="T79" fmla="*/ 97 h 858"/>
                <a:gd name="T80" fmla="*/ 695 w 860"/>
                <a:gd name="T81" fmla="*/ 99 h 858"/>
                <a:gd name="T82" fmla="*/ 680 w 860"/>
                <a:gd name="T83" fmla="*/ 84 h 858"/>
                <a:gd name="T84" fmla="*/ 681 w 860"/>
                <a:gd name="T85" fmla="*/ 80 h 858"/>
                <a:gd name="T86" fmla="*/ 430 w 860"/>
                <a:gd name="T8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0" h="858">
                  <a:moveTo>
                    <a:pt x="430" y="823"/>
                  </a:moveTo>
                  <a:cubicBezTo>
                    <a:pt x="213" y="823"/>
                    <a:pt x="37" y="648"/>
                    <a:pt x="36" y="431"/>
                  </a:cubicBezTo>
                  <a:cubicBezTo>
                    <a:pt x="35" y="214"/>
                    <a:pt x="210" y="36"/>
                    <a:pt x="428" y="35"/>
                  </a:cubicBezTo>
                  <a:cubicBezTo>
                    <a:pt x="428" y="35"/>
                    <a:pt x="429" y="35"/>
                    <a:pt x="430" y="35"/>
                  </a:cubicBezTo>
                  <a:cubicBezTo>
                    <a:pt x="647" y="35"/>
                    <a:pt x="823" y="210"/>
                    <a:pt x="824" y="427"/>
                  </a:cubicBezTo>
                  <a:cubicBezTo>
                    <a:pt x="825" y="644"/>
                    <a:pt x="650" y="822"/>
                    <a:pt x="432" y="823"/>
                  </a:cubicBezTo>
                  <a:cubicBezTo>
                    <a:pt x="432" y="823"/>
                    <a:pt x="431" y="823"/>
                    <a:pt x="430" y="823"/>
                  </a:cubicBezTo>
                  <a:moveTo>
                    <a:pt x="430" y="0"/>
                  </a:moveTo>
                  <a:cubicBezTo>
                    <a:pt x="429" y="0"/>
                    <a:pt x="428" y="0"/>
                    <a:pt x="427" y="0"/>
                  </a:cubicBezTo>
                  <a:cubicBezTo>
                    <a:pt x="335" y="0"/>
                    <a:pt x="249" y="30"/>
                    <a:pt x="179" y="80"/>
                  </a:cubicBezTo>
                  <a:cubicBezTo>
                    <a:pt x="180" y="82"/>
                    <a:pt x="180" y="83"/>
                    <a:pt x="180" y="84"/>
                  </a:cubicBezTo>
                  <a:cubicBezTo>
                    <a:pt x="180" y="92"/>
                    <a:pt x="173" y="99"/>
                    <a:pt x="165" y="99"/>
                  </a:cubicBezTo>
                  <a:cubicBezTo>
                    <a:pt x="162" y="99"/>
                    <a:pt x="159" y="98"/>
                    <a:pt x="157" y="97"/>
                  </a:cubicBezTo>
                  <a:cubicBezTo>
                    <a:pt x="109" y="137"/>
                    <a:pt x="70" y="186"/>
                    <a:pt x="43" y="243"/>
                  </a:cubicBezTo>
                  <a:cubicBezTo>
                    <a:pt x="43" y="247"/>
                    <a:pt x="43" y="247"/>
                    <a:pt x="43" y="247"/>
                  </a:cubicBezTo>
                  <a:cubicBezTo>
                    <a:pt x="45" y="242"/>
                    <a:pt x="50" y="239"/>
                    <a:pt x="56" y="239"/>
                  </a:cubicBezTo>
                  <a:cubicBezTo>
                    <a:pt x="65" y="239"/>
                    <a:pt x="71" y="245"/>
                    <a:pt x="71" y="254"/>
                  </a:cubicBezTo>
                  <a:cubicBezTo>
                    <a:pt x="71" y="262"/>
                    <a:pt x="65" y="269"/>
                    <a:pt x="56" y="269"/>
                  </a:cubicBezTo>
                  <a:cubicBezTo>
                    <a:pt x="49" y="269"/>
                    <a:pt x="43" y="264"/>
                    <a:pt x="42" y="258"/>
                  </a:cubicBezTo>
                  <a:cubicBezTo>
                    <a:pt x="36" y="258"/>
                    <a:pt x="36" y="258"/>
                    <a:pt x="36" y="258"/>
                  </a:cubicBezTo>
                  <a:cubicBezTo>
                    <a:pt x="13" y="311"/>
                    <a:pt x="0" y="370"/>
                    <a:pt x="1" y="432"/>
                  </a:cubicBezTo>
                  <a:cubicBezTo>
                    <a:pt x="1" y="500"/>
                    <a:pt x="17" y="565"/>
                    <a:pt x="47" y="623"/>
                  </a:cubicBezTo>
                  <a:cubicBezTo>
                    <a:pt x="49" y="620"/>
                    <a:pt x="53" y="619"/>
                    <a:pt x="56" y="619"/>
                  </a:cubicBezTo>
                  <a:cubicBezTo>
                    <a:pt x="65" y="619"/>
                    <a:pt x="71" y="626"/>
                    <a:pt x="71" y="634"/>
                  </a:cubicBezTo>
                  <a:cubicBezTo>
                    <a:pt x="71" y="641"/>
                    <a:pt x="67" y="647"/>
                    <a:pt x="61" y="648"/>
                  </a:cubicBezTo>
                  <a:cubicBezTo>
                    <a:pt x="136" y="774"/>
                    <a:pt x="273" y="858"/>
                    <a:pt x="430" y="858"/>
                  </a:cubicBezTo>
                  <a:cubicBezTo>
                    <a:pt x="431" y="858"/>
                    <a:pt x="432" y="858"/>
                    <a:pt x="433" y="858"/>
                  </a:cubicBezTo>
                  <a:cubicBezTo>
                    <a:pt x="589" y="858"/>
                    <a:pt x="725" y="773"/>
                    <a:pt x="799" y="648"/>
                  </a:cubicBezTo>
                  <a:cubicBezTo>
                    <a:pt x="793" y="647"/>
                    <a:pt x="789" y="641"/>
                    <a:pt x="789" y="634"/>
                  </a:cubicBezTo>
                  <a:cubicBezTo>
                    <a:pt x="789" y="626"/>
                    <a:pt x="795" y="619"/>
                    <a:pt x="804" y="619"/>
                  </a:cubicBezTo>
                  <a:cubicBezTo>
                    <a:pt x="807" y="619"/>
                    <a:pt x="811" y="620"/>
                    <a:pt x="813" y="623"/>
                  </a:cubicBezTo>
                  <a:cubicBezTo>
                    <a:pt x="843" y="564"/>
                    <a:pt x="860" y="497"/>
                    <a:pt x="859" y="426"/>
                  </a:cubicBezTo>
                  <a:cubicBezTo>
                    <a:pt x="859" y="366"/>
                    <a:pt x="846" y="309"/>
                    <a:pt x="824" y="258"/>
                  </a:cubicBezTo>
                  <a:cubicBezTo>
                    <a:pt x="818" y="258"/>
                    <a:pt x="818" y="258"/>
                    <a:pt x="818" y="258"/>
                  </a:cubicBezTo>
                  <a:cubicBezTo>
                    <a:pt x="816" y="264"/>
                    <a:pt x="811" y="269"/>
                    <a:pt x="804" y="269"/>
                  </a:cubicBezTo>
                  <a:cubicBezTo>
                    <a:pt x="795" y="269"/>
                    <a:pt x="789" y="262"/>
                    <a:pt x="789" y="254"/>
                  </a:cubicBezTo>
                  <a:cubicBezTo>
                    <a:pt x="789" y="245"/>
                    <a:pt x="795" y="239"/>
                    <a:pt x="804" y="239"/>
                  </a:cubicBezTo>
                  <a:cubicBezTo>
                    <a:pt x="810" y="239"/>
                    <a:pt x="815" y="242"/>
                    <a:pt x="817" y="247"/>
                  </a:cubicBezTo>
                  <a:cubicBezTo>
                    <a:pt x="817" y="243"/>
                    <a:pt x="817" y="243"/>
                    <a:pt x="817" y="243"/>
                  </a:cubicBezTo>
                  <a:cubicBezTo>
                    <a:pt x="790" y="186"/>
                    <a:pt x="751" y="137"/>
                    <a:pt x="703" y="97"/>
                  </a:cubicBezTo>
                  <a:cubicBezTo>
                    <a:pt x="701" y="98"/>
                    <a:pt x="698" y="99"/>
                    <a:pt x="695" y="99"/>
                  </a:cubicBezTo>
                  <a:cubicBezTo>
                    <a:pt x="687" y="99"/>
                    <a:pt x="680" y="92"/>
                    <a:pt x="680" y="84"/>
                  </a:cubicBezTo>
                  <a:cubicBezTo>
                    <a:pt x="680" y="83"/>
                    <a:pt x="680" y="82"/>
                    <a:pt x="681" y="80"/>
                  </a:cubicBezTo>
                  <a:cubicBezTo>
                    <a:pt x="610" y="29"/>
                    <a:pt x="524" y="0"/>
                    <a:pt x="430" y="0"/>
                  </a:cubicBezTo>
                </a:path>
              </a:pathLst>
            </a:custGeom>
            <a:solidFill>
              <a:srgbClr val="D9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22">
              <a:extLst>
                <a:ext uri="{FF2B5EF4-FFF2-40B4-BE49-F238E27FC236}">
                  <a16:creationId xmlns:a16="http://schemas.microsoft.com/office/drawing/2014/main" id="{D2F97616-458D-4374-85D3-EA6F00734973}"/>
                </a:ext>
              </a:extLst>
            </p:cNvPr>
            <p:cNvSpPr>
              <a:spLocks noEditPoints="1"/>
            </p:cNvSpPr>
            <p:nvPr/>
          </p:nvSpPr>
          <p:spPr bwMode="auto">
            <a:xfrm>
              <a:off x="4704732" y="2717285"/>
              <a:ext cx="2187988" cy="2185131"/>
            </a:xfrm>
            <a:custGeom>
              <a:avLst/>
              <a:gdLst>
                <a:gd name="T0" fmla="*/ 395 w 790"/>
                <a:gd name="T1" fmla="*/ 751 h 788"/>
                <a:gd name="T2" fmla="*/ 38 w 790"/>
                <a:gd name="T3" fmla="*/ 396 h 788"/>
                <a:gd name="T4" fmla="*/ 393 w 790"/>
                <a:gd name="T5" fmla="*/ 37 h 788"/>
                <a:gd name="T6" fmla="*/ 395 w 790"/>
                <a:gd name="T7" fmla="*/ 37 h 788"/>
                <a:gd name="T8" fmla="*/ 752 w 790"/>
                <a:gd name="T9" fmla="*/ 392 h 788"/>
                <a:gd name="T10" fmla="*/ 397 w 790"/>
                <a:gd name="T11" fmla="*/ 751 h 788"/>
                <a:gd name="T12" fmla="*/ 395 w 790"/>
                <a:gd name="T13" fmla="*/ 751 h 788"/>
                <a:gd name="T14" fmla="*/ 395 w 790"/>
                <a:gd name="T15" fmla="*/ 0 h 788"/>
                <a:gd name="T16" fmla="*/ 393 w 790"/>
                <a:gd name="T17" fmla="*/ 0 h 788"/>
                <a:gd name="T18" fmla="*/ 1 w 790"/>
                <a:gd name="T19" fmla="*/ 396 h 788"/>
                <a:gd name="T20" fmla="*/ 395 w 790"/>
                <a:gd name="T21" fmla="*/ 788 h 788"/>
                <a:gd name="T22" fmla="*/ 397 w 790"/>
                <a:gd name="T23" fmla="*/ 788 h 788"/>
                <a:gd name="T24" fmla="*/ 789 w 790"/>
                <a:gd name="T25" fmla="*/ 392 h 788"/>
                <a:gd name="T26" fmla="*/ 395 w 790"/>
                <a:gd name="T27" fmla="*/ 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0" h="788">
                  <a:moveTo>
                    <a:pt x="395" y="751"/>
                  </a:moveTo>
                  <a:cubicBezTo>
                    <a:pt x="199" y="751"/>
                    <a:pt x="39" y="593"/>
                    <a:pt x="38" y="396"/>
                  </a:cubicBezTo>
                  <a:cubicBezTo>
                    <a:pt x="36" y="199"/>
                    <a:pt x="195" y="38"/>
                    <a:pt x="393" y="37"/>
                  </a:cubicBezTo>
                  <a:cubicBezTo>
                    <a:pt x="394" y="37"/>
                    <a:pt x="394" y="37"/>
                    <a:pt x="395" y="37"/>
                  </a:cubicBezTo>
                  <a:cubicBezTo>
                    <a:pt x="591" y="37"/>
                    <a:pt x="751" y="195"/>
                    <a:pt x="752" y="392"/>
                  </a:cubicBezTo>
                  <a:cubicBezTo>
                    <a:pt x="754" y="589"/>
                    <a:pt x="595" y="750"/>
                    <a:pt x="397" y="751"/>
                  </a:cubicBezTo>
                  <a:cubicBezTo>
                    <a:pt x="396" y="751"/>
                    <a:pt x="396" y="751"/>
                    <a:pt x="395" y="751"/>
                  </a:cubicBezTo>
                  <a:moveTo>
                    <a:pt x="395" y="0"/>
                  </a:moveTo>
                  <a:cubicBezTo>
                    <a:pt x="394" y="0"/>
                    <a:pt x="393" y="0"/>
                    <a:pt x="393" y="0"/>
                  </a:cubicBezTo>
                  <a:cubicBezTo>
                    <a:pt x="175" y="1"/>
                    <a:pt x="0" y="179"/>
                    <a:pt x="1" y="396"/>
                  </a:cubicBezTo>
                  <a:cubicBezTo>
                    <a:pt x="2" y="613"/>
                    <a:pt x="178" y="788"/>
                    <a:pt x="395" y="788"/>
                  </a:cubicBezTo>
                  <a:cubicBezTo>
                    <a:pt x="396" y="788"/>
                    <a:pt x="397" y="788"/>
                    <a:pt x="397" y="788"/>
                  </a:cubicBezTo>
                  <a:cubicBezTo>
                    <a:pt x="615" y="787"/>
                    <a:pt x="790" y="609"/>
                    <a:pt x="789" y="392"/>
                  </a:cubicBezTo>
                  <a:cubicBezTo>
                    <a:pt x="788" y="175"/>
                    <a:pt x="612" y="0"/>
                    <a:pt x="395" y="0"/>
                  </a:cubicBezTo>
                </a:path>
              </a:pathLst>
            </a:custGeom>
            <a:solidFill>
              <a:srgbClr val="D9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23">
              <a:extLst>
                <a:ext uri="{FF2B5EF4-FFF2-40B4-BE49-F238E27FC236}">
                  <a16:creationId xmlns:a16="http://schemas.microsoft.com/office/drawing/2014/main" id="{9D672FC0-4094-4B93-8703-56CC9DC0A6BC}"/>
                </a:ext>
              </a:extLst>
            </p:cNvPr>
            <p:cNvSpPr>
              <a:spLocks noEditPoints="1"/>
            </p:cNvSpPr>
            <p:nvPr/>
          </p:nvSpPr>
          <p:spPr bwMode="auto">
            <a:xfrm>
              <a:off x="4483362" y="2493060"/>
              <a:ext cx="2630727" cy="2633583"/>
            </a:xfrm>
            <a:custGeom>
              <a:avLst/>
              <a:gdLst>
                <a:gd name="T0" fmla="*/ 472 w 950"/>
                <a:gd name="T1" fmla="*/ 1 h 950"/>
                <a:gd name="T2" fmla="*/ 1 w 950"/>
                <a:gd name="T3" fmla="*/ 478 h 950"/>
                <a:gd name="T4" fmla="*/ 478 w 950"/>
                <a:gd name="T5" fmla="*/ 949 h 950"/>
                <a:gd name="T6" fmla="*/ 949 w 950"/>
                <a:gd name="T7" fmla="*/ 472 h 950"/>
                <a:gd name="T8" fmla="*/ 472 w 950"/>
                <a:gd name="T9" fmla="*/ 1 h 950"/>
                <a:gd name="T10" fmla="*/ 477 w 950"/>
                <a:gd name="T11" fmla="*/ 869 h 950"/>
                <a:gd name="T12" fmla="*/ 81 w 950"/>
                <a:gd name="T13" fmla="*/ 477 h 950"/>
                <a:gd name="T14" fmla="*/ 473 w 950"/>
                <a:gd name="T15" fmla="*/ 81 h 950"/>
                <a:gd name="T16" fmla="*/ 869 w 950"/>
                <a:gd name="T17" fmla="*/ 473 h 950"/>
                <a:gd name="T18" fmla="*/ 477 w 950"/>
                <a:gd name="T19" fmla="*/ 869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0" h="950">
                  <a:moveTo>
                    <a:pt x="472" y="1"/>
                  </a:moveTo>
                  <a:cubicBezTo>
                    <a:pt x="211" y="3"/>
                    <a:pt x="0" y="216"/>
                    <a:pt x="1" y="478"/>
                  </a:cubicBezTo>
                  <a:cubicBezTo>
                    <a:pt x="3" y="739"/>
                    <a:pt x="216" y="950"/>
                    <a:pt x="478" y="949"/>
                  </a:cubicBezTo>
                  <a:cubicBezTo>
                    <a:pt x="739" y="947"/>
                    <a:pt x="950" y="734"/>
                    <a:pt x="949" y="472"/>
                  </a:cubicBezTo>
                  <a:cubicBezTo>
                    <a:pt x="947" y="211"/>
                    <a:pt x="734" y="0"/>
                    <a:pt x="472" y="1"/>
                  </a:cubicBezTo>
                  <a:close/>
                  <a:moveTo>
                    <a:pt x="477" y="869"/>
                  </a:moveTo>
                  <a:cubicBezTo>
                    <a:pt x="260" y="870"/>
                    <a:pt x="82" y="695"/>
                    <a:pt x="81" y="477"/>
                  </a:cubicBezTo>
                  <a:cubicBezTo>
                    <a:pt x="80" y="260"/>
                    <a:pt x="255" y="82"/>
                    <a:pt x="473" y="81"/>
                  </a:cubicBezTo>
                  <a:cubicBezTo>
                    <a:pt x="690" y="80"/>
                    <a:pt x="868" y="255"/>
                    <a:pt x="869" y="473"/>
                  </a:cubicBezTo>
                  <a:cubicBezTo>
                    <a:pt x="870" y="690"/>
                    <a:pt x="695" y="868"/>
                    <a:pt x="477" y="869"/>
                  </a:cubicBezTo>
                  <a:close/>
                </a:path>
              </a:pathLst>
            </a:custGeom>
            <a:solidFill>
              <a:srgbClr val="FFD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24">
              <a:extLst>
                <a:ext uri="{FF2B5EF4-FFF2-40B4-BE49-F238E27FC236}">
                  <a16:creationId xmlns:a16="http://schemas.microsoft.com/office/drawing/2014/main" id="{F36E0177-6D86-48C5-90FC-960C23FD2598}"/>
                </a:ext>
              </a:extLst>
            </p:cNvPr>
            <p:cNvSpPr>
              <a:spLocks noEditPoints="1"/>
            </p:cNvSpPr>
            <p:nvPr/>
          </p:nvSpPr>
          <p:spPr bwMode="auto">
            <a:xfrm>
              <a:off x="5318854" y="3094328"/>
              <a:ext cx="964029" cy="1431047"/>
            </a:xfrm>
            <a:custGeom>
              <a:avLst/>
              <a:gdLst>
                <a:gd name="T0" fmla="*/ 277 w 348"/>
                <a:gd name="T1" fmla="*/ 245 h 516"/>
                <a:gd name="T2" fmla="*/ 321 w 348"/>
                <a:gd name="T3" fmla="*/ 167 h 516"/>
                <a:gd name="T4" fmla="*/ 177 w 348"/>
                <a:gd name="T5" fmla="*/ 62 h 516"/>
                <a:gd name="T6" fmla="*/ 160 w 348"/>
                <a:gd name="T7" fmla="*/ 15 h 516"/>
                <a:gd name="T8" fmla="*/ 134 w 348"/>
                <a:gd name="T9" fmla="*/ 62 h 516"/>
                <a:gd name="T10" fmla="*/ 117 w 348"/>
                <a:gd name="T11" fmla="*/ 15 h 516"/>
                <a:gd name="T12" fmla="*/ 91 w 348"/>
                <a:gd name="T13" fmla="*/ 62 h 516"/>
                <a:gd name="T14" fmla="*/ 5 w 348"/>
                <a:gd name="T15" fmla="*/ 69 h 516"/>
                <a:gd name="T16" fmla="*/ 7 w 348"/>
                <a:gd name="T17" fmla="*/ 105 h 516"/>
                <a:gd name="T18" fmla="*/ 51 w 348"/>
                <a:gd name="T19" fmla="*/ 110 h 516"/>
                <a:gd name="T20" fmla="*/ 42 w 348"/>
                <a:gd name="T21" fmla="*/ 408 h 516"/>
                <a:gd name="T22" fmla="*/ 0 w 348"/>
                <a:gd name="T23" fmla="*/ 431 h 516"/>
                <a:gd name="T24" fmla="*/ 23 w 348"/>
                <a:gd name="T25" fmla="*/ 455 h 516"/>
                <a:gd name="T26" fmla="*/ 94 w 348"/>
                <a:gd name="T27" fmla="*/ 501 h 516"/>
                <a:gd name="T28" fmla="*/ 120 w 348"/>
                <a:gd name="T29" fmla="*/ 454 h 516"/>
                <a:gd name="T30" fmla="*/ 137 w 348"/>
                <a:gd name="T31" fmla="*/ 501 h 516"/>
                <a:gd name="T32" fmla="*/ 163 w 348"/>
                <a:gd name="T33" fmla="*/ 454 h 516"/>
                <a:gd name="T34" fmla="*/ 200 w 348"/>
                <a:gd name="T35" fmla="*/ 454 h 516"/>
                <a:gd name="T36" fmla="*/ 292 w 348"/>
                <a:gd name="T37" fmla="*/ 436 h 516"/>
                <a:gd name="T38" fmla="*/ 348 w 348"/>
                <a:gd name="T39" fmla="*/ 340 h 516"/>
                <a:gd name="T40" fmla="*/ 185 w 348"/>
                <a:gd name="T41" fmla="*/ 109 h 516"/>
                <a:gd name="T42" fmla="*/ 264 w 348"/>
                <a:gd name="T43" fmla="*/ 169 h 516"/>
                <a:gd name="T44" fmla="*/ 173 w 348"/>
                <a:gd name="T45" fmla="*/ 231 h 516"/>
                <a:gd name="T46" fmla="*/ 161 w 348"/>
                <a:gd name="T47" fmla="*/ 109 h 516"/>
                <a:gd name="T48" fmla="*/ 134 w 348"/>
                <a:gd name="T49" fmla="*/ 109 h 516"/>
                <a:gd name="T50" fmla="*/ 118 w 348"/>
                <a:gd name="T51" fmla="*/ 231 h 516"/>
                <a:gd name="T52" fmla="*/ 134 w 348"/>
                <a:gd name="T53" fmla="*/ 109 h 516"/>
                <a:gd name="T54" fmla="*/ 119 w 348"/>
                <a:gd name="T55" fmla="*/ 272 h 516"/>
                <a:gd name="T56" fmla="*/ 136 w 348"/>
                <a:gd name="T57" fmla="*/ 407 h 516"/>
                <a:gd name="T58" fmla="*/ 265 w 348"/>
                <a:gd name="T59" fmla="*/ 391 h 516"/>
                <a:gd name="T60" fmla="*/ 162 w 348"/>
                <a:gd name="T61" fmla="*/ 407 h 516"/>
                <a:gd name="T62" fmla="*/ 180 w 348"/>
                <a:gd name="T63" fmla="*/ 272 h 516"/>
                <a:gd name="T64" fmla="*/ 291 w 348"/>
                <a:gd name="T65" fmla="*/ 33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516">
                  <a:moveTo>
                    <a:pt x="330" y="281"/>
                  </a:moveTo>
                  <a:cubicBezTo>
                    <a:pt x="319" y="266"/>
                    <a:pt x="301" y="254"/>
                    <a:pt x="277" y="245"/>
                  </a:cubicBezTo>
                  <a:cubicBezTo>
                    <a:pt x="292" y="237"/>
                    <a:pt x="303" y="226"/>
                    <a:pt x="310" y="213"/>
                  </a:cubicBezTo>
                  <a:cubicBezTo>
                    <a:pt x="318" y="200"/>
                    <a:pt x="321" y="185"/>
                    <a:pt x="321" y="167"/>
                  </a:cubicBezTo>
                  <a:cubicBezTo>
                    <a:pt x="321" y="133"/>
                    <a:pt x="309" y="106"/>
                    <a:pt x="284" y="88"/>
                  </a:cubicBezTo>
                  <a:cubicBezTo>
                    <a:pt x="260" y="70"/>
                    <a:pt x="224" y="61"/>
                    <a:pt x="177" y="62"/>
                  </a:cubicBezTo>
                  <a:cubicBezTo>
                    <a:pt x="160" y="62"/>
                    <a:pt x="160" y="62"/>
                    <a:pt x="160" y="62"/>
                  </a:cubicBezTo>
                  <a:cubicBezTo>
                    <a:pt x="160" y="46"/>
                    <a:pt x="160" y="30"/>
                    <a:pt x="160" y="15"/>
                  </a:cubicBezTo>
                  <a:cubicBezTo>
                    <a:pt x="160" y="0"/>
                    <a:pt x="134" y="0"/>
                    <a:pt x="134" y="15"/>
                  </a:cubicBezTo>
                  <a:cubicBezTo>
                    <a:pt x="134" y="30"/>
                    <a:pt x="134" y="46"/>
                    <a:pt x="134" y="62"/>
                  </a:cubicBezTo>
                  <a:cubicBezTo>
                    <a:pt x="117" y="62"/>
                    <a:pt x="117" y="62"/>
                    <a:pt x="117" y="62"/>
                  </a:cubicBezTo>
                  <a:cubicBezTo>
                    <a:pt x="117" y="46"/>
                    <a:pt x="117" y="31"/>
                    <a:pt x="117" y="15"/>
                  </a:cubicBezTo>
                  <a:cubicBezTo>
                    <a:pt x="117" y="0"/>
                    <a:pt x="91" y="1"/>
                    <a:pt x="91" y="15"/>
                  </a:cubicBezTo>
                  <a:cubicBezTo>
                    <a:pt x="91" y="31"/>
                    <a:pt x="91" y="46"/>
                    <a:pt x="91" y="62"/>
                  </a:cubicBezTo>
                  <a:cubicBezTo>
                    <a:pt x="23" y="62"/>
                    <a:pt x="23" y="62"/>
                    <a:pt x="23" y="62"/>
                  </a:cubicBezTo>
                  <a:cubicBezTo>
                    <a:pt x="15" y="62"/>
                    <a:pt x="9" y="65"/>
                    <a:pt x="5" y="69"/>
                  </a:cubicBezTo>
                  <a:cubicBezTo>
                    <a:pt x="2" y="73"/>
                    <a:pt x="0" y="79"/>
                    <a:pt x="0" y="86"/>
                  </a:cubicBezTo>
                  <a:cubicBezTo>
                    <a:pt x="0" y="95"/>
                    <a:pt x="2" y="102"/>
                    <a:pt x="7" y="105"/>
                  </a:cubicBezTo>
                  <a:cubicBezTo>
                    <a:pt x="12" y="108"/>
                    <a:pt x="23" y="110"/>
                    <a:pt x="40" y="110"/>
                  </a:cubicBezTo>
                  <a:cubicBezTo>
                    <a:pt x="51" y="110"/>
                    <a:pt x="51" y="110"/>
                    <a:pt x="51" y="110"/>
                  </a:cubicBezTo>
                  <a:cubicBezTo>
                    <a:pt x="53" y="408"/>
                    <a:pt x="53" y="408"/>
                    <a:pt x="53" y="408"/>
                  </a:cubicBezTo>
                  <a:cubicBezTo>
                    <a:pt x="42" y="408"/>
                    <a:pt x="42" y="408"/>
                    <a:pt x="42" y="408"/>
                  </a:cubicBezTo>
                  <a:cubicBezTo>
                    <a:pt x="23" y="408"/>
                    <a:pt x="12" y="410"/>
                    <a:pt x="7" y="413"/>
                  </a:cubicBezTo>
                  <a:cubicBezTo>
                    <a:pt x="2" y="416"/>
                    <a:pt x="0" y="422"/>
                    <a:pt x="0" y="431"/>
                  </a:cubicBezTo>
                  <a:cubicBezTo>
                    <a:pt x="0" y="439"/>
                    <a:pt x="2" y="445"/>
                    <a:pt x="6" y="449"/>
                  </a:cubicBezTo>
                  <a:cubicBezTo>
                    <a:pt x="10" y="453"/>
                    <a:pt x="15" y="455"/>
                    <a:pt x="23" y="455"/>
                  </a:cubicBezTo>
                  <a:cubicBezTo>
                    <a:pt x="94" y="454"/>
                    <a:pt x="94" y="454"/>
                    <a:pt x="94" y="454"/>
                  </a:cubicBezTo>
                  <a:cubicBezTo>
                    <a:pt x="94" y="470"/>
                    <a:pt x="94" y="486"/>
                    <a:pt x="94" y="501"/>
                  </a:cubicBezTo>
                  <a:cubicBezTo>
                    <a:pt x="94" y="516"/>
                    <a:pt x="120" y="516"/>
                    <a:pt x="120" y="501"/>
                  </a:cubicBezTo>
                  <a:cubicBezTo>
                    <a:pt x="120" y="486"/>
                    <a:pt x="120" y="470"/>
                    <a:pt x="120" y="454"/>
                  </a:cubicBezTo>
                  <a:cubicBezTo>
                    <a:pt x="137" y="454"/>
                    <a:pt x="137" y="454"/>
                    <a:pt x="137" y="454"/>
                  </a:cubicBezTo>
                  <a:cubicBezTo>
                    <a:pt x="137" y="470"/>
                    <a:pt x="137" y="485"/>
                    <a:pt x="137" y="501"/>
                  </a:cubicBezTo>
                  <a:cubicBezTo>
                    <a:pt x="137" y="516"/>
                    <a:pt x="163" y="515"/>
                    <a:pt x="163" y="501"/>
                  </a:cubicBezTo>
                  <a:cubicBezTo>
                    <a:pt x="163" y="485"/>
                    <a:pt x="163" y="470"/>
                    <a:pt x="163" y="454"/>
                  </a:cubicBezTo>
                  <a:cubicBezTo>
                    <a:pt x="171" y="454"/>
                    <a:pt x="171" y="454"/>
                    <a:pt x="171" y="454"/>
                  </a:cubicBezTo>
                  <a:cubicBezTo>
                    <a:pt x="200" y="454"/>
                    <a:pt x="200" y="454"/>
                    <a:pt x="200" y="454"/>
                  </a:cubicBezTo>
                  <a:cubicBezTo>
                    <a:pt x="224" y="454"/>
                    <a:pt x="243" y="452"/>
                    <a:pt x="256" y="449"/>
                  </a:cubicBezTo>
                  <a:cubicBezTo>
                    <a:pt x="269" y="446"/>
                    <a:pt x="281" y="442"/>
                    <a:pt x="292" y="436"/>
                  </a:cubicBezTo>
                  <a:cubicBezTo>
                    <a:pt x="310" y="425"/>
                    <a:pt x="324" y="411"/>
                    <a:pt x="334" y="395"/>
                  </a:cubicBezTo>
                  <a:cubicBezTo>
                    <a:pt x="343" y="378"/>
                    <a:pt x="348" y="360"/>
                    <a:pt x="348" y="340"/>
                  </a:cubicBezTo>
                  <a:cubicBezTo>
                    <a:pt x="348" y="316"/>
                    <a:pt x="342" y="296"/>
                    <a:pt x="330" y="281"/>
                  </a:cubicBezTo>
                  <a:close/>
                  <a:moveTo>
                    <a:pt x="185" y="109"/>
                  </a:moveTo>
                  <a:cubicBezTo>
                    <a:pt x="210" y="109"/>
                    <a:pt x="230" y="114"/>
                    <a:pt x="244" y="124"/>
                  </a:cubicBezTo>
                  <a:cubicBezTo>
                    <a:pt x="257" y="135"/>
                    <a:pt x="264" y="150"/>
                    <a:pt x="264" y="169"/>
                  </a:cubicBezTo>
                  <a:cubicBezTo>
                    <a:pt x="265" y="190"/>
                    <a:pt x="257" y="206"/>
                    <a:pt x="242" y="216"/>
                  </a:cubicBezTo>
                  <a:cubicBezTo>
                    <a:pt x="227" y="226"/>
                    <a:pt x="204" y="231"/>
                    <a:pt x="173" y="231"/>
                  </a:cubicBezTo>
                  <a:cubicBezTo>
                    <a:pt x="161" y="231"/>
                    <a:pt x="161" y="231"/>
                    <a:pt x="161" y="231"/>
                  </a:cubicBezTo>
                  <a:cubicBezTo>
                    <a:pt x="161" y="190"/>
                    <a:pt x="161" y="150"/>
                    <a:pt x="161" y="109"/>
                  </a:cubicBezTo>
                  <a:lnTo>
                    <a:pt x="185" y="109"/>
                  </a:lnTo>
                  <a:close/>
                  <a:moveTo>
                    <a:pt x="134" y="109"/>
                  </a:moveTo>
                  <a:cubicBezTo>
                    <a:pt x="135" y="150"/>
                    <a:pt x="135" y="191"/>
                    <a:pt x="135" y="231"/>
                  </a:cubicBezTo>
                  <a:cubicBezTo>
                    <a:pt x="118" y="231"/>
                    <a:pt x="118" y="231"/>
                    <a:pt x="118" y="231"/>
                  </a:cubicBezTo>
                  <a:cubicBezTo>
                    <a:pt x="118" y="191"/>
                    <a:pt x="118" y="150"/>
                    <a:pt x="118" y="110"/>
                  </a:cubicBezTo>
                  <a:lnTo>
                    <a:pt x="134" y="109"/>
                  </a:lnTo>
                  <a:close/>
                  <a:moveTo>
                    <a:pt x="119" y="408"/>
                  </a:moveTo>
                  <a:cubicBezTo>
                    <a:pt x="119" y="362"/>
                    <a:pt x="119" y="317"/>
                    <a:pt x="119" y="272"/>
                  </a:cubicBezTo>
                  <a:cubicBezTo>
                    <a:pt x="135" y="272"/>
                    <a:pt x="135" y="272"/>
                    <a:pt x="135" y="272"/>
                  </a:cubicBezTo>
                  <a:cubicBezTo>
                    <a:pt x="136" y="317"/>
                    <a:pt x="136" y="362"/>
                    <a:pt x="136" y="407"/>
                  </a:cubicBezTo>
                  <a:lnTo>
                    <a:pt x="119" y="408"/>
                  </a:lnTo>
                  <a:close/>
                  <a:moveTo>
                    <a:pt x="265" y="391"/>
                  </a:moveTo>
                  <a:cubicBezTo>
                    <a:pt x="249" y="402"/>
                    <a:pt x="219" y="407"/>
                    <a:pt x="178" y="407"/>
                  </a:cubicBezTo>
                  <a:cubicBezTo>
                    <a:pt x="162" y="407"/>
                    <a:pt x="162" y="407"/>
                    <a:pt x="162" y="407"/>
                  </a:cubicBezTo>
                  <a:cubicBezTo>
                    <a:pt x="162" y="362"/>
                    <a:pt x="162" y="317"/>
                    <a:pt x="162" y="272"/>
                  </a:cubicBezTo>
                  <a:cubicBezTo>
                    <a:pt x="180" y="272"/>
                    <a:pt x="180" y="272"/>
                    <a:pt x="180" y="272"/>
                  </a:cubicBezTo>
                  <a:cubicBezTo>
                    <a:pt x="221" y="271"/>
                    <a:pt x="250" y="276"/>
                    <a:pt x="266" y="287"/>
                  </a:cubicBezTo>
                  <a:cubicBezTo>
                    <a:pt x="282" y="297"/>
                    <a:pt x="291" y="314"/>
                    <a:pt x="291" y="339"/>
                  </a:cubicBezTo>
                  <a:cubicBezTo>
                    <a:pt x="291" y="363"/>
                    <a:pt x="282" y="380"/>
                    <a:pt x="265" y="391"/>
                  </a:cubicBezTo>
                  <a:close/>
                </a:path>
              </a:pathLst>
            </a:custGeom>
            <a:solidFill>
              <a:srgbClr val="FFD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456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27"/>
                                        </p:tgtEl>
                                        <p:attrNameLst>
                                          <p:attrName>style.visibility</p:attrName>
                                        </p:attrNameLst>
                                      </p:cBhvr>
                                      <p:to>
                                        <p:strVal val="visible"/>
                                      </p:to>
                                    </p:set>
                                    <p:animEffect transition="in" filter="fade">
                                      <p:cBhvr>
                                        <p:cTn id="13" dur="500"/>
                                        <p:tgtEl>
                                          <p:spTgt spid="4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0"/>
                                        </p:tgtEl>
                                        <p:attrNameLst>
                                          <p:attrName>style.visibility</p:attrName>
                                        </p:attrNameLst>
                                      </p:cBhvr>
                                      <p:to>
                                        <p:strVal val="visible"/>
                                      </p:to>
                                    </p:set>
                                    <p:animEffect transition="in" filter="fade">
                                      <p:cBhvr>
                                        <p:cTn id="18" dur="500"/>
                                        <p:tgtEl>
                                          <p:spTgt spid="4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8"/>
                                        </p:tgtEl>
                                        <p:attrNameLst>
                                          <p:attrName>style.visibility</p:attrName>
                                        </p:attrNameLst>
                                      </p:cBhvr>
                                      <p:to>
                                        <p:strVal val="visible"/>
                                      </p:to>
                                    </p:set>
                                    <p:animEffect transition="in" filter="fade">
                                      <p:cBhvr>
                                        <p:cTn id="23" dur="500"/>
                                        <p:tgtEl>
                                          <p:spTgt spid="36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fade">
                                      <p:cBhvr>
                                        <p:cTn id="28" dur="500"/>
                                        <p:tgtEl>
                                          <p:spTgt spid="17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5"/>
                                        </p:tgtEl>
                                        <p:attrNameLst>
                                          <p:attrName>style.visibility</p:attrName>
                                        </p:attrNameLst>
                                      </p:cBhvr>
                                      <p:to>
                                        <p:strVal val="visible"/>
                                      </p:to>
                                    </p:set>
                                    <p:animEffect transition="in" filter="fade">
                                      <p:cBhvr>
                                        <p:cTn id="33" dur="500"/>
                                        <p:tgtEl>
                                          <p:spTgt spid="20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0"/>
                                        </p:tgtEl>
                                        <p:attrNameLst>
                                          <p:attrName>style.visibility</p:attrName>
                                        </p:attrNameLst>
                                      </p:cBhvr>
                                      <p:to>
                                        <p:strVal val="visible"/>
                                      </p:to>
                                    </p:set>
                                    <p:animEffect transition="in" filter="fade">
                                      <p:cBhvr>
                                        <p:cTn id="38" dur="500"/>
                                        <p:tgtEl>
                                          <p:spTgt spid="25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0"/>
                                        </p:tgtEl>
                                        <p:attrNameLst>
                                          <p:attrName>style.visibility</p:attrName>
                                        </p:attrNameLst>
                                      </p:cBhvr>
                                      <p:to>
                                        <p:strVal val="visible"/>
                                      </p:to>
                                    </p:set>
                                    <p:animEffect transition="in" filter="fade">
                                      <p:cBhvr>
                                        <p:cTn id="43" dur="500"/>
                                        <p:tgtEl>
                                          <p:spTgt spid="3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1"/>
                                        </p:tgtEl>
                                        <p:attrNameLst>
                                          <p:attrName>style.visibility</p:attrName>
                                        </p:attrNameLst>
                                      </p:cBhvr>
                                      <p:to>
                                        <p:strVal val="visible"/>
                                      </p:to>
                                    </p:set>
                                    <p:animEffect transition="in" filter="fade">
                                      <p:cBhvr>
                                        <p:cTn id="58" dur="500"/>
                                        <p:tgtEl>
                                          <p:spTgt spid="30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6"/>
                                        </p:tgtEl>
                                        <p:attrNameLst>
                                          <p:attrName>style.visibility</p:attrName>
                                        </p:attrNameLst>
                                      </p:cBhvr>
                                      <p:to>
                                        <p:strVal val="visible"/>
                                      </p:to>
                                    </p:set>
                                    <p:animEffect transition="in" filter="fade">
                                      <p:cBhvr>
                                        <p:cTn id="63" dur="500"/>
                                        <p:tgtEl>
                                          <p:spTgt spid="10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1"/>
                                        </p:tgtEl>
                                        <p:attrNameLst>
                                          <p:attrName>style.visibility</p:attrName>
                                        </p:attrNameLst>
                                      </p:cBhvr>
                                      <p:to>
                                        <p:strVal val="visible"/>
                                      </p:to>
                                    </p:set>
                                    <p:animEffect transition="in" filter="fade">
                                      <p:cBhvr>
                                        <p:cTn id="73"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87402"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015D529F-A884-476F-8BA1-7E27E454AA99}"/>
              </a:ext>
            </a:extLst>
          </p:cNvPr>
          <p:cNvSpPr txBox="1">
            <a:spLocks/>
          </p:cNvSpPr>
          <p:nvPr/>
        </p:nvSpPr>
        <p:spPr>
          <a:xfrm>
            <a:off x="523351" y="420888"/>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Protocol or Currency Unit?</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46D61BE7-611D-4DA5-9CA5-03337BC394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0233" y="1625819"/>
            <a:ext cx="8631534" cy="4446420"/>
          </a:xfrm>
          <a:prstGeom prst="rect">
            <a:avLst/>
          </a:prstGeom>
        </p:spPr>
      </p:pic>
    </p:spTree>
    <p:extLst>
      <p:ext uri="{BB962C8B-B14F-4D97-AF65-F5344CB8AC3E}">
        <p14:creationId xmlns:p14="http://schemas.microsoft.com/office/powerpoint/2010/main" val="16154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1" name="Rectangle 10">
            <a:extLst>
              <a:ext uri="{FF2B5EF4-FFF2-40B4-BE49-F238E27FC236}">
                <a16:creationId xmlns:a16="http://schemas.microsoft.com/office/drawing/2014/main" id="{9C2EDD58-0E27-41E6-9BB9-369D5177D947}"/>
              </a:ext>
            </a:extLst>
          </p:cNvPr>
          <p:cNvSpPr/>
          <p:nvPr/>
        </p:nvSpPr>
        <p:spPr>
          <a:xfrm>
            <a:off x="6996315" y="4943202"/>
            <a:ext cx="4525527" cy="646331"/>
          </a:xfrm>
          <a:prstGeom prst="rect">
            <a:avLst/>
          </a:prstGeom>
        </p:spPr>
        <p:txBody>
          <a:bodyPr wrap="square">
            <a:spAutoFit/>
          </a:bodyPr>
          <a:lstStyle/>
          <a:p>
            <a:r>
              <a:rPr lang="en-ID" i="1">
                <a:solidFill>
                  <a:schemeClr val="accent5">
                    <a:lumMod val="60000"/>
                    <a:lumOff val="40000"/>
                  </a:schemeClr>
                </a:solidFill>
              </a:rPr>
              <a:t>bitcoins</a:t>
            </a:r>
            <a:r>
              <a:rPr lang="en-ID">
                <a:solidFill>
                  <a:schemeClr val="accent5">
                    <a:lumMod val="60000"/>
                    <a:lumOff val="40000"/>
                  </a:schemeClr>
                </a:solidFill>
              </a:rPr>
              <a:t> is a currency unit and is virtual based.</a:t>
            </a:r>
          </a:p>
          <a:p>
            <a:endParaRPr lang="en-ID">
              <a:solidFill>
                <a:schemeClr val="accent5">
                  <a:lumMod val="60000"/>
                  <a:lumOff val="40000"/>
                </a:schemeClr>
              </a:solidFill>
            </a:endParaRPr>
          </a:p>
        </p:txBody>
      </p:sp>
      <p:sp>
        <p:nvSpPr>
          <p:cNvPr id="12" name="Rectangle 11">
            <a:extLst>
              <a:ext uri="{FF2B5EF4-FFF2-40B4-BE49-F238E27FC236}">
                <a16:creationId xmlns:a16="http://schemas.microsoft.com/office/drawing/2014/main" id="{02E75E57-F7C3-4B81-8DA3-ED3F9BD5D20E}"/>
              </a:ext>
            </a:extLst>
          </p:cNvPr>
          <p:cNvSpPr/>
          <p:nvPr/>
        </p:nvSpPr>
        <p:spPr>
          <a:xfrm>
            <a:off x="5601499" y="5333196"/>
            <a:ext cx="6977324" cy="369332"/>
          </a:xfrm>
          <a:prstGeom prst="rect">
            <a:avLst/>
          </a:prstGeom>
        </p:spPr>
        <p:txBody>
          <a:bodyPr wrap="square">
            <a:spAutoFit/>
          </a:bodyPr>
          <a:lstStyle/>
          <a:p>
            <a:r>
              <a:rPr lang="en-ID" i="1">
                <a:solidFill>
                  <a:schemeClr val="accent1">
                    <a:lumMod val="75000"/>
                  </a:schemeClr>
                </a:solidFill>
              </a:rPr>
              <a:t>bitcoins</a:t>
            </a:r>
            <a:r>
              <a:rPr lang="en-ID">
                <a:solidFill>
                  <a:schemeClr val="accent1">
                    <a:lumMod val="75000"/>
                  </a:schemeClr>
                </a:solidFill>
              </a:rPr>
              <a:t> transaction medium is carried out through the internet. </a:t>
            </a:r>
          </a:p>
        </p:txBody>
      </p:sp>
      <p:pic>
        <p:nvPicPr>
          <p:cNvPr id="13" name="Picture 12">
            <a:extLst>
              <a:ext uri="{FF2B5EF4-FFF2-40B4-BE49-F238E27FC236}">
                <a16:creationId xmlns:a16="http://schemas.microsoft.com/office/drawing/2014/main" id="{F893E29D-FC31-4825-85B9-60FBC682ED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8458" y="1026191"/>
            <a:ext cx="4309535" cy="3870395"/>
          </a:xfrm>
          <a:prstGeom prst="rect">
            <a:avLst/>
          </a:prstGeom>
        </p:spPr>
      </p:pic>
      <p:cxnSp>
        <p:nvCxnSpPr>
          <p:cNvPr id="14" name="Curved Connector 5">
            <a:extLst>
              <a:ext uri="{FF2B5EF4-FFF2-40B4-BE49-F238E27FC236}">
                <a16:creationId xmlns:a16="http://schemas.microsoft.com/office/drawing/2014/main" id="{015C4445-7390-49B0-B3CD-C3AEAD5613F9}"/>
              </a:ext>
            </a:extLst>
          </p:cNvPr>
          <p:cNvCxnSpPr/>
          <p:nvPr/>
        </p:nvCxnSpPr>
        <p:spPr>
          <a:xfrm flipV="1">
            <a:off x="2050598" y="1613647"/>
            <a:ext cx="5425967" cy="1680882"/>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8">
            <a:extLst>
              <a:ext uri="{FF2B5EF4-FFF2-40B4-BE49-F238E27FC236}">
                <a16:creationId xmlns:a16="http://schemas.microsoft.com/office/drawing/2014/main" id="{1A749EA6-771C-4B07-8010-C75A41FBACFA}"/>
              </a:ext>
            </a:extLst>
          </p:cNvPr>
          <p:cNvCxnSpPr>
            <a:endCxn id="22" idx="0"/>
          </p:cNvCxnSpPr>
          <p:nvPr/>
        </p:nvCxnSpPr>
        <p:spPr>
          <a:xfrm rot="5400000">
            <a:off x="4956496" y="1784667"/>
            <a:ext cx="2628899" cy="2564764"/>
          </a:xfrm>
          <a:prstGeom prst="curvedConnector3">
            <a:avLst>
              <a:gd name="adj1" fmla="val 36232"/>
            </a:avLst>
          </a:prstGeom>
          <a:ln w="28575">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CC11B05-F578-4BF3-AB4D-539739D9DD5F}"/>
              </a:ext>
            </a:extLst>
          </p:cNvPr>
          <p:cNvGrpSpPr/>
          <p:nvPr/>
        </p:nvGrpSpPr>
        <p:grpSpPr>
          <a:xfrm>
            <a:off x="1095315" y="3137264"/>
            <a:ext cx="1625979" cy="1638299"/>
            <a:chOff x="1095315" y="3137264"/>
            <a:chExt cx="1625979" cy="1638299"/>
          </a:xfrm>
        </p:grpSpPr>
        <p:pic>
          <p:nvPicPr>
            <p:cNvPr id="18" name="Picture 17">
              <a:extLst>
                <a:ext uri="{FF2B5EF4-FFF2-40B4-BE49-F238E27FC236}">
                  <a16:creationId xmlns:a16="http://schemas.microsoft.com/office/drawing/2014/main" id="{0E050197-34E2-474C-95EE-C7D145E6A7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315" y="3137264"/>
              <a:ext cx="955283" cy="1638299"/>
            </a:xfrm>
            <a:prstGeom prst="rect">
              <a:avLst/>
            </a:prstGeom>
          </p:spPr>
        </p:pic>
        <p:sp>
          <p:nvSpPr>
            <p:cNvPr id="19" name="Title 1">
              <a:extLst>
                <a:ext uri="{FF2B5EF4-FFF2-40B4-BE49-F238E27FC236}">
                  <a16:creationId xmlns:a16="http://schemas.microsoft.com/office/drawing/2014/main" id="{53A4AD8F-D9F6-4562-81C3-DD0317B67F88}"/>
                </a:ext>
              </a:extLst>
            </p:cNvPr>
            <p:cNvSpPr txBox="1">
              <a:spLocks/>
            </p:cNvSpPr>
            <p:nvPr/>
          </p:nvSpPr>
          <p:spPr>
            <a:xfrm>
              <a:off x="1124721" y="4467021"/>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b="1">
                  <a:solidFill>
                    <a:schemeClr val="accent2"/>
                  </a:solidFill>
                  <a:latin typeface="Adobe Heiti Std R" panose="020B0400000000000000" pitchFamily="34" charset="-128"/>
                  <a:ea typeface="Adobe Heiti Std R" panose="020B0400000000000000" pitchFamily="34" charset="-128"/>
                </a:rPr>
                <a:t>Maudy</a:t>
              </a:r>
              <a:endParaRPr lang="en-US" sz="1200" b="1" dirty="0">
                <a:solidFill>
                  <a:schemeClr val="accent2"/>
                </a:solidFill>
                <a:latin typeface="Adobe Heiti Std R" panose="020B0400000000000000" pitchFamily="34" charset="-128"/>
                <a:ea typeface="Adobe Heiti Std R" panose="020B0400000000000000" pitchFamily="34" charset="-128"/>
              </a:endParaRPr>
            </a:p>
          </p:txBody>
        </p:sp>
      </p:grpSp>
      <p:grpSp>
        <p:nvGrpSpPr>
          <p:cNvPr id="21" name="Group 20">
            <a:extLst>
              <a:ext uri="{FF2B5EF4-FFF2-40B4-BE49-F238E27FC236}">
                <a16:creationId xmlns:a16="http://schemas.microsoft.com/office/drawing/2014/main" id="{C72211DD-A06A-4857-9C56-BD6B93800826}"/>
              </a:ext>
            </a:extLst>
          </p:cNvPr>
          <p:cNvGrpSpPr/>
          <p:nvPr/>
        </p:nvGrpSpPr>
        <p:grpSpPr>
          <a:xfrm>
            <a:off x="3924789" y="4381499"/>
            <a:ext cx="1596573" cy="1769738"/>
            <a:chOff x="3924789" y="4381499"/>
            <a:chExt cx="1596573" cy="1769738"/>
          </a:xfrm>
        </p:grpSpPr>
        <p:pic>
          <p:nvPicPr>
            <p:cNvPr id="22" name="Picture 21">
              <a:extLst>
                <a:ext uri="{FF2B5EF4-FFF2-40B4-BE49-F238E27FC236}">
                  <a16:creationId xmlns:a16="http://schemas.microsoft.com/office/drawing/2014/main" id="{BDC23454-C4E9-4A36-A632-5F0BBBDAF4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55764" y="4381499"/>
              <a:ext cx="1065598" cy="1769738"/>
            </a:xfrm>
            <a:prstGeom prst="rect">
              <a:avLst/>
            </a:prstGeom>
          </p:spPr>
        </p:pic>
        <p:sp>
          <p:nvSpPr>
            <p:cNvPr id="23" name="Title 1">
              <a:extLst>
                <a:ext uri="{FF2B5EF4-FFF2-40B4-BE49-F238E27FC236}">
                  <a16:creationId xmlns:a16="http://schemas.microsoft.com/office/drawing/2014/main" id="{9B3C1647-DED1-4456-8B05-11FC38F94AB2}"/>
                </a:ext>
              </a:extLst>
            </p:cNvPr>
            <p:cNvSpPr txBox="1">
              <a:spLocks/>
            </p:cNvSpPr>
            <p:nvPr/>
          </p:nvSpPr>
          <p:spPr>
            <a:xfrm>
              <a:off x="3924789" y="5708446"/>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b="1">
                  <a:solidFill>
                    <a:srgbClr val="00B0F0"/>
                  </a:solidFill>
                  <a:latin typeface="Adobe Heiti Std R" panose="020B0400000000000000" pitchFamily="34" charset="-128"/>
                  <a:ea typeface="Adobe Heiti Std R" panose="020B0400000000000000" pitchFamily="34" charset="-128"/>
                </a:rPr>
                <a:t>Gun</a:t>
              </a:r>
              <a:endParaRPr lang="en-US" sz="1200" b="1" dirty="0">
                <a:solidFill>
                  <a:srgbClr val="00B0F0"/>
                </a:solidFill>
                <a:latin typeface="Adobe Heiti Std R" panose="020B0400000000000000" pitchFamily="34" charset="-128"/>
                <a:ea typeface="Adobe Heiti Std R" panose="020B0400000000000000" pitchFamily="34" charset="-128"/>
              </a:endParaRPr>
            </a:p>
          </p:txBody>
        </p:sp>
      </p:grpSp>
      <p:sp>
        <p:nvSpPr>
          <p:cNvPr id="24" name="Title 1">
            <a:extLst>
              <a:ext uri="{FF2B5EF4-FFF2-40B4-BE49-F238E27FC236}">
                <a16:creationId xmlns:a16="http://schemas.microsoft.com/office/drawing/2014/main" id="{48427BF5-90EE-441A-8F44-91B6D51CA2B3}"/>
              </a:ext>
            </a:extLst>
          </p:cNvPr>
          <p:cNvSpPr txBox="1">
            <a:spLocks/>
          </p:cNvSpPr>
          <p:nvPr/>
        </p:nvSpPr>
        <p:spPr>
          <a:xfrm>
            <a:off x="2859191" y="2454088"/>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a:solidFill>
                  <a:schemeClr val="tx1">
                    <a:lumMod val="50000"/>
                    <a:lumOff val="50000"/>
                  </a:schemeClr>
                </a:solidFill>
                <a:latin typeface="Adobe Heiti Std R" panose="020B0400000000000000" pitchFamily="34" charset="-128"/>
                <a:ea typeface="Adobe Heiti Std R" panose="020B0400000000000000" pitchFamily="34" charset="-128"/>
              </a:rPr>
              <a:t>Sending bitcoins (BTC)</a:t>
            </a:r>
            <a:endParaRPr lang="en-US" sz="1200" dirty="0">
              <a:solidFill>
                <a:schemeClr val="tx1">
                  <a:lumMod val="50000"/>
                  <a:lumOff val="50000"/>
                </a:schemeClr>
              </a:solidFill>
              <a:latin typeface="Adobe Heiti Std R" panose="020B0400000000000000" pitchFamily="34" charset="-128"/>
              <a:ea typeface="Adobe Heiti Std R" panose="020B0400000000000000" pitchFamily="34" charset="-128"/>
            </a:endParaRPr>
          </a:p>
        </p:txBody>
      </p:sp>
      <p:sp>
        <p:nvSpPr>
          <p:cNvPr id="25" name="Title 1">
            <a:extLst>
              <a:ext uri="{FF2B5EF4-FFF2-40B4-BE49-F238E27FC236}">
                <a16:creationId xmlns:a16="http://schemas.microsoft.com/office/drawing/2014/main" id="{34CA64B3-7492-4433-90D2-66AAA311D197}"/>
              </a:ext>
            </a:extLst>
          </p:cNvPr>
          <p:cNvSpPr txBox="1">
            <a:spLocks/>
          </p:cNvSpPr>
          <p:nvPr/>
        </p:nvSpPr>
        <p:spPr>
          <a:xfrm>
            <a:off x="5094391" y="3546549"/>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a:solidFill>
                  <a:schemeClr val="tx1">
                    <a:lumMod val="50000"/>
                    <a:lumOff val="50000"/>
                  </a:schemeClr>
                </a:solidFill>
                <a:latin typeface="Adobe Heiti Std R" panose="020B0400000000000000" pitchFamily="34" charset="-128"/>
                <a:ea typeface="Adobe Heiti Std R" panose="020B0400000000000000" pitchFamily="34" charset="-128"/>
              </a:rPr>
              <a:t>Receive bitcoins (BTC)</a:t>
            </a:r>
            <a:endParaRPr lang="en-US" sz="1200" dirty="0">
              <a:solidFill>
                <a:schemeClr val="tx1">
                  <a:lumMod val="50000"/>
                  <a:lumOff val="50000"/>
                </a:schemeClr>
              </a:solidFill>
              <a:latin typeface="Adobe Heiti Std R" panose="020B0400000000000000" pitchFamily="34" charset="-128"/>
              <a:ea typeface="Adobe Heiti Std R" panose="020B0400000000000000" pitchFamily="34" charset="-128"/>
            </a:endParaRPr>
          </a:p>
        </p:txBody>
      </p:sp>
      <p:sp>
        <p:nvSpPr>
          <p:cNvPr id="26" name="Title 1">
            <a:extLst>
              <a:ext uri="{FF2B5EF4-FFF2-40B4-BE49-F238E27FC236}">
                <a16:creationId xmlns:a16="http://schemas.microsoft.com/office/drawing/2014/main" id="{44710186-F365-4D04-8D16-E8D548521610}"/>
              </a:ext>
            </a:extLst>
          </p:cNvPr>
          <p:cNvSpPr txBox="1">
            <a:spLocks/>
          </p:cNvSpPr>
          <p:nvPr/>
        </p:nvSpPr>
        <p:spPr>
          <a:xfrm>
            <a:off x="1432663" y="381659"/>
            <a:ext cx="7323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Bitcoin Transaction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6DF7D767-6620-40DB-88BE-E81A82A042F4}"/>
              </a:ext>
            </a:extLst>
          </p:cNvPr>
          <p:cNvPicPr>
            <a:picLocks noChangeAspect="1"/>
          </p:cNvPicPr>
          <p:nvPr/>
        </p:nvPicPr>
        <p:blipFill>
          <a:blip r:embed="rId7"/>
          <a:stretch>
            <a:fillRect/>
          </a:stretch>
        </p:blipFill>
        <p:spPr>
          <a:xfrm>
            <a:off x="8479473" y="3294529"/>
            <a:ext cx="3190875" cy="1613989"/>
          </a:xfrm>
          <a:prstGeom prst="rect">
            <a:avLst/>
          </a:prstGeom>
        </p:spPr>
      </p:pic>
      <p:pic>
        <p:nvPicPr>
          <p:cNvPr id="27" name="Picture 26">
            <a:extLst>
              <a:ext uri="{FF2B5EF4-FFF2-40B4-BE49-F238E27FC236}">
                <a16:creationId xmlns:a16="http://schemas.microsoft.com/office/drawing/2014/main" id="{BC973B53-D51A-4F2F-B648-381A0AAFD892}"/>
              </a:ext>
            </a:extLst>
          </p:cNvPr>
          <p:cNvPicPr>
            <a:picLocks noChangeAspect="1"/>
          </p:cNvPicPr>
          <p:nvPr/>
        </p:nvPicPr>
        <p:blipFill>
          <a:blip r:embed="rId7"/>
          <a:stretch>
            <a:fillRect/>
          </a:stretch>
        </p:blipFill>
        <p:spPr>
          <a:xfrm rot="19787758">
            <a:off x="8714350" y="2336165"/>
            <a:ext cx="2564766" cy="1765726"/>
          </a:xfrm>
          <a:prstGeom prst="rect">
            <a:avLst/>
          </a:prstGeom>
        </p:spPr>
      </p:pic>
      <p:pic>
        <p:nvPicPr>
          <p:cNvPr id="28" name="Picture 27">
            <a:extLst>
              <a:ext uri="{FF2B5EF4-FFF2-40B4-BE49-F238E27FC236}">
                <a16:creationId xmlns:a16="http://schemas.microsoft.com/office/drawing/2014/main" id="{30F38658-B90F-4F17-BAF7-3126C867205F}"/>
              </a:ext>
            </a:extLst>
          </p:cNvPr>
          <p:cNvPicPr>
            <a:picLocks noChangeAspect="1"/>
          </p:cNvPicPr>
          <p:nvPr/>
        </p:nvPicPr>
        <p:blipFill>
          <a:blip r:embed="rId7"/>
          <a:stretch>
            <a:fillRect/>
          </a:stretch>
        </p:blipFill>
        <p:spPr>
          <a:xfrm rot="19787758">
            <a:off x="9761504" y="885482"/>
            <a:ext cx="1267992" cy="872955"/>
          </a:xfrm>
          <a:prstGeom prst="rect">
            <a:avLst/>
          </a:prstGeom>
        </p:spPr>
      </p:pic>
    </p:spTree>
    <p:extLst>
      <p:ext uri="{BB962C8B-B14F-4D97-AF65-F5344CB8AC3E}">
        <p14:creationId xmlns:p14="http://schemas.microsoft.com/office/powerpoint/2010/main" val="142160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right)">
                                      <p:cBhvr>
                                        <p:cTn id="29" dur="500"/>
                                        <p:tgtEl>
                                          <p:spTgt spid="1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Rectangle 10">
            <a:extLst>
              <a:ext uri="{FF2B5EF4-FFF2-40B4-BE49-F238E27FC236}">
                <a16:creationId xmlns:a16="http://schemas.microsoft.com/office/drawing/2014/main" id="{C4988F10-F546-4A0D-8C23-859A4CFB126A}"/>
              </a:ext>
            </a:extLst>
          </p:cNvPr>
          <p:cNvSpPr/>
          <p:nvPr/>
        </p:nvSpPr>
        <p:spPr>
          <a:xfrm>
            <a:off x="404238" y="2685724"/>
            <a:ext cx="6096000" cy="1435842"/>
          </a:xfrm>
          <a:prstGeom prst="rect">
            <a:avLst/>
          </a:prstGeom>
        </p:spPr>
        <p:txBody>
          <a:bodyPr>
            <a:spAutoFit/>
          </a:bodyPr>
          <a:lstStyle/>
          <a:p>
            <a:pPr algn="just">
              <a:lnSpc>
                <a:spcPct val="150000"/>
              </a:lnSpc>
              <a:spcAft>
                <a:spcPts val="0"/>
              </a:spcAft>
            </a:pPr>
            <a:r>
              <a:rPr lang="en-ID" sz="1500">
                <a:latin typeface="Times New Roman" panose="02020603050405020304" pitchFamily="18" charset="0"/>
                <a:ea typeface="Calibri" panose="020F0502020204030204" pitchFamily="34" charset="0"/>
                <a:cs typeface="Times New Roman" panose="02020603050405020304" pitchFamily="18" charset="0"/>
              </a:rPr>
              <a:t>“</a:t>
            </a:r>
            <a:r>
              <a:rPr lang="en-ID" sz="1500" i="1">
                <a:latin typeface="Times New Roman" panose="02020603050405020304" pitchFamily="18" charset="0"/>
                <a:ea typeface="Calibri" panose="020F0502020204030204" pitchFamily="34" charset="0"/>
                <a:cs typeface="Times New Roman" panose="02020603050405020304" pitchFamily="18" charset="0"/>
              </a:rPr>
              <a:t>What is needed is an </a:t>
            </a:r>
          </a:p>
          <a:p>
            <a:pPr algn="just">
              <a:lnSpc>
                <a:spcPct val="150000"/>
              </a:lnSpc>
              <a:spcAft>
                <a:spcPts val="0"/>
              </a:spcAft>
            </a:pPr>
            <a:r>
              <a:rPr lang="en-ID" sz="1500" i="1">
                <a:latin typeface="Times New Roman" panose="02020603050405020304" pitchFamily="18" charset="0"/>
                <a:ea typeface="Calibri" panose="020F0502020204030204" pitchFamily="34" charset="0"/>
                <a:cs typeface="Times New Roman" panose="02020603050405020304" pitchFamily="18" charset="0"/>
              </a:rPr>
              <a:t>electronic payment system based on cryptographic proof instead of trust, allowing any two willing parties to transact directly with each other without the need for a trusted third party.</a:t>
            </a:r>
            <a:r>
              <a:rPr lang="en-ID" sz="1500">
                <a:latin typeface="Times New Roman" panose="02020603050405020304" pitchFamily="18" charset="0"/>
                <a:ea typeface="Calibri" panose="020F0502020204030204" pitchFamily="34" charset="0"/>
                <a:cs typeface="Times New Roman" panose="02020603050405020304" pitchFamily="18" charset="0"/>
              </a:rPr>
              <a:t>” – Satoshi</a:t>
            </a:r>
          </a:p>
        </p:txBody>
      </p:sp>
      <p:grpSp>
        <p:nvGrpSpPr>
          <p:cNvPr id="12" name="Group 11">
            <a:extLst>
              <a:ext uri="{FF2B5EF4-FFF2-40B4-BE49-F238E27FC236}">
                <a16:creationId xmlns:a16="http://schemas.microsoft.com/office/drawing/2014/main" id="{5E26C36C-E0A4-462E-A8FD-A647ABAC356D}"/>
              </a:ext>
            </a:extLst>
          </p:cNvPr>
          <p:cNvGrpSpPr/>
          <p:nvPr/>
        </p:nvGrpSpPr>
        <p:grpSpPr>
          <a:xfrm>
            <a:off x="3666550" y="3901726"/>
            <a:ext cx="3371851" cy="2133600"/>
            <a:chOff x="3586163" y="4213225"/>
            <a:chExt cx="3371851" cy="2133600"/>
          </a:xfrm>
        </p:grpSpPr>
        <p:sp>
          <p:nvSpPr>
            <p:cNvPr id="13" name="Freeform 173">
              <a:extLst>
                <a:ext uri="{FF2B5EF4-FFF2-40B4-BE49-F238E27FC236}">
                  <a16:creationId xmlns:a16="http://schemas.microsoft.com/office/drawing/2014/main" id="{A7C6D793-D71F-4E13-B9B0-F6631BBFFC85}"/>
                </a:ext>
              </a:extLst>
            </p:cNvPr>
            <p:cNvSpPr>
              <a:spLocks/>
            </p:cNvSpPr>
            <p:nvPr/>
          </p:nvSpPr>
          <p:spPr bwMode="auto">
            <a:xfrm>
              <a:off x="5187951" y="6191250"/>
              <a:ext cx="36513" cy="119062"/>
            </a:xfrm>
            <a:custGeom>
              <a:avLst/>
              <a:gdLst>
                <a:gd name="T0" fmla="*/ 13 w 14"/>
                <a:gd name="T1" fmla="*/ 1 h 46"/>
                <a:gd name="T2" fmla="*/ 1 w 14"/>
                <a:gd name="T3" fmla="*/ 0 h 46"/>
                <a:gd name="T4" fmla="*/ 1 w 14"/>
                <a:gd name="T5" fmla="*/ 36 h 46"/>
                <a:gd name="T6" fmla="*/ 1 w 14"/>
                <a:gd name="T7" fmla="*/ 36 h 46"/>
                <a:gd name="T8" fmla="*/ 7 w 14"/>
                <a:gd name="T9" fmla="*/ 43 h 46"/>
                <a:gd name="T10" fmla="*/ 13 w 14"/>
                <a:gd name="T11" fmla="*/ 36 h 46"/>
                <a:gd name="T12" fmla="*/ 13 w 14"/>
                <a:gd name="T13" fmla="*/ 1 h 46"/>
              </a:gdLst>
              <a:ahLst/>
              <a:cxnLst>
                <a:cxn ang="0">
                  <a:pos x="T0" y="T1"/>
                </a:cxn>
                <a:cxn ang="0">
                  <a:pos x="T2" y="T3"/>
                </a:cxn>
                <a:cxn ang="0">
                  <a:pos x="T4" y="T5"/>
                </a:cxn>
                <a:cxn ang="0">
                  <a:pos x="T6" y="T7"/>
                </a:cxn>
                <a:cxn ang="0">
                  <a:pos x="T8" y="T9"/>
                </a:cxn>
                <a:cxn ang="0">
                  <a:pos x="T10" y="T11"/>
                </a:cxn>
                <a:cxn ang="0">
                  <a:pos x="T12" y="T13"/>
                </a:cxn>
              </a:cxnLst>
              <a:rect l="0" t="0" r="r" b="b"/>
              <a:pathLst>
                <a:path w="14" h="46">
                  <a:moveTo>
                    <a:pt x="13" y="1"/>
                  </a:moveTo>
                  <a:cubicBezTo>
                    <a:pt x="1" y="0"/>
                    <a:pt x="1" y="0"/>
                    <a:pt x="1" y="0"/>
                  </a:cubicBezTo>
                  <a:cubicBezTo>
                    <a:pt x="1" y="36"/>
                    <a:pt x="1" y="36"/>
                    <a:pt x="1" y="36"/>
                  </a:cubicBezTo>
                  <a:cubicBezTo>
                    <a:pt x="1" y="36"/>
                    <a:pt x="1" y="36"/>
                    <a:pt x="1" y="36"/>
                  </a:cubicBezTo>
                  <a:cubicBezTo>
                    <a:pt x="0" y="38"/>
                    <a:pt x="2" y="41"/>
                    <a:pt x="7" y="43"/>
                  </a:cubicBezTo>
                  <a:cubicBezTo>
                    <a:pt x="12" y="46"/>
                    <a:pt x="14" y="41"/>
                    <a:pt x="13" y="36"/>
                  </a:cubicBezTo>
                  <a:lnTo>
                    <a:pt x="13" y="1"/>
                  </a:lnTo>
                  <a:close/>
                </a:path>
              </a:pathLst>
            </a:custGeom>
            <a:solidFill>
              <a:srgbClr val="0B94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74">
              <a:extLst>
                <a:ext uri="{FF2B5EF4-FFF2-40B4-BE49-F238E27FC236}">
                  <a16:creationId xmlns:a16="http://schemas.microsoft.com/office/drawing/2014/main" id="{91DB4D8F-F1E5-457D-9EBF-602B994B1CD8}"/>
                </a:ext>
              </a:extLst>
            </p:cNvPr>
            <p:cNvSpPr>
              <a:spLocks noEditPoints="1"/>
            </p:cNvSpPr>
            <p:nvPr/>
          </p:nvSpPr>
          <p:spPr bwMode="auto">
            <a:xfrm>
              <a:off x="4575176" y="5300663"/>
              <a:ext cx="2087563" cy="1046162"/>
            </a:xfrm>
            <a:custGeom>
              <a:avLst/>
              <a:gdLst>
                <a:gd name="T0" fmla="*/ 711 w 804"/>
                <a:gd name="T1" fmla="*/ 238 h 403"/>
                <a:gd name="T2" fmla="*/ 708 w 804"/>
                <a:gd name="T3" fmla="*/ 243 h 403"/>
                <a:gd name="T4" fmla="*/ 720 w 804"/>
                <a:gd name="T5" fmla="*/ 255 h 403"/>
                <a:gd name="T6" fmla="*/ 763 w 804"/>
                <a:gd name="T7" fmla="*/ 298 h 403"/>
                <a:gd name="T8" fmla="*/ 654 w 804"/>
                <a:gd name="T9" fmla="*/ 264 h 403"/>
                <a:gd name="T10" fmla="*/ 679 w 804"/>
                <a:gd name="T11" fmla="*/ 230 h 403"/>
                <a:gd name="T12" fmla="*/ 688 w 804"/>
                <a:gd name="T13" fmla="*/ 251 h 403"/>
                <a:gd name="T14" fmla="*/ 692 w 804"/>
                <a:gd name="T15" fmla="*/ 221 h 403"/>
                <a:gd name="T16" fmla="*/ 659 w 804"/>
                <a:gd name="T17" fmla="*/ 154 h 403"/>
                <a:gd name="T18" fmla="*/ 654 w 804"/>
                <a:gd name="T19" fmla="*/ 116 h 403"/>
                <a:gd name="T20" fmla="*/ 629 w 804"/>
                <a:gd name="T21" fmla="*/ 90 h 403"/>
                <a:gd name="T22" fmla="*/ 625 w 804"/>
                <a:gd name="T23" fmla="*/ 84 h 403"/>
                <a:gd name="T24" fmla="*/ 500 w 804"/>
                <a:gd name="T25" fmla="*/ 64 h 403"/>
                <a:gd name="T26" fmla="*/ 455 w 804"/>
                <a:gd name="T27" fmla="*/ 0 h 403"/>
                <a:gd name="T28" fmla="*/ 314 w 804"/>
                <a:gd name="T29" fmla="*/ 8 h 403"/>
                <a:gd name="T30" fmla="*/ 213 w 804"/>
                <a:gd name="T31" fmla="*/ 39 h 403"/>
                <a:gd name="T32" fmla="*/ 159 w 804"/>
                <a:gd name="T33" fmla="*/ 49 h 403"/>
                <a:gd name="T34" fmla="*/ 67 w 804"/>
                <a:gd name="T35" fmla="*/ 34 h 403"/>
                <a:gd name="T36" fmla="*/ 46 w 804"/>
                <a:gd name="T37" fmla="*/ 99 h 403"/>
                <a:gd name="T38" fmla="*/ 69 w 804"/>
                <a:gd name="T39" fmla="*/ 76 h 403"/>
                <a:gd name="T40" fmla="*/ 49 w 804"/>
                <a:gd name="T41" fmla="*/ 122 h 403"/>
                <a:gd name="T42" fmla="*/ 1 w 804"/>
                <a:gd name="T43" fmla="*/ 191 h 403"/>
                <a:gd name="T44" fmla="*/ 47 w 804"/>
                <a:gd name="T45" fmla="*/ 205 h 403"/>
                <a:gd name="T46" fmla="*/ 92 w 804"/>
                <a:gd name="T47" fmla="*/ 171 h 403"/>
                <a:gd name="T48" fmla="*/ 130 w 804"/>
                <a:gd name="T49" fmla="*/ 215 h 403"/>
                <a:gd name="T50" fmla="*/ 153 w 804"/>
                <a:gd name="T51" fmla="*/ 178 h 403"/>
                <a:gd name="T52" fmla="*/ 178 w 804"/>
                <a:gd name="T53" fmla="*/ 176 h 403"/>
                <a:gd name="T54" fmla="*/ 204 w 804"/>
                <a:gd name="T55" fmla="*/ 196 h 403"/>
                <a:gd name="T56" fmla="*/ 217 w 804"/>
                <a:gd name="T57" fmla="*/ 225 h 403"/>
                <a:gd name="T58" fmla="*/ 224 w 804"/>
                <a:gd name="T59" fmla="*/ 260 h 403"/>
                <a:gd name="T60" fmla="*/ 229 w 804"/>
                <a:gd name="T61" fmla="*/ 267 h 403"/>
                <a:gd name="T62" fmla="*/ 221 w 804"/>
                <a:gd name="T63" fmla="*/ 338 h 403"/>
                <a:gd name="T64" fmla="*/ 231 w 804"/>
                <a:gd name="T65" fmla="*/ 374 h 403"/>
                <a:gd name="T66" fmla="*/ 233 w 804"/>
                <a:gd name="T67" fmla="*/ 341 h 403"/>
                <a:gd name="T68" fmla="*/ 280 w 804"/>
                <a:gd name="T69" fmla="*/ 330 h 403"/>
                <a:gd name="T70" fmla="*/ 296 w 804"/>
                <a:gd name="T71" fmla="*/ 316 h 403"/>
                <a:gd name="T72" fmla="*/ 308 w 804"/>
                <a:gd name="T73" fmla="*/ 331 h 403"/>
                <a:gd name="T74" fmla="*/ 373 w 804"/>
                <a:gd name="T75" fmla="*/ 329 h 403"/>
                <a:gd name="T76" fmla="*/ 375 w 804"/>
                <a:gd name="T77" fmla="*/ 331 h 403"/>
                <a:gd name="T78" fmla="*/ 605 w 804"/>
                <a:gd name="T79" fmla="*/ 387 h 403"/>
                <a:gd name="T80" fmla="*/ 705 w 804"/>
                <a:gd name="T81" fmla="*/ 394 h 403"/>
                <a:gd name="T82" fmla="*/ 772 w 804"/>
                <a:gd name="T83" fmla="*/ 336 h 403"/>
                <a:gd name="T84" fmla="*/ 804 w 804"/>
                <a:gd name="T85" fmla="*/ 261 h 403"/>
                <a:gd name="T86" fmla="*/ 59 w 804"/>
                <a:gd name="T87" fmla="*/ 168 h 403"/>
                <a:gd name="T88" fmla="*/ 146 w 804"/>
                <a:gd name="T89" fmla="*/ 151 h 403"/>
                <a:gd name="T90" fmla="*/ 260 w 804"/>
                <a:gd name="T91" fmla="*/ 304 h 403"/>
                <a:gd name="T92" fmla="*/ 612 w 804"/>
                <a:gd name="T93" fmla="*/ 216 h 403"/>
                <a:gd name="T94" fmla="*/ 589 w 804"/>
                <a:gd name="T95" fmla="*/ 182 h 403"/>
                <a:gd name="T96" fmla="*/ 544 w 804"/>
                <a:gd name="T97" fmla="*/ 167 h 403"/>
                <a:gd name="T98" fmla="*/ 587 w 804"/>
                <a:gd name="T99" fmla="*/ 177 h 403"/>
                <a:gd name="T100" fmla="*/ 633 w 804"/>
                <a:gd name="T101" fmla="*/ 17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4" h="403">
                  <a:moveTo>
                    <a:pt x="740" y="240"/>
                  </a:moveTo>
                  <a:cubicBezTo>
                    <a:pt x="739" y="238"/>
                    <a:pt x="735" y="237"/>
                    <a:pt x="733" y="237"/>
                  </a:cubicBezTo>
                  <a:cubicBezTo>
                    <a:pt x="738" y="211"/>
                    <a:pt x="738" y="211"/>
                    <a:pt x="738" y="211"/>
                  </a:cubicBezTo>
                  <a:cubicBezTo>
                    <a:pt x="711" y="203"/>
                    <a:pt x="711" y="203"/>
                    <a:pt x="711" y="203"/>
                  </a:cubicBezTo>
                  <a:cubicBezTo>
                    <a:pt x="711" y="238"/>
                    <a:pt x="711" y="238"/>
                    <a:pt x="711" y="238"/>
                  </a:cubicBezTo>
                  <a:cubicBezTo>
                    <a:pt x="711" y="239"/>
                    <a:pt x="711" y="239"/>
                    <a:pt x="711" y="240"/>
                  </a:cubicBezTo>
                  <a:cubicBezTo>
                    <a:pt x="711" y="241"/>
                    <a:pt x="711" y="241"/>
                    <a:pt x="711" y="241"/>
                  </a:cubicBezTo>
                  <a:cubicBezTo>
                    <a:pt x="711" y="241"/>
                    <a:pt x="711" y="241"/>
                    <a:pt x="711" y="241"/>
                  </a:cubicBezTo>
                  <a:cubicBezTo>
                    <a:pt x="711" y="242"/>
                    <a:pt x="711" y="243"/>
                    <a:pt x="712" y="243"/>
                  </a:cubicBezTo>
                  <a:cubicBezTo>
                    <a:pt x="708" y="243"/>
                    <a:pt x="708" y="243"/>
                    <a:pt x="708" y="243"/>
                  </a:cubicBezTo>
                  <a:cubicBezTo>
                    <a:pt x="708" y="279"/>
                    <a:pt x="708" y="279"/>
                    <a:pt x="708" y="279"/>
                  </a:cubicBezTo>
                  <a:cubicBezTo>
                    <a:pt x="708" y="281"/>
                    <a:pt x="709" y="283"/>
                    <a:pt x="711" y="283"/>
                  </a:cubicBezTo>
                  <a:cubicBezTo>
                    <a:pt x="716" y="283"/>
                    <a:pt x="720" y="277"/>
                    <a:pt x="720" y="274"/>
                  </a:cubicBezTo>
                  <a:cubicBezTo>
                    <a:pt x="720" y="273"/>
                    <a:pt x="720" y="273"/>
                    <a:pt x="720" y="273"/>
                  </a:cubicBezTo>
                  <a:cubicBezTo>
                    <a:pt x="720" y="255"/>
                    <a:pt x="720" y="255"/>
                    <a:pt x="720" y="255"/>
                  </a:cubicBezTo>
                  <a:cubicBezTo>
                    <a:pt x="720" y="256"/>
                    <a:pt x="721" y="257"/>
                    <a:pt x="722" y="258"/>
                  </a:cubicBezTo>
                  <a:cubicBezTo>
                    <a:pt x="722" y="284"/>
                    <a:pt x="722" y="284"/>
                    <a:pt x="722" y="284"/>
                  </a:cubicBezTo>
                  <a:cubicBezTo>
                    <a:pt x="722" y="284"/>
                    <a:pt x="722" y="284"/>
                    <a:pt x="722" y="284"/>
                  </a:cubicBezTo>
                  <a:cubicBezTo>
                    <a:pt x="722" y="285"/>
                    <a:pt x="722" y="287"/>
                    <a:pt x="723" y="288"/>
                  </a:cubicBezTo>
                  <a:cubicBezTo>
                    <a:pt x="728" y="292"/>
                    <a:pt x="747" y="294"/>
                    <a:pt x="763" y="298"/>
                  </a:cubicBezTo>
                  <a:cubicBezTo>
                    <a:pt x="764" y="299"/>
                    <a:pt x="765" y="299"/>
                    <a:pt x="767" y="299"/>
                  </a:cubicBezTo>
                  <a:cubicBezTo>
                    <a:pt x="734" y="299"/>
                    <a:pt x="734" y="299"/>
                    <a:pt x="734" y="299"/>
                  </a:cubicBezTo>
                  <a:cubicBezTo>
                    <a:pt x="734" y="312"/>
                    <a:pt x="734" y="312"/>
                    <a:pt x="734" y="312"/>
                  </a:cubicBezTo>
                  <a:cubicBezTo>
                    <a:pt x="716" y="308"/>
                    <a:pt x="706" y="315"/>
                    <a:pt x="692" y="307"/>
                  </a:cubicBezTo>
                  <a:cubicBezTo>
                    <a:pt x="678" y="298"/>
                    <a:pt x="663" y="270"/>
                    <a:pt x="654" y="264"/>
                  </a:cubicBezTo>
                  <a:cubicBezTo>
                    <a:pt x="644" y="258"/>
                    <a:pt x="624" y="263"/>
                    <a:pt x="618" y="258"/>
                  </a:cubicBezTo>
                  <a:cubicBezTo>
                    <a:pt x="615" y="254"/>
                    <a:pt x="639" y="257"/>
                    <a:pt x="646" y="254"/>
                  </a:cubicBezTo>
                  <a:cubicBezTo>
                    <a:pt x="654" y="250"/>
                    <a:pt x="645" y="245"/>
                    <a:pt x="652" y="243"/>
                  </a:cubicBezTo>
                  <a:cubicBezTo>
                    <a:pt x="659" y="242"/>
                    <a:pt x="663" y="253"/>
                    <a:pt x="664" y="245"/>
                  </a:cubicBezTo>
                  <a:cubicBezTo>
                    <a:pt x="665" y="238"/>
                    <a:pt x="672" y="233"/>
                    <a:pt x="679" y="230"/>
                  </a:cubicBezTo>
                  <a:cubicBezTo>
                    <a:pt x="679" y="245"/>
                    <a:pt x="679" y="245"/>
                    <a:pt x="679" y="245"/>
                  </a:cubicBezTo>
                  <a:cubicBezTo>
                    <a:pt x="679" y="245"/>
                    <a:pt x="679" y="245"/>
                    <a:pt x="679" y="245"/>
                  </a:cubicBezTo>
                  <a:cubicBezTo>
                    <a:pt x="679" y="245"/>
                    <a:pt x="679" y="245"/>
                    <a:pt x="679" y="245"/>
                  </a:cubicBezTo>
                  <a:cubicBezTo>
                    <a:pt x="679" y="250"/>
                    <a:pt x="681" y="256"/>
                    <a:pt x="685" y="256"/>
                  </a:cubicBezTo>
                  <a:cubicBezTo>
                    <a:pt x="688" y="257"/>
                    <a:pt x="688" y="254"/>
                    <a:pt x="688" y="251"/>
                  </a:cubicBezTo>
                  <a:cubicBezTo>
                    <a:pt x="688" y="240"/>
                    <a:pt x="688" y="240"/>
                    <a:pt x="688" y="240"/>
                  </a:cubicBezTo>
                  <a:cubicBezTo>
                    <a:pt x="689" y="238"/>
                    <a:pt x="689" y="236"/>
                    <a:pt x="689" y="234"/>
                  </a:cubicBezTo>
                  <a:cubicBezTo>
                    <a:pt x="689" y="225"/>
                    <a:pt x="689" y="225"/>
                    <a:pt x="689" y="225"/>
                  </a:cubicBezTo>
                  <a:cubicBezTo>
                    <a:pt x="691" y="223"/>
                    <a:pt x="692" y="222"/>
                    <a:pt x="692" y="221"/>
                  </a:cubicBezTo>
                  <a:cubicBezTo>
                    <a:pt x="692" y="221"/>
                    <a:pt x="692" y="221"/>
                    <a:pt x="692" y="221"/>
                  </a:cubicBezTo>
                  <a:cubicBezTo>
                    <a:pt x="692" y="185"/>
                    <a:pt x="692" y="185"/>
                    <a:pt x="692" y="185"/>
                  </a:cubicBezTo>
                  <a:cubicBezTo>
                    <a:pt x="663" y="194"/>
                    <a:pt x="663" y="194"/>
                    <a:pt x="663" y="194"/>
                  </a:cubicBezTo>
                  <a:cubicBezTo>
                    <a:pt x="663" y="172"/>
                    <a:pt x="663" y="172"/>
                    <a:pt x="663" y="172"/>
                  </a:cubicBezTo>
                  <a:cubicBezTo>
                    <a:pt x="659" y="171"/>
                    <a:pt x="659" y="171"/>
                    <a:pt x="659" y="171"/>
                  </a:cubicBezTo>
                  <a:cubicBezTo>
                    <a:pt x="659" y="154"/>
                    <a:pt x="659" y="154"/>
                    <a:pt x="659" y="154"/>
                  </a:cubicBezTo>
                  <a:cubicBezTo>
                    <a:pt x="655" y="154"/>
                    <a:pt x="655" y="154"/>
                    <a:pt x="655" y="154"/>
                  </a:cubicBezTo>
                  <a:cubicBezTo>
                    <a:pt x="657" y="153"/>
                    <a:pt x="659" y="151"/>
                    <a:pt x="659" y="149"/>
                  </a:cubicBezTo>
                  <a:cubicBezTo>
                    <a:pt x="659" y="149"/>
                    <a:pt x="659" y="149"/>
                    <a:pt x="659" y="149"/>
                  </a:cubicBezTo>
                  <a:cubicBezTo>
                    <a:pt x="659" y="113"/>
                    <a:pt x="659" y="113"/>
                    <a:pt x="659" y="113"/>
                  </a:cubicBezTo>
                  <a:cubicBezTo>
                    <a:pt x="654" y="116"/>
                    <a:pt x="654" y="116"/>
                    <a:pt x="654" y="116"/>
                  </a:cubicBezTo>
                  <a:cubicBezTo>
                    <a:pt x="654" y="90"/>
                    <a:pt x="654" y="90"/>
                    <a:pt x="654" y="90"/>
                  </a:cubicBezTo>
                  <a:cubicBezTo>
                    <a:pt x="645" y="90"/>
                    <a:pt x="645" y="90"/>
                    <a:pt x="645" y="90"/>
                  </a:cubicBezTo>
                  <a:cubicBezTo>
                    <a:pt x="645" y="67"/>
                    <a:pt x="645" y="67"/>
                    <a:pt x="645" y="67"/>
                  </a:cubicBezTo>
                  <a:cubicBezTo>
                    <a:pt x="629" y="67"/>
                    <a:pt x="629" y="67"/>
                    <a:pt x="629" y="67"/>
                  </a:cubicBezTo>
                  <a:cubicBezTo>
                    <a:pt x="629" y="90"/>
                    <a:pt x="629" y="90"/>
                    <a:pt x="629" y="90"/>
                  </a:cubicBezTo>
                  <a:cubicBezTo>
                    <a:pt x="627" y="90"/>
                    <a:pt x="627" y="90"/>
                    <a:pt x="627" y="90"/>
                  </a:cubicBezTo>
                  <a:cubicBezTo>
                    <a:pt x="627" y="96"/>
                    <a:pt x="627" y="96"/>
                    <a:pt x="627" y="96"/>
                  </a:cubicBezTo>
                  <a:cubicBezTo>
                    <a:pt x="626" y="96"/>
                    <a:pt x="625" y="95"/>
                    <a:pt x="624" y="95"/>
                  </a:cubicBezTo>
                  <a:cubicBezTo>
                    <a:pt x="622" y="92"/>
                    <a:pt x="628" y="89"/>
                    <a:pt x="622" y="84"/>
                  </a:cubicBezTo>
                  <a:cubicBezTo>
                    <a:pt x="625" y="84"/>
                    <a:pt x="625" y="84"/>
                    <a:pt x="625" y="84"/>
                  </a:cubicBezTo>
                  <a:cubicBezTo>
                    <a:pt x="625" y="52"/>
                    <a:pt x="625" y="52"/>
                    <a:pt x="625" y="52"/>
                  </a:cubicBezTo>
                  <a:cubicBezTo>
                    <a:pt x="611" y="52"/>
                    <a:pt x="611" y="52"/>
                    <a:pt x="611" y="52"/>
                  </a:cubicBezTo>
                  <a:cubicBezTo>
                    <a:pt x="611" y="78"/>
                    <a:pt x="611" y="78"/>
                    <a:pt x="611" y="78"/>
                  </a:cubicBezTo>
                  <a:cubicBezTo>
                    <a:pt x="592" y="70"/>
                    <a:pt x="566" y="72"/>
                    <a:pt x="551" y="70"/>
                  </a:cubicBezTo>
                  <a:cubicBezTo>
                    <a:pt x="542" y="69"/>
                    <a:pt x="522" y="63"/>
                    <a:pt x="500" y="64"/>
                  </a:cubicBezTo>
                  <a:cubicBezTo>
                    <a:pt x="487" y="65"/>
                    <a:pt x="494" y="69"/>
                    <a:pt x="484" y="68"/>
                  </a:cubicBezTo>
                  <a:cubicBezTo>
                    <a:pt x="475" y="67"/>
                    <a:pt x="461" y="59"/>
                    <a:pt x="455" y="52"/>
                  </a:cubicBezTo>
                  <a:cubicBezTo>
                    <a:pt x="455" y="37"/>
                    <a:pt x="455" y="37"/>
                    <a:pt x="455" y="37"/>
                  </a:cubicBezTo>
                  <a:cubicBezTo>
                    <a:pt x="455" y="36"/>
                    <a:pt x="455" y="36"/>
                    <a:pt x="455" y="36"/>
                  </a:cubicBezTo>
                  <a:cubicBezTo>
                    <a:pt x="455" y="0"/>
                    <a:pt x="455" y="0"/>
                    <a:pt x="455" y="0"/>
                  </a:cubicBezTo>
                  <a:cubicBezTo>
                    <a:pt x="435" y="0"/>
                    <a:pt x="435" y="0"/>
                    <a:pt x="435" y="0"/>
                  </a:cubicBezTo>
                  <a:cubicBezTo>
                    <a:pt x="435" y="14"/>
                    <a:pt x="435" y="14"/>
                    <a:pt x="435" y="14"/>
                  </a:cubicBezTo>
                  <a:cubicBezTo>
                    <a:pt x="416" y="8"/>
                    <a:pt x="383" y="12"/>
                    <a:pt x="369" y="11"/>
                  </a:cubicBezTo>
                  <a:cubicBezTo>
                    <a:pt x="354" y="10"/>
                    <a:pt x="343" y="1"/>
                    <a:pt x="331" y="2"/>
                  </a:cubicBezTo>
                  <a:cubicBezTo>
                    <a:pt x="326" y="2"/>
                    <a:pt x="322" y="5"/>
                    <a:pt x="314" y="8"/>
                  </a:cubicBezTo>
                  <a:cubicBezTo>
                    <a:pt x="303" y="12"/>
                    <a:pt x="290" y="15"/>
                    <a:pt x="287" y="15"/>
                  </a:cubicBezTo>
                  <a:cubicBezTo>
                    <a:pt x="282" y="15"/>
                    <a:pt x="279" y="12"/>
                    <a:pt x="272" y="13"/>
                  </a:cubicBezTo>
                  <a:cubicBezTo>
                    <a:pt x="265" y="14"/>
                    <a:pt x="240" y="29"/>
                    <a:pt x="235" y="31"/>
                  </a:cubicBezTo>
                  <a:cubicBezTo>
                    <a:pt x="230" y="32"/>
                    <a:pt x="226" y="36"/>
                    <a:pt x="223" y="38"/>
                  </a:cubicBezTo>
                  <a:cubicBezTo>
                    <a:pt x="220" y="40"/>
                    <a:pt x="217" y="38"/>
                    <a:pt x="213" y="39"/>
                  </a:cubicBezTo>
                  <a:cubicBezTo>
                    <a:pt x="209" y="39"/>
                    <a:pt x="209" y="44"/>
                    <a:pt x="205" y="45"/>
                  </a:cubicBezTo>
                  <a:cubicBezTo>
                    <a:pt x="201" y="46"/>
                    <a:pt x="196" y="43"/>
                    <a:pt x="192" y="44"/>
                  </a:cubicBezTo>
                  <a:cubicBezTo>
                    <a:pt x="188" y="45"/>
                    <a:pt x="189" y="48"/>
                    <a:pt x="184" y="48"/>
                  </a:cubicBezTo>
                  <a:cubicBezTo>
                    <a:pt x="180" y="48"/>
                    <a:pt x="177" y="45"/>
                    <a:pt x="169" y="45"/>
                  </a:cubicBezTo>
                  <a:cubicBezTo>
                    <a:pt x="162" y="45"/>
                    <a:pt x="163" y="49"/>
                    <a:pt x="159" y="49"/>
                  </a:cubicBezTo>
                  <a:cubicBezTo>
                    <a:pt x="155" y="50"/>
                    <a:pt x="156" y="45"/>
                    <a:pt x="141" y="45"/>
                  </a:cubicBezTo>
                  <a:cubicBezTo>
                    <a:pt x="132" y="45"/>
                    <a:pt x="115" y="50"/>
                    <a:pt x="95" y="57"/>
                  </a:cubicBezTo>
                  <a:cubicBezTo>
                    <a:pt x="95" y="57"/>
                    <a:pt x="95" y="57"/>
                    <a:pt x="95" y="57"/>
                  </a:cubicBezTo>
                  <a:cubicBezTo>
                    <a:pt x="93" y="56"/>
                    <a:pt x="93" y="56"/>
                    <a:pt x="93" y="56"/>
                  </a:cubicBezTo>
                  <a:cubicBezTo>
                    <a:pt x="67" y="34"/>
                    <a:pt x="67" y="34"/>
                    <a:pt x="67" y="34"/>
                  </a:cubicBezTo>
                  <a:cubicBezTo>
                    <a:pt x="23" y="53"/>
                    <a:pt x="23" y="53"/>
                    <a:pt x="23" y="53"/>
                  </a:cubicBezTo>
                  <a:cubicBezTo>
                    <a:pt x="23" y="89"/>
                    <a:pt x="23" y="89"/>
                    <a:pt x="23" y="89"/>
                  </a:cubicBezTo>
                  <a:cubicBezTo>
                    <a:pt x="23" y="89"/>
                    <a:pt x="23" y="89"/>
                    <a:pt x="23" y="89"/>
                  </a:cubicBezTo>
                  <a:cubicBezTo>
                    <a:pt x="23" y="98"/>
                    <a:pt x="32" y="108"/>
                    <a:pt x="40" y="108"/>
                  </a:cubicBezTo>
                  <a:cubicBezTo>
                    <a:pt x="46" y="107"/>
                    <a:pt x="46" y="103"/>
                    <a:pt x="46" y="99"/>
                  </a:cubicBezTo>
                  <a:cubicBezTo>
                    <a:pt x="46" y="89"/>
                    <a:pt x="46" y="89"/>
                    <a:pt x="46" y="89"/>
                  </a:cubicBezTo>
                  <a:cubicBezTo>
                    <a:pt x="46" y="88"/>
                    <a:pt x="47" y="88"/>
                    <a:pt x="47" y="87"/>
                  </a:cubicBezTo>
                  <a:cubicBezTo>
                    <a:pt x="51" y="83"/>
                    <a:pt x="54" y="88"/>
                    <a:pt x="58" y="85"/>
                  </a:cubicBezTo>
                  <a:cubicBezTo>
                    <a:pt x="59" y="85"/>
                    <a:pt x="59" y="84"/>
                    <a:pt x="59" y="84"/>
                  </a:cubicBezTo>
                  <a:cubicBezTo>
                    <a:pt x="69" y="76"/>
                    <a:pt x="69" y="76"/>
                    <a:pt x="69" y="76"/>
                  </a:cubicBezTo>
                  <a:cubicBezTo>
                    <a:pt x="72" y="80"/>
                    <a:pt x="65" y="90"/>
                    <a:pt x="68" y="91"/>
                  </a:cubicBezTo>
                  <a:cubicBezTo>
                    <a:pt x="70" y="92"/>
                    <a:pt x="72" y="92"/>
                    <a:pt x="76" y="92"/>
                  </a:cubicBezTo>
                  <a:cubicBezTo>
                    <a:pt x="50" y="98"/>
                    <a:pt x="50" y="98"/>
                    <a:pt x="50" y="98"/>
                  </a:cubicBezTo>
                  <a:cubicBezTo>
                    <a:pt x="50" y="122"/>
                    <a:pt x="50" y="122"/>
                    <a:pt x="50" y="122"/>
                  </a:cubicBezTo>
                  <a:cubicBezTo>
                    <a:pt x="49" y="122"/>
                    <a:pt x="49" y="122"/>
                    <a:pt x="49" y="122"/>
                  </a:cubicBezTo>
                  <a:cubicBezTo>
                    <a:pt x="49" y="142"/>
                    <a:pt x="49" y="142"/>
                    <a:pt x="49" y="142"/>
                  </a:cubicBezTo>
                  <a:cubicBezTo>
                    <a:pt x="0" y="152"/>
                    <a:pt x="0" y="152"/>
                    <a:pt x="0" y="152"/>
                  </a:cubicBezTo>
                  <a:cubicBezTo>
                    <a:pt x="0" y="189"/>
                    <a:pt x="0" y="189"/>
                    <a:pt x="0" y="189"/>
                  </a:cubicBezTo>
                  <a:cubicBezTo>
                    <a:pt x="0" y="189"/>
                    <a:pt x="0" y="189"/>
                    <a:pt x="0" y="189"/>
                  </a:cubicBezTo>
                  <a:cubicBezTo>
                    <a:pt x="0" y="189"/>
                    <a:pt x="0" y="190"/>
                    <a:pt x="1" y="191"/>
                  </a:cubicBezTo>
                  <a:cubicBezTo>
                    <a:pt x="7" y="196"/>
                    <a:pt x="13" y="200"/>
                    <a:pt x="22" y="200"/>
                  </a:cubicBezTo>
                  <a:cubicBezTo>
                    <a:pt x="31" y="199"/>
                    <a:pt x="31" y="194"/>
                    <a:pt x="46" y="185"/>
                  </a:cubicBezTo>
                  <a:cubicBezTo>
                    <a:pt x="46" y="203"/>
                    <a:pt x="46" y="203"/>
                    <a:pt x="46" y="203"/>
                  </a:cubicBezTo>
                  <a:cubicBezTo>
                    <a:pt x="46" y="203"/>
                    <a:pt x="46" y="203"/>
                    <a:pt x="46" y="203"/>
                  </a:cubicBezTo>
                  <a:cubicBezTo>
                    <a:pt x="45" y="204"/>
                    <a:pt x="46" y="205"/>
                    <a:pt x="47" y="205"/>
                  </a:cubicBezTo>
                  <a:cubicBezTo>
                    <a:pt x="51" y="210"/>
                    <a:pt x="78" y="217"/>
                    <a:pt x="84" y="213"/>
                  </a:cubicBezTo>
                  <a:cubicBezTo>
                    <a:pt x="87" y="211"/>
                    <a:pt x="88" y="208"/>
                    <a:pt x="88" y="205"/>
                  </a:cubicBezTo>
                  <a:cubicBezTo>
                    <a:pt x="88" y="205"/>
                    <a:pt x="88" y="205"/>
                    <a:pt x="88" y="205"/>
                  </a:cubicBezTo>
                  <a:cubicBezTo>
                    <a:pt x="88" y="173"/>
                    <a:pt x="88" y="173"/>
                    <a:pt x="88" y="173"/>
                  </a:cubicBezTo>
                  <a:cubicBezTo>
                    <a:pt x="89" y="172"/>
                    <a:pt x="91" y="172"/>
                    <a:pt x="92" y="171"/>
                  </a:cubicBezTo>
                  <a:cubicBezTo>
                    <a:pt x="92" y="185"/>
                    <a:pt x="92" y="185"/>
                    <a:pt x="92" y="185"/>
                  </a:cubicBezTo>
                  <a:cubicBezTo>
                    <a:pt x="92" y="185"/>
                    <a:pt x="92" y="185"/>
                    <a:pt x="92" y="185"/>
                  </a:cubicBezTo>
                  <a:cubicBezTo>
                    <a:pt x="93" y="187"/>
                    <a:pt x="93" y="188"/>
                    <a:pt x="94" y="189"/>
                  </a:cubicBezTo>
                  <a:cubicBezTo>
                    <a:pt x="95" y="193"/>
                    <a:pt x="102" y="193"/>
                    <a:pt x="105" y="196"/>
                  </a:cubicBezTo>
                  <a:cubicBezTo>
                    <a:pt x="107" y="199"/>
                    <a:pt x="118" y="211"/>
                    <a:pt x="130" y="215"/>
                  </a:cubicBezTo>
                  <a:cubicBezTo>
                    <a:pt x="143" y="219"/>
                    <a:pt x="146" y="220"/>
                    <a:pt x="153" y="216"/>
                  </a:cubicBezTo>
                  <a:cubicBezTo>
                    <a:pt x="154" y="216"/>
                    <a:pt x="155" y="215"/>
                    <a:pt x="155" y="214"/>
                  </a:cubicBezTo>
                  <a:cubicBezTo>
                    <a:pt x="155" y="214"/>
                    <a:pt x="155" y="214"/>
                    <a:pt x="155" y="214"/>
                  </a:cubicBezTo>
                  <a:cubicBezTo>
                    <a:pt x="155" y="178"/>
                    <a:pt x="155" y="178"/>
                    <a:pt x="155" y="178"/>
                  </a:cubicBezTo>
                  <a:cubicBezTo>
                    <a:pt x="153" y="178"/>
                    <a:pt x="153" y="178"/>
                    <a:pt x="153" y="178"/>
                  </a:cubicBezTo>
                  <a:cubicBezTo>
                    <a:pt x="153" y="160"/>
                    <a:pt x="153" y="160"/>
                    <a:pt x="153" y="160"/>
                  </a:cubicBezTo>
                  <a:cubicBezTo>
                    <a:pt x="161" y="162"/>
                    <a:pt x="162" y="157"/>
                    <a:pt x="172" y="161"/>
                  </a:cubicBezTo>
                  <a:cubicBezTo>
                    <a:pt x="173" y="161"/>
                    <a:pt x="174" y="162"/>
                    <a:pt x="175" y="162"/>
                  </a:cubicBezTo>
                  <a:cubicBezTo>
                    <a:pt x="175" y="174"/>
                    <a:pt x="175" y="174"/>
                    <a:pt x="175" y="174"/>
                  </a:cubicBezTo>
                  <a:cubicBezTo>
                    <a:pt x="175" y="175"/>
                    <a:pt x="176" y="176"/>
                    <a:pt x="178" y="176"/>
                  </a:cubicBezTo>
                  <a:cubicBezTo>
                    <a:pt x="180" y="177"/>
                    <a:pt x="184" y="175"/>
                    <a:pt x="188" y="173"/>
                  </a:cubicBezTo>
                  <a:cubicBezTo>
                    <a:pt x="188" y="184"/>
                    <a:pt x="188" y="184"/>
                    <a:pt x="188" y="184"/>
                  </a:cubicBezTo>
                  <a:cubicBezTo>
                    <a:pt x="188" y="184"/>
                    <a:pt x="188" y="185"/>
                    <a:pt x="189" y="185"/>
                  </a:cubicBezTo>
                  <a:cubicBezTo>
                    <a:pt x="191" y="190"/>
                    <a:pt x="201" y="191"/>
                    <a:pt x="203" y="194"/>
                  </a:cubicBezTo>
                  <a:cubicBezTo>
                    <a:pt x="204" y="195"/>
                    <a:pt x="204" y="195"/>
                    <a:pt x="204" y="196"/>
                  </a:cubicBezTo>
                  <a:cubicBezTo>
                    <a:pt x="204" y="199"/>
                    <a:pt x="204" y="199"/>
                    <a:pt x="204" y="199"/>
                  </a:cubicBezTo>
                  <a:cubicBezTo>
                    <a:pt x="204" y="202"/>
                    <a:pt x="205" y="204"/>
                    <a:pt x="214" y="205"/>
                  </a:cubicBezTo>
                  <a:cubicBezTo>
                    <a:pt x="215" y="205"/>
                    <a:pt x="216" y="205"/>
                    <a:pt x="217" y="205"/>
                  </a:cubicBezTo>
                  <a:cubicBezTo>
                    <a:pt x="217" y="224"/>
                    <a:pt x="217" y="224"/>
                    <a:pt x="217" y="224"/>
                  </a:cubicBezTo>
                  <a:cubicBezTo>
                    <a:pt x="217" y="224"/>
                    <a:pt x="217" y="225"/>
                    <a:pt x="217" y="225"/>
                  </a:cubicBezTo>
                  <a:cubicBezTo>
                    <a:pt x="217" y="239"/>
                    <a:pt x="217" y="239"/>
                    <a:pt x="217" y="239"/>
                  </a:cubicBezTo>
                  <a:cubicBezTo>
                    <a:pt x="217" y="239"/>
                    <a:pt x="217" y="239"/>
                    <a:pt x="217" y="239"/>
                  </a:cubicBezTo>
                  <a:cubicBezTo>
                    <a:pt x="217" y="239"/>
                    <a:pt x="217" y="239"/>
                    <a:pt x="217" y="240"/>
                  </a:cubicBezTo>
                  <a:cubicBezTo>
                    <a:pt x="218" y="242"/>
                    <a:pt x="221" y="243"/>
                    <a:pt x="224" y="243"/>
                  </a:cubicBezTo>
                  <a:cubicBezTo>
                    <a:pt x="224" y="260"/>
                    <a:pt x="224" y="260"/>
                    <a:pt x="224" y="260"/>
                  </a:cubicBezTo>
                  <a:cubicBezTo>
                    <a:pt x="224" y="260"/>
                    <a:pt x="224" y="260"/>
                    <a:pt x="224" y="260"/>
                  </a:cubicBezTo>
                  <a:cubicBezTo>
                    <a:pt x="224" y="260"/>
                    <a:pt x="224" y="261"/>
                    <a:pt x="224" y="261"/>
                  </a:cubicBezTo>
                  <a:cubicBezTo>
                    <a:pt x="225" y="263"/>
                    <a:pt x="228" y="264"/>
                    <a:pt x="231" y="266"/>
                  </a:cubicBezTo>
                  <a:cubicBezTo>
                    <a:pt x="231" y="267"/>
                    <a:pt x="231" y="267"/>
                    <a:pt x="231" y="267"/>
                  </a:cubicBezTo>
                  <a:cubicBezTo>
                    <a:pt x="229" y="267"/>
                    <a:pt x="229" y="267"/>
                    <a:pt x="229" y="267"/>
                  </a:cubicBezTo>
                  <a:cubicBezTo>
                    <a:pt x="229" y="302"/>
                    <a:pt x="229" y="302"/>
                    <a:pt x="229" y="302"/>
                  </a:cubicBezTo>
                  <a:cubicBezTo>
                    <a:pt x="229" y="304"/>
                    <a:pt x="230" y="306"/>
                    <a:pt x="231" y="308"/>
                  </a:cubicBezTo>
                  <a:cubicBezTo>
                    <a:pt x="231" y="317"/>
                    <a:pt x="231" y="317"/>
                    <a:pt x="231" y="317"/>
                  </a:cubicBezTo>
                  <a:cubicBezTo>
                    <a:pt x="221" y="317"/>
                    <a:pt x="221" y="317"/>
                    <a:pt x="221" y="317"/>
                  </a:cubicBezTo>
                  <a:cubicBezTo>
                    <a:pt x="221" y="338"/>
                    <a:pt x="221" y="338"/>
                    <a:pt x="221" y="338"/>
                  </a:cubicBezTo>
                  <a:cubicBezTo>
                    <a:pt x="218" y="338"/>
                    <a:pt x="218" y="338"/>
                    <a:pt x="218" y="338"/>
                  </a:cubicBezTo>
                  <a:cubicBezTo>
                    <a:pt x="218" y="374"/>
                    <a:pt x="218" y="374"/>
                    <a:pt x="218" y="374"/>
                  </a:cubicBezTo>
                  <a:cubicBezTo>
                    <a:pt x="218" y="374"/>
                    <a:pt x="218" y="374"/>
                    <a:pt x="218" y="374"/>
                  </a:cubicBezTo>
                  <a:cubicBezTo>
                    <a:pt x="218" y="377"/>
                    <a:pt x="221" y="380"/>
                    <a:pt x="225" y="380"/>
                  </a:cubicBezTo>
                  <a:cubicBezTo>
                    <a:pt x="230" y="380"/>
                    <a:pt x="232" y="377"/>
                    <a:pt x="231" y="374"/>
                  </a:cubicBezTo>
                  <a:cubicBezTo>
                    <a:pt x="231" y="374"/>
                    <a:pt x="231" y="374"/>
                    <a:pt x="231" y="374"/>
                  </a:cubicBezTo>
                  <a:cubicBezTo>
                    <a:pt x="231" y="356"/>
                    <a:pt x="231" y="356"/>
                    <a:pt x="231" y="356"/>
                  </a:cubicBezTo>
                  <a:cubicBezTo>
                    <a:pt x="232" y="355"/>
                    <a:pt x="233" y="354"/>
                    <a:pt x="233" y="353"/>
                  </a:cubicBezTo>
                  <a:cubicBezTo>
                    <a:pt x="233" y="353"/>
                    <a:pt x="233" y="353"/>
                    <a:pt x="233" y="353"/>
                  </a:cubicBezTo>
                  <a:cubicBezTo>
                    <a:pt x="233" y="341"/>
                    <a:pt x="233" y="341"/>
                    <a:pt x="233" y="341"/>
                  </a:cubicBezTo>
                  <a:cubicBezTo>
                    <a:pt x="234" y="342"/>
                    <a:pt x="234" y="342"/>
                    <a:pt x="235" y="342"/>
                  </a:cubicBezTo>
                  <a:cubicBezTo>
                    <a:pt x="240" y="345"/>
                    <a:pt x="254" y="341"/>
                    <a:pt x="259" y="342"/>
                  </a:cubicBezTo>
                  <a:cubicBezTo>
                    <a:pt x="264" y="344"/>
                    <a:pt x="262" y="347"/>
                    <a:pt x="266" y="348"/>
                  </a:cubicBezTo>
                  <a:cubicBezTo>
                    <a:pt x="270" y="350"/>
                    <a:pt x="279" y="347"/>
                    <a:pt x="280" y="341"/>
                  </a:cubicBezTo>
                  <a:cubicBezTo>
                    <a:pt x="280" y="330"/>
                    <a:pt x="280" y="330"/>
                    <a:pt x="280" y="330"/>
                  </a:cubicBezTo>
                  <a:cubicBezTo>
                    <a:pt x="281" y="330"/>
                    <a:pt x="282" y="330"/>
                    <a:pt x="283" y="330"/>
                  </a:cubicBezTo>
                  <a:cubicBezTo>
                    <a:pt x="286" y="330"/>
                    <a:pt x="288" y="328"/>
                    <a:pt x="288" y="326"/>
                  </a:cubicBezTo>
                  <a:cubicBezTo>
                    <a:pt x="288" y="311"/>
                    <a:pt x="288" y="311"/>
                    <a:pt x="288" y="311"/>
                  </a:cubicBezTo>
                  <a:cubicBezTo>
                    <a:pt x="291" y="312"/>
                    <a:pt x="294" y="313"/>
                    <a:pt x="296" y="315"/>
                  </a:cubicBezTo>
                  <a:cubicBezTo>
                    <a:pt x="296" y="316"/>
                    <a:pt x="296" y="316"/>
                    <a:pt x="296" y="316"/>
                  </a:cubicBezTo>
                  <a:cubicBezTo>
                    <a:pt x="296" y="325"/>
                    <a:pt x="296" y="325"/>
                    <a:pt x="296" y="325"/>
                  </a:cubicBezTo>
                  <a:cubicBezTo>
                    <a:pt x="296" y="325"/>
                    <a:pt x="296" y="325"/>
                    <a:pt x="296" y="325"/>
                  </a:cubicBezTo>
                  <a:cubicBezTo>
                    <a:pt x="296" y="326"/>
                    <a:pt x="297" y="327"/>
                    <a:pt x="298" y="328"/>
                  </a:cubicBezTo>
                  <a:cubicBezTo>
                    <a:pt x="302" y="328"/>
                    <a:pt x="305" y="323"/>
                    <a:pt x="308" y="322"/>
                  </a:cubicBezTo>
                  <a:cubicBezTo>
                    <a:pt x="308" y="331"/>
                    <a:pt x="308" y="331"/>
                    <a:pt x="308" y="331"/>
                  </a:cubicBezTo>
                  <a:cubicBezTo>
                    <a:pt x="308" y="332"/>
                    <a:pt x="309" y="333"/>
                    <a:pt x="311" y="333"/>
                  </a:cubicBezTo>
                  <a:cubicBezTo>
                    <a:pt x="317" y="333"/>
                    <a:pt x="320" y="321"/>
                    <a:pt x="327" y="322"/>
                  </a:cubicBezTo>
                  <a:cubicBezTo>
                    <a:pt x="334" y="322"/>
                    <a:pt x="328" y="328"/>
                    <a:pt x="336" y="333"/>
                  </a:cubicBezTo>
                  <a:cubicBezTo>
                    <a:pt x="344" y="337"/>
                    <a:pt x="358" y="339"/>
                    <a:pt x="368" y="334"/>
                  </a:cubicBezTo>
                  <a:cubicBezTo>
                    <a:pt x="372" y="332"/>
                    <a:pt x="373" y="330"/>
                    <a:pt x="373" y="329"/>
                  </a:cubicBezTo>
                  <a:cubicBezTo>
                    <a:pt x="373" y="317"/>
                    <a:pt x="373" y="317"/>
                    <a:pt x="373" y="317"/>
                  </a:cubicBezTo>
                  <a:cubicBezTo>
                    <a:pt x="373" y="317"/>
                    <a:pt x="374" y="316"/>
                    <a:pt x="375" y="316"/>
                  </a:cubicBezTo>
                  <a:cubicBezTo>
                    <a:pt x="375" y="331"/>
                    <a:pt x="375" y="331"/>
                    <a:pt x="375" y="331"/>
                  </a:cubicBezTo>
                  <a:cubicBezTo>
                    <a:pt x="375" y="331"/>
                    <a:pt x="375" y="331"/>
                    <a:pt x="375" y="331"/>
                  </a:cubicBezTo>
                  <a:cubicBezTo>
                    <a:pt x="375" y="331"/>
                    <a:pt x="375" y="331"/>
                    <a:pt x="375" y="331"/>
                  </a:cubicBezTo>
                  <a:cubicBezTo>
                    <a:pt x="375" y="333"/>
                    <a:pt x="377" y="335"/>
                    <a:pt x="382" y="336"/>
                  </a:cubicBezTo>
                  <a:cubicBezTo>
                    <a:pt x="389" y="338"/>
                    <a:pt x="411" y="333"/>
                    <a:pt x="424" y="337"/>
                  </a:cubicBezTo>
                  <a:cubicBezTo>
                    <a:pt x="437" y="341"/>
                    <a:pt x="450" y="344"/>
                    <a:pt x="467" y="348"/>
                  </a:cubicBezTo>
                  <a:cubicBezTo>
                    <a:pt x="499" y="356"/>
                    <a:pt x="541" y="366"/>
                    <a:pt x="589" y="380"/>
                  </a:cubicBezTo>
                  <a:cubicBezTo>
                    <a:pt x="596" y="382"/>
                    <a:pt x="599" y="386"/>
                    <a:pt x="605" y="387"/>
                  </a:cubicBezTo>
                  <a:cubicBezTo>
                    <a:pt x="610" y="389"/>
                    <a:pt x="616" y="389"/>
                    <a:pt x="620" y="390"/>
                  </a:cubicBezTo>
                  <a:cubicBezTo>
                    <a:pt x="625" y="391"/>
                    <a:pt x="628" y="394"/>
                    <a:pt x="632" y="395"/>
                  </a:cubicBezTo>
                  <a:cubicBezTo>
                    <a:pt x="640" y="397"/>
                    <a:pt x="647" y="395"/>
                    <a:pt x="653" y="397"/>
                  </a:cubicBezTo>
                  <a:cubicBezTo>
                    <a:pt x="665" y="400"/>
                    <a:pt x="671" y="403"/>
                    <a:pt x="674" y="403"/>
                  </a:cubicBezTo>
                  <a:cubicBezTo>
                    <a:pt x="683" y="403"/>
                    <a:pt x="692" y="398"/>
                    <a:pt x="705" y="394"/>
                  </a:cubicBezTo>
                  <a:cubicBezTo>
                    <a:pt x="722" y="389"/>
                    <a:pt x="741" y="383"/>
                    <a:pt x="744" y="380"/>
                  </a:cubicBezTo>
                  <a:cubicBezTo>
                    <a:pt x="745" y="379"/>
                    <a:pt x="746" y="378"/>
                    <a:pt x="746" y="377"/>
                  </a:cubicBezTo>
                  <a:cubicBezTo>
                    <a:pt x="746" y="353"/>
                    <a:pt x="746" y="353"/>
                    <a:pt x="746" y="353"/>
                  </a:cubicBezTo>
                  <a:cubicBezTo>
                    <a:pt x="755" y="347"/>
                    <a:pt x="770" y="345"/>
                    <a:pt x="772" y="337"/>
                  </a:cubicBezTo>
                  <a:cubicBezTo>
                    <a:pt x="772" y="337"/>
                    <a:pt x="772" y="336"/>
                    <a:pt x="772" y="336"/>
                  </a:cubicBezTo>
                  <a:cubicBezTo>
                    <a:pt x="772" y="302"/>
                    <a:pt x="772" y="302"/>
                    <a:pt x="772" y="302"/>
                  </a:cubicBezTo>
                  <a:cubicBezTo>
                    <a:pt x="778" y="304"/>
                    <a:pt x="783" y="307"/>
                    <a:pt x="787" y="307"/>
                  </a:cubicBezTo>
                  <a:cubicBezTo>
                    <a:pt x="801" y="307"/>
                    <a:pt x="804" y="301"/>
                    <a:pt x="804" y="297"/>
                  </a:cubicBezTo>
                  <a:cubicBezTo>
                    <a:pt x="804" y="297"/>
                    <a:pt x="804" y="297"/>
                    <a:pt x="804" y="297"/>
                  </a:cubicBezTo>
                  <a:cubicBezTo>
                    <a:pt x="804" y="261"/>
                    <a:pt x="804" y="261"/>
                    <a:pt x="804" y="261"/>
                  </a:cubicBezTo>
                  <a:cubicBezTo>
                    <a:pt x="741" y="248"/>
                    <a:pt x="741" y="248"/>
                    <a:pt x="741" y="248"/>
                  </a:cubicBezTo>
                  <a:cubicBezTo>
                    <a:pt x="741" y="244"/>
                    <a:pt x="742" y="241"/>
                    <a:pt x="740" y="240"/>
                  </a:cubicBezTo>
                  <a:close/>
                  <a:moveTo>
                    <a:pt x="54" y="167"/>
                  </a:moveTo>
                  <a:cubicBezTo>
                    <a:pt x="54" y="165"/>
                    <a:pt x="54" y="165"/>
                    <a:pt x="54" y="165"/>
                  </a:cubicBezTo>
                  <a:cubicBezTo>
                    <a:pt x="56" y="166"/>
                    <a:pt x="57" y="167"/>
                    <a:pt x="59" y="168"/>
                  </a:cubicBezTo>
                  <a:lnTo>
                    <a:pt x="54" y="167"/>
                  </a:lnTo>
                  <a:close/>
                  <a:moveTo>
                    <a:pt x="129" y="150"/>
                  </a:moveTo>
                  <a:cubicBezTo>
                    <a:pt x="129" y="147"/>
                    <a:pt x="129" y="147"/>
                    <a:pt x="129" y="147"/>
                  </a:cubicBezTo>
                  <a:cubicBezTo>
                    <a:pt x="135" y="147"/>
                    <a:pt x="138" y="144"/>
                    <a:pt x="143" y="147"/>
                  </a:cubicBezTo>
                  <a:cubicBezTo>
                    <a:pt x="145" y="148"/>
                    <a:pt x="146" y="149"/>
                    <a:pt x="146" y="151"/>
                  </a:cubicBezTo>
                  <a:lnTo>
                    <a:pt x="129" y="150"/>
                  </a:lnTo>
                  <a:close/>
                  <a:moveTo>
                    <a:pt x="249" y="304"/>
                  </a:moveTo>
                  <a:cubicBezTo>
                    <a:pt x="249" y="292"/>
                    <a:pt x="249" y="292"/>
                    <a:pt x="249" y="292"/>
                  </a:cubicBezTo>
                  <a:cubicBezTo>
                    <a:pt x="252" y="293"/>
                    <a:pt x="255" y="293"/>
                    <a:pt x="256" y="295"/>
                  </a:cubicBezTo>
                  <a:cubicBezTo>
                    <a:pt x="257" y="298"/>
                    <a:pt x="254" y="301"/>
                    <a:pt x="260" y="304"/>
                  </a:cubicBezTo>
                  <a:lnTo>
                    <a:pt x="249" y="304"/>
                  </a:lnTo>
                  <a:close/>
                  <a:moveTo>
                    <a:pt x="604" y="227"/>
                  </a:moveTo>
                  <a:cubicBezTo>
                    <a:pt x="600" y="225"/>
                    <a:pt x="588" y="228"/>
                    <a:pt x="590" y="224"/>
                  </a:cubicBezTo>
                  <a:cubicBezTo>
                    <a:pt x="591" y="220"/>
                    <a:pt x="601" y="221"/>
                    <a:pt x="605" y="220"/>
                  </a:cubicBezTo>
                  <a:cubicBezTo>
                    <a:pt x="609" y="219"/>
                    <a:pt x="609" y="217"/>
                    <a:pt x="612" y="216"/>
                  </a:cubicBezTo>
                  <a:cubicBezTo>
                    <a:pt x="617" y="221"/>
                    <a:pt x="617" y="221"/>
                    <a:pt x="617" y="221"/>
                  </a:cubicBezTo>
                  <a:cubicBezTo>
                    <a:pt x="610" y="223"/>
                    <a:pt x="606" y="228"/>
                    <a:pt x="604" y="227"/>
                  </a:cubicBezTo>
                  <a:close/>
                  <a:moveTo>
                    <a:pt x="602" y="179"/>
                  </a:moveTo>
                  <a:cubicBezTo>
                    <a:pt x="589" y="179"/>
                    <a:pt x="589" y="179"/>
                    <a:pt x="589" y="179"/>
                  </a:cubicBezTo>
                  <a:cubicBezTo>
                    <a:pt x="589" y="182"/>
                    <a:pt x="589" y="182"/>
                    <a:pt x="589" y="182"/>
                  </a:cubicBezTo>
                  <a:cubicBezTo>
                    <a:pt x="578" y="183"/>
                    <a:pt x="560" y="184"/>
                    <a:pt x="555" y="182"/>
                  </a:cubicBezTo>
                  <a:cubicBezTo>
                    <a:pt x="549" y="180"/>
                    <a:pt x="552" y="176"/>
                    <a:pt x="546" y="176"/>
                  </a:cubicBezTo>
                  <a:cubicBezTo>
                    <a:pt x="541" y="176"/>
                    <a:pt x="536" y="183"/>
                    <a:pt x="532" y="182"/>
                  </a:cubicBezTo>
                  <a:cubicBezTo>
                    <a:pt x="528" y="181"/>
                    <a:pt x="532" y="174"/>
                    <a:pt x="535" y="171"/>
                  </a:cubicBezTo>
                  <a:cubicBezTo>
                    <a:pt x="537" y="169"/>
                    <a:pt x="543" y="169"/>
                    <a:pt x="544" y="167"/>
                  </a:cubicBezTo>
                  <a:cubicBezTo>
                    <a:pt x="544" y="164"/>
                    <a:pt x="534" y="163"/>
                    <a:pt x="536" y="161"/>
                  </a:cubicBezTo>
                  <a:cubicBezTo>
                    <a:pt x="540" y="158"/>
                    <a:pt x="545" y="161"/>
                    <a:pt x="549" y="165"/>
                  </a:cubicBezTo>
                  <a:cubicBezTo>
                    <a:pt x="553" y="168"/>
                    <a:pt x="549" y="174"/>
                    <a:pt x="558" y="176"/>
                  </a:cubicBezTo>
                  <a:cubicBezTo>
                    <a:pt x="567" y="179"/>
                    <a:pt x="574" y="175"/>
                    <a:pt x="578" y="175"/>
                  </a:cubicBezTo>
                  <a:cubicBezTo>
                    <a:pt x="582" y="175"/>
                    <a:pt x="580" y="177"/>
                    <a:pt x="587" y="177"/>
                  </a:cubicBezTo>
                  <a:cubicBezTo>
                    <a:pt x="593" y="177"/>
                    <a:pt x="601" y="170"/>
                    <a:pt x="602" y="170"/>
                  </a:cubicBezTo>
                  <a:cubicBezTo>
                    <a:pt x="604" y="169"/>
                    <a:pt x="605" y="172"/>
                    <a:pt x="610" y="170"/>
                  </a:cubicBezTo>
                  <a:cubicBezTo>
                    <a:pt x="618" y="167"/>
                    <a:pt x="612" y="165"/>
                    <a:pt x="617" y="164"/>
                  </a:cubicBezTo>
                  <a:cubicBezTo>
                    <a:pt x="620" y="163"/>
                    <a:pt x="628" y="166"/>
                    <a:pt x="633" y="164"/>
                  </a:cubicBezTo>
                  <a:cubicBezTo>
                    <a:pt x="633" y="179"/>
                    <a:pt x="633" y="179"/>
                    <a:pt x="633" y="179"/>
                  </a:cubicBezTo>
                  <a:cubicBezTo>
                    <a:pt x="621" y="179"/>
                    <a:pt x="621" y="179"/>
                    <a:pt x="621" y="179"/>
                  </a:cubicBezTo>
                  <a:cubicBezTo>
                    <a:pt x="620" y="178"/>
                    <a:pt x="619" y="178"/>
                    <a:pt x="618" y="177"/>
                  </a:cubicBezTo>
                  <a:cubicBezTo>
                    <a:pt x="611" y="175"/>
                    <a:pt x="607" y="177"/>
                    <a:pt x="602" y="179"/>
                  </a:cubicBezTo>
                  <a:close/>
                </a:path>
              </a:pathLst>
            </a:custGeom>
            <a:solidFill>
              <a:srgbClr val="0B94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5">
              <a:extLst>
                <a:ext uri="{FF2B5EF4-FFF2-40B4-BE49-F238E27FC236}">
                  <a16:creationId xmlns:a16="http://schemas.microsoft.com/office/drawing/2014/main" id="{378C7DFB-3974-450D-B9A8-0942C2835229}"/>
                </a:ext>
              </a:extLst>
            </p:cNvPr>
            <p:cNvSpPr>
              <a:spLocks/>
            </p:cNvSpPr>
            <p:nvPr/>
          </p:nvSpPr>
          <p:spPr bwMode="auto">
            <a:xfrm>
              <a:off x="4735513" y="5961063"/>
              <a:ext cx="101600" cy="147637"/>
            </a:xfrm>
            <a:custGeom>
              <a:avLst/>
              <a:gdLst>
                <a:gd name="T0" fmla="*/ 0 w 39"/>
                <a:gd name="T1" fmla="*/ 36 h 57"/>
                <a:gd name="T2" fmla="*/ 0 w 39"/>
                <a:gd name="T3" fmla="*/ 36 h 57"/>
                <a:gd name="T4" fmla="*/ 0 w 39"/>
                <a:gd name="T5" fmla="*/ 36 h 57"/>
                <a:gd name="T6" fmla="*/ 35 w 39"/>
                <a:gd name="T7" fmla="*/ 55 h 57"/>
                <a:gd name="T8" fmla="*/ 39 w 39"/>
                <a:gd name="T9" fmla="*/ 50 h 57"/>
                <a:gd name="T10" fmla="*/ 39 w 39"/>
                <a:gd name="T11" fmla="*/ 50 h 57"/>
                <a:gd name="T12" fmla="*/ 39 w 39"/>
                <a:gd name="T13" fmla="*/ 14 h 57"/>
                <a:gd name="T14" fmla="*/ 0 w 39"/>
                <a:gd name="T15" fmla="*/ 0 h 57"/>
                <a:gd name="T16" fmla="*/ 0 w 39"/>
                <a:gd name="T17"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7">
                  <a:moveTo>
                    <a:pt x="0" y="36"/>
                  </a:moveTo>
                  <a:cubicBezTo>
                    <a:pt x="0" y="36"/>
                    <a:pt x="0" y="36"/>
                    <a:pt x="0" y="36"/>
                  </a:cubicBezTo>
                  <a:cubicBezTo>
                    <a:pt x="0" y="36"/>
                    <a:pt x="0" y="36"/>
                    <a:pt x="0" y="36"/>
                  </a:cubicBezTo>
                  <a:cubicBezTo>
                    <a:pt x="3" y="41"/>
                    <a:pt x="27" y="57"/>
                    <a:pt x="35" y="55"/>
                  </a:cubicBezTo>
                  <a:cubicBezTo>
                    <a:pt x="38" y="54"/>
                    <a:pt x="39" y="52"/>
                    <a:pt x="39" y="50"/>
                  </a:cubicBezTo>
                  <a:cubicBezTo>
                    <a:pt x="39" y="50"/>
                    <a:pt x="39" y="50"/>
                    <a:pt x="39" y="50"/>
                  </a:cubicBezTo>
                  <a:cubicBezTo>
                    <a:pt x="39" y="14"/>
                    <a:pt x="39" y="14"/>
                    <a:pt x="39" y="14"/>
                  </a:cubicBezTo>
                  <a:cubicBezTo>
                    <a:pt x="0" y="0"/>
                    <a:pt x="0" y="0"/>
                    <a:pt x="0" y="0"/>
                  </a:cubicBezTo>
                  <a:lnTo>
                    <a:pt x="0" y="36"/>
                  </a:lnTo>
                  <a:close/>
                </a:path>
              </a:pathLst>
            </a:custGeom>
            <a:solidFill>
              <a:srgbClr val="0B94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6">
              <a:extLst>
                <a:ext uri="{FF2B5EF4-FFF2-40B4-BE49-F238E27FC236}">
                  <a16:creationId xmlns:a16="http://schemas.microsoft.com/office/drawing/2014/main" id="{19E330C0-2332-4D7F-BFA0-CBDABCD4B0F0}"/>
                </a:ext>
              </a:extLst>
            </p:cNvPr>
            <p:cNvSpPr>
              <a:spLocks/>
            </p:cNvSpPr>
            <p:nvPr/>
          </p:nvSpPr>
          <p:spPr bwMode="auto">
            <a:xfrm>
              <a:off x="4840288" y="5957888"/>
              <a:ext cx="79375" cy="138112"/>
            </a:xfrm>
            <a:custGeom>
              <a:avLst/>
              <a:gdLst>
                <a:gd name="T0" fmla="*/ 0 w 31"/>
                <a:gd name="T1" fmla="*/ 2 h 53"/>
                <a:gd name="T2" fmla="*/ 0 w 31"/>
                <a:gd name="T3" fmla="*/ 38 h 53"/>
                <a:gd name="T4" fmla="*/ 0 w 31"/>
                <a:gd name="T5" fmla="*/ 38 h 53"/>
                <a:gd name="T6" fmla="*/ 1 w 31"/>
                <a:gd name="T7" fmla="*/ 40 h 53"/>
                <a:gd name="T8" fmla="*/ 18 w 31"/>
                <a:gd name="T9" fmla="*/ 40 h 53"/>
                <a:gd name="T10" fmla="*/ 26 w 31"/>
                <a:gd name="T11" fmla="*/ 53 h 53"/>
                <a:gd name="T12" fmla="*/ 31 w 31"/>
                <a:gd name="T13" fmla="*/ 46 h 53"/>
                <a:gd name="T14" fmla="*/ 31 w 31"/>
                <a:gd name="T15" fmla="*/ 47 h 53"/>
                <a:gd name="T16" fmla="*/ 31 w 31"/>
                <a:gd name="T17" fmla="*/ 8 h 53"/>
                <a:gd name="T18" fmla="*/ 19 w 31"/>
                <a:gd name="T19" fmla="*/ 0 h 53"/>
                <a:gd name="T20" fmla="*/ 0 w 31"/>
                <a:gd name="T21"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53">
                  <a:moveTo>
                    <a:pt x="0" y="2"/>
                  </a:moveTo>
                  <a:cubicBezTo>
                    <a:pt x="0" y="38"/>
                    <a:pt x="0" y="38"/>
                    <a:pt x="0" y="38"/>
                  </a:cubicBezTo>
                  <a:cubicBezTo>
                    <a:pt x="0" y="38"/>
                    <a:pt x="0" y="38"/>
                    <a:pt x="0" y="38"/>
                  </a:cubicBezTo>
                  <a:cubicBezTo>
                    <a:pt x="0" y="39"/>
                    <a:pt x="0" y="39"/>
                    <a:pt x="1" y="40"/>
                  </a:cubicBezTo>
                  <a:cubicBezTo>
                    <a:pt x="7" y="44"/>
                    <a:pt x="14" y="38"/>
                    <a:pt x="18" y="40"/>
                  </a:cubicBezTo>
                  <a:cubicBezTo>
                    <a:pt x="22" y="41"/>
                    <a:pt x="15" y="52"/>
                    <a:pt x="26" y="53"/>
                  </a:cubicBezTo>
                  <a:cubicBezTo>
                    <a:pt x="29" y="53"/>
                    <a:pt x="31" y="50"/>
                    <a:pt x="31" y="46"/>
                  </a:cubicBezTo>
                  <a:cubicBezTo>
                    <a:pt x="31" y="47"/>
                    <a:pt x="31" y="47"/>
                    <a:pt x="31" y="47"/>
                  </a:cubicBezTo>
                  <a:cubicBezTo>
                    <a:pt x="31" y="8"/>
                    <a:pt x="31" y="8"/>
                    <a:pt x="31" y="8"/>
                  </a:cubicBezTo>
                  <a:cubicBezTo>
                    <a:pt x="19" y="0"/>
                    <a:pt x="19" y="0"/>
                    <a:pt x="19" y="0"/>
                  </a:cubicBezTo>
                  <a:lnTo>
                    <a:pt x="0" y="2"/>
                  </a:lnTo>
                  <a:close/>
                </a:path>
              </a:pathLst>
            </a:custGeom>
            <a:solidFill>
              <a:srgbClr val="0B94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7">
              <a:extLst>
                <a:ext uri="{FF2B5EF4-FFF2-40B4-BE49-F238E27FC236}">
                  <a16:creationId xmlns:a16="http://schemas.microsoft.com/office/drawing/2014/main" id="{87B11D99-606C-460C-9918-0ED7FEEBBF96}"/>
                </a:ext>
              </a:extLst>
            </p:cNvPr>
            <p:cNvSpPr>
              <a:spLocks/>
            </p:cNvSpPr>
            <p:nvPr/>
          </p:nvSpPr>
          <p:spPr bwMode="auto">
            <a:xfrm>
              <a:off x="6753226" y="6051550"/>
              <a:ext cx="166688" cy="217487"/>
            </a:xfrm>
            <a:custGeom>
              <a:avLst/>
              <a:gdLst>
                <a:gd name="T0" fmla="*/ 25 w 64"/>
                <a:gd name="T1" fmla="*/ 24 h 84"/>
                <a:gd name="T2" fmla="*/ 25 w 64"/>
                <a:gd name="T3" fmla="*/ 0 h 84"/>
                <a:gd name="T4" fmla="*/ 3 w 64"/>
                <a:gd name="T5" fmla="*/ 0 h 84"/>
                <a:gd name="T6" fmla="*/ 3 w 64"/>
                <a:gd name="T7" fmla="*/ 23 h 84"/>
                <a:gd name="T8" fmla="*/ 1 w 64"/>
                <a:gd name="T9" fmla="*/ 23 h 84"/>
                <a:gd name="T10" fmla="*/ 1 w 64"/>
                <a:gd name="T11" fmla="*/ 59 h 84"/>
                <a:gd name="T12" fmla="*/ 1 w 64"/>
                <a:gd name="T13" fmla="*/ 59 h 84"/>
                <a:gd name="T14" fmla="*/ 56 w 64"/>
                <a:gd name="T15" fmla="*/ 74 h 84"/>
                <a:gd name="T16" fmla="*/ 64 w 64"/>
                <a:gd name="T17" fmla="*/ 63 h 84"/>
                <a:gd name="T18" fmla="*/ 64 w 64"/>
                <a:gd name="T19" fmla="*/ 63 h 84"/>
                <a:gd name="T20" fmla="*/ 64 w 64"/>
                <a:gd name="T21" fmla="*/ 63 h 84"/>
                <a:gd name="T22" fmla="*/ 64 w 64"/>
                <a:gd name="T23" fmla="*/ 63 h 84"/>
                <a:gd name="T24" fmla="*/ 64 w 64"/>
                <a:gd name="T25" fmla="*/ 26 h 84"/>
                <a:gd name="T26" fmla="*/ 25 w 64"/>
                <a:gd name="T27" fmla="*/ 2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4">
                  <a:moveTo>
                    <a:pt x="25" y="24"/>
                  </a:moveTo>
                  <a:cubicBezTo>
                    <a:pt x="25" y="0"/>
                    <a:pt x="25" y="0"/>
                    <a:pt x="25" y="0"/>
                  </a:cubicBezTo>
                  <a:cubicBezTo>
                    <a:pt x="3" y="0"/>
                    <a:pt x="3" y="0"/>
                    <a:pt x="3" y="0"/>
                  </a:cubicBezTo>
                  <a:cubicBezTo>
                    <a:pt x="3" y="23"/>
                    <a:pt x="3" y="23"/>
                    <a:pt x="3" y="23"/>
                  </a:cubicBezTo>
                  <a:cubicBezTo>
                    <a:pt x="1" y="23"/>
                    <a:pt x="1" y="23"/>
                    <a:pt x="1" y="23"/>
                  </a:cubicBezTo>
                  <a:cubicBezTo>
                    <a:pt x="1" y="59"/>
                    <a:pt x="1" y="59"/>
                    <a:pt x="1" y="59"/>
                  </a:cubicBezTo>
                  <a:cubicBezTo>
                    <a:pt x="1" y="59"/>
                    <a:pt x="1" y="59"/>
                    <a:pt x="1" y="59"/>
                  </a:cubicBezTo>
                  <a:cubicBezTo>
                    <a:pt x="0" y="66"/>
                    <a:pt x="35" y="84"/>
                    <a:pt x="56" y="74"/>
                  </a:cubicBezTo>
                  <a:cubicBezTo>
                    <a:pt x="62" y="71"/>
                    <a:pt x="64" y="67"/>
                    <a:pt x="64" y="63"/>
                  </a:cubicBezTo>
                  <a:cubicBezTo>
                    <a:pt x="64" y="63"/>
                    <a:pt x="64" y="63"/>
                    <a:pt x="64" y="63"/>
                  </a:cubicBezTo>
                  <a:cubicBezTo>
                    <a:pt x="64" y="63"/>
                    <a:pt x="64" y="63"/>
                    <a:pt x="64" y="63"/>
                  </a:cubicBezTo>
                  <a:cubicBezTo>
                    <a:pt x="64" y="63"/>
                    <a:pt x="64" y="63"/>
                    <a:pt x="64" y="63"/>
                  </a:cubicBezTo>
                  <a:cubicBezTo>
                    <a:pt x="64" y="26"/>
                    <a:pt x="64" y="26"/>
                    <a:pt x="64" y="26"/>
                  </a:cubicBezTo>
                  <a:lnTo>
                    <a:pt x="25" y="24"/>
                  </a:lnTo>
                  <a:close/>
                </a:path>
              </a:pathLst>
            </a:custGeom>
            <a:solidFill>
              <a:srgbClr val="0B94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8">
              <a:extLst>
                <a:ext uri="{FF2B5EF4-FFF2-40B4-BE49-F238E27FC236}">
                  <a16:creationId xmlns:a16="http://schemas.microsoft.com/office/drawing/2014/main" id="{DE523FF9-402A-4C41-9123-D0E1593BFE3E}"/>
                </a:ext>
              </a:extLst>
            </p:cNvPr>
            <p:cNvSpPr>
              <a:spLocks/>
            </p:cNvSpPr>
            <p:nvPr/>
          </p:nvSpPr>
          <p:spPr bwMode="auto">
            <a:xfrm>
              <a:off x="4616451" y="5211763"/>
              <a:ext cx="1968500" cy="1044575"/>
            </a:xfrm>
            <a:custGeom>
              <a:avLst/>
              <a:gdLst>
                <a:gd name="T0" fmla="*/ 31 w 758"/>
                <a:gd name="T1" fmla="*/ 85 h 402"/>
                <a:gd name="T2" fmla="*/ 52 w 758"/>
                <a:gd name="T3" fmla="*/ 90 h 402"/>
                <a:gd name="T4" fmla="*/ 68 w 758"/>
                <a:gd name="T5" fmla="*/ 104 h 402"/>
                <a:gd name="T6" fmla="*/ 36 w 758"/>
                <a:gd name="T7" fmla="*/ 135 h 402"/>
                <a:gd name="T8" fmla="*/ 79 w 758"/>
                <a:gd name="T9" fmla="*/ 137 h 402"/>
                <a:gd name="T10" fmla="*/ 97 w 758"/>
                <a:gd name="T11" fmla="*/ 140 h 402"/>
                <a:gd name="T12" fmla="*/ 136 w 758"/>
                <a:gd name="T13" fmla="*/ 158 h 402"/>
                <a:gd name="T14" fmla="*/ 217 w 758"/>
                <a:gd name="T15" fmla="*/ 159 h 402"/>
                <a:gd name="T16" fmla="*/ 187 w 758"/>
                <a:gd name="T17" fmla="*/ 193 h 402"/>
                <a:gd name="T18" fmla="*/ 212 w 758"/>
                <a:gd name="T19" fmla="*/ 206 h 402"/>
                <a:gd name="T20" fmla="*/ 208 w 758"/>
                <a:gd name="T21" fmla="*/ 230 h 402"/>
                <a:gd name="T22" fmla="*/ 208 w 758"/>
                <a:gd name="T23" fmla="*/ 259 h 402"/>
                <a:gd name="T24" fmla="*/ 231 w 758"/>
                <a:gd name="T25" fmla="*/ 285 h 402"/>
                <a:gd name="T26" fmla="*/ 246 w 758"/>
                <a:gd name="T27" fmla="*/ 303 h 402"/>
                <a:gd name="T28" fmla="*/ 295 w 758"/>
                <a:gd name="T29" fmla="*/ 321 h 402"/>
                <a:gd name="T30" fmla="*/ 320 w 758"/>
                <a:gd name="T31" fmla="*/ 331 h 402"/>
                <a:gd name="T32" fmla="*/ 375 w 758"/>
                <a:gd name="T33" fmla="*/ 313 h 402"/>
                <a:gd name="T34" fmla="*/ 408 w 758"/>
                <a:gd name="T35" fmla="*/ 335 h 402"/>
                <a:gd name="T36" fmla="*/ 589 w 758"/>
                <a:gd name="T37" fmla="*/ 386 h 402"/>
                <a:gd name="T38" fmla="*/ 637 w 758"/>
                <a:gd name="T39" fmla="*/ 395 h 402"/>
                <a:gd name="T40" fmla="*/ 728 w 758"/>
                <a:gd name="T41" fmla="*/ 378 h 402"/>
                <a:gd name="T42" fmla="*/ 720 w 758"/>
                <a:gd name="T43" fmla="*/ 311 h 402"/>
                <a:gd name="T44" fmla="*/ 602 w 758"/>
                <a:gd name="T45" fmla="*/ 256 h 402"/>
                <a:gd name="T46" fmla="*/ 648 w 758"/>
                <a:gd name="T47" fmla="*/ 244 h 402"/>
                <a:gd name="T48" fmla="*/ 608 w 758"/>
                <a:gd name="T49" fmla="*/ 218 h 402"/>
                <a:gd name="T50" fmla="*/ 589 w 758"/>
                <a:gd name="T51" fmla="*/ 218 h 402"/>
                <a:gd name="T52" fmla="*/ 607 w 758"/>
                <a:gd name="T53" fmla="*/ 194 h 402"/>
                <a:gd name="T54" fmla="*/ 539 w 758"/>
                <a:gd name="T55" fmla="*/ 180 h 402"/>
                <a:gd name="T56" fmla="*/ 519 w 758"/>
                <a:gd name="T57" fmla="*/ 170 h 402"/>
                <a:gd name="T58" fmla="*/ 533 w 758"/>
                <a:gd name="T59" fmla="*/ 163 h 402"/>
                <a:gd name="T60" fmla="*/ 571 w 758"/>
                <a:gd name="T61" fmla="*/ 175 h 402"/>
                <a:gd name="T62" fmla="*/ 601 w 758"/>
                <a:gd name="T63" fmla="*/ 162 h 402"/>
                <a:gd name="T64" fmla="*/ 628 w 758"/>
                <a:gd name="T65" fmla="*/ 141 h 402"/>
                <a:gd name="T66" fmla="*/ 624 w 758"/>
                <a:gd name="T67" fmla="*/ 126 h 402"/>
                <a:gd name="T68" fmla="*/ 618 w 758"/>
                <a:gd name="T69" fmla="*/ 108 h 402"/>
                <a:gd name="T70" fmla="*/ 597 w 758"/>
                <a:gd name="T71" fmla="*/ 77 h 402"/>
                <a:gd name="T72" fmla="*/ 468 w 758"/>
                <a:gd name="T73" fmla="*/ 66 h 402"/>
                <a:gd name="T74" fmla="*/ 353 w 758"/>
                <a:gd name="T75" fmla="*/ 9 h 402"/>
                <a:gd name="T76" fmla="*/ 271 w 758"/>
                <a:gd name="T77" fmla="*/ 13 h 402"/>
                <a:gd name="T78" fmla="*/ 207 w 758"/>
                <a:gd name="T79" fmla="*/ 36 h 402"/>
                <a:gd name="T80" fmla="*/ 176 w 758"/>
                <a:gd name="T81" fmla="*/ 42 h 402"/>
                <a:gd name="T82" fmla="*/ 143 w 758"/>
                <a:gd name="T83" fmla="*/ 48 h 402"/>
                <a:gd name="T84" fmla="*/ 11 w 758"/>
                <a:gd name="T85" fmla="*/ 7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8" h="402">
                  <a:moveTo>
                    <a:pt x="11" y="78"/>
                  </a:moveTo>
                  <a:cubicBezTo>
                    <a:pt x="0" y="87"/>
                    <a:pt x="13" y="106"/>
                    <a:pt x="24" y="106"/>
                  </a:cubicBezTo>
                  <a:cubicBezTo>
                    <a:pt x="35" y="105"/>
                    <a:pt x="27" y="90"/>
                    <a:pt x="31" y="85"/>
                  </a:cubicBezTo>
                  <a:cubicBezTo>
                    <a:pt x="35" y="81"/>
                    <a:pt x="38" y="87"/>
                    <a:pt x="42" y="84"/>
                  </a:cubicBezTo>
                  <a:cubicBezTo>
                    <a:pt x="47" y="81"/>
                    <a:pt x="31" y="73"/>
                    <a:pt x="47" y="73"/>
                  </a:cubicBezTo>
                  <a:cubicBezTo>
                    <a:pt x="62" y="72"/>
                    <a:pt x="48" y="88"/>
                    <a:pt x="52" y="90"/>
                  </a:cubicBezTo>
                  <a:cubicBezTo>
                    <a:pt x="56" y="91"/>
                    <a:pt x="75" y="88"/>
                    <a:pt x="73" y="91"/>
                  </a:cubicBezTo>
                  <a:cubicBezTo>
                    <a:pt x="72" y="95"/>
                    <a:pt x="49" y="95"/>
                    <a:pt x="51" y="99"/>
                  </a:cubicBezTo>
                  <a:cubicBezTo>
                    <a:pt x="54" y="103"/>
                    <a:pt x="72" y="100"/>
                    <a:pt x="68" y="104"/>
                  </a:cubicBezTo>
                  <a:cubicBezTo>
                    <a:pt x="64" y="107"/>
                    <a:pt x="52" y="104"/>
                    <a:pt x="45" y="109"/>
                  </a:cubicBezTo>
                  <a:cubicBezTo>
                    <a:pt x="42" y="111"/>
                    <a:pt x="41" y="116"/>
                    <a:pt x="38" y="121"/>
                  </a:cubicBezTo>
                  <a:cubicBezTo>
                    <a:pt x="36" y="126"/>
                    <a:pt x="31" y="132"/>
                    <a:pt x="36" y="135"/>
                  </a:cubicBezTo>
                  <a:cubicBezTo>
                    <a:pt x="44" y="140"/>
                    <a:pt x="58" y="140"/>
                    <a:pt x="68" y="136"/>
                  </a:cubicBezTo>
                  <a:cubicBezTo>
                    <a:pt x="79" y="133"/>
                    <a:pt x="77" y="121"/>
                    <a:pt x="86" y="123"/>
                  </a:cubicBezTo>
                  <a:cubicBezTo>
                    <a:pt x="92" y="124"/>
                    <a:pt x="76" y="135"/>
                    <a:pt x="79" y="137"/>
                  </a:cubicBezTo>
                  <a:cubicBezTo>
                    <a:pt x="82" y="140"/>
                    <a:pt x="83" y="141"/>
                    <a:pt x="91" y="138"/>
                  </a:cubicBezTo>
                  <a:cubicBezTo>
                    <a:pt x="99" y="135"/>
                    <a:pt x="103" y="128"/>
                    <a:pt x="106" y="131"/>
                  </a:cubicBezTo>
                  <a:cubicBezTo>
                    <a:pt x="108" y="133"/>
                    <a:pt x="97" y="138"/>
                    <a:pt x="97" y="140"/>
                  </a:cubicBezTo>
                  <a:cubicBezTo>
                    <a:pt x="96" y="143"/>
                    <a:pt x="101" y="145"/>
                    <a:pt x="110" y="146"/>
                  </a:cubicBezTo>
                  <a:cubicBezTo>
                    <a:pt x="119" y="146"/>
                    <a:pt x="121" y="142"/>
                    <a:pt x="127" y="145"/>
                  </a:cubicBezTo>
                  <a:cubicBezTo>
                    <a:pt x="133" y="148"/>
                    <a:pt x="126" y="155"/>
                    <a:pt x="136" y="158"/>
                  </a:cubicBezTo>
                  <a:cubicBezTo>
                    <a:pt x="145" y="161"/>
                    <a:pt x="146" y="155"/>
                    <a:pt x="156" y="159"/>
                  </a:cubicBezTo>
                  <a:cubicBezTo>
                    <a:pt x="170" y="164"/>
                    <a:pt x="153" y="174"/>
                    <a:pt x="162" y="175"/>
                  </a:cubicBezTo>
                  <a:cubicBezTo>
                    <a:pt x="172" y="175"/>
                    <a:pt x="199" y="151"/>
                    <a:pt x="217" y="159"/>
                  </a:cubicBezTo>
                  <a:cubicBezTo>
                    <a:pt x="224" y="162"/>
                    <a:pt x="184" y="167"/>
                    <a:pt x="182" y="171"/>
                  </a:cubicBezTo>
                  <a:cubicBezTo>
                    <a:pt x="180" y="178"/>
                    <a:pt x="171" y="179"/>
                    <a:pt x="173" y="184"/>
                  </a:cubicBezTo>
                  <a:cubicBezTo>
                    <a:pt x="175" y="188"/>
                    <a:pt x="185" y="190"/>
                    <a:pt x="187" y="193"/>
                  </a:cubicBezTo>
                  <a:cubicBezTo>
                    <a:pt x="190" y="196"/>
                    <a:pt x="183" y="202"/>
                    <a:pt x="198" y="203"/>
                  </a:cubicBezTo>
                  <a:cubicBezTo>
                    <a:pt x="218" y="204"/>
                    <a:pt x="215" y="187"/>
                    <a:pt x="219" y="187"/>
                  </a:cubicBezTo>
                  <a:cubicBezTo>
                    <a:pt x="232" y="187"/>
                    <a:pt x="219" y="202"/>
                    <a:pt x="212" y="206"/>
                  </a:cubicBezTo>
                  <a:cubicBezTo>
                    <a:pt x="208" y="209"/>
                    <a:pt x="211" y="210"/>
                    <a:pt x="209" y="213"/>
                  </a:cubicBezTo>
                  <a:cubicBezTo>
                    <a:pt x="207" y="218"/>
                    <a:pt x="201" y="223"/>
                    <a:pt x="201" y="223"/>
                  </a:cubicBezTo>
                  <a:cubicBezTo>
                    <a:pt x="201" y="223"/>
                    <a:pt x="209" y="227"/>
                    <a:pt x="208" y="230"/>
                  </a:cubicBezTo>
                  <a:cubicBezTo>
                    <a:pt x="208" y="232"/>
                    <a:pt x="200" y="233"/>
                    <a:pt x="201" y="238"/>
                  </a:cubicBezTo>
                  <a:cubicBezTo>
                    <a:pt x="203" y="243"/>
                    <a:pt x="213" y="240"/>
                    <a:pt x="215" y="245"/>
                  </a:cubicBezTo>
                  <a:cubicBezTo>
                    <a:pt x="217" y="249"/>
                    <a:pt x="207" y="255"/>
                    <a:pt x="208" y="259"/>
                  </a:cubicBezTo>
                  <a:cubicBezTo>
                    <a:pt x="210" y="263"/>
                    <a:pt x="219" y="265"/>
                    <a:pt x="220" y="268"/>
                  </a:cubicBezTo>
                  <a:cubicBezTo>
                    <a:pt x="221" y="272"/>
                    <a:pt x="211" y="279"/>
                    <a:pt x="216" y="283"/>
                  </a:cubicBezTo>
                  <a:cubicBezTo>
                    <a:pt x="221" y="286"/>
                    <a:pt x="230" y="283"/>
                    <a:pt x="231" y="285"/>
                  </a:cubicBezTo>
                  <a:cubicBezTo>
                    <a:pt x="233" y="287"/>
                    <a:pt x="228" y="288"/>
                    <a:pt x="230" y="289"/>
                  </a:cubicBezTo>
                  <a:cubicBezTo>
                    <a:pt x="233" y="291"/>
                    <a:pt x="239" y="291"/>
                    <a:pt x="240" y="294"/>
                  </a:cubicBezTo>
                  <a:cubicBezTo>
                    <a:pt x="241" y="297"/>
                    <a:pt x="238" y="300"/>
                    <a:pt x="246" y="303"/>
                  </a:cubicBezTo>
                  <a:cubicBezTo>
                    <a:pt x="254" y="307"/>
                    <a:pt x="275" y="309"/>
                    <a:pt x="280" y="313"/>
                  </a:cubicBezTo>
                  <a:cubicBezTo>
                    <a:pt x="285" y="318"/>
                    <a:pt x="277" y="325"/>
                    <a:pt x="282" y="326"/>
                  </a:cubicBezTo>
                  <a:cubicBezTo>
                    <a:pt x="287" y="327"/>
                    <a:pt x="291" y="319"/>
                    <a:pt x="295" y="321"/>
                  </a:cubicBezTo>
                  <a:cubicBezTo>
                    <a:pt x="299" y="323"/>
                    <a:pt x="288" y="331"/>
                    <a:pt x="295" y="331"/>
                  </a:cubicBezTo>
                  <a:cubicBezTo>
                    <a:pt x="301" y="331"/>
                    <a:pt x="304" y="319"/>
                    <a:pt x="311" y="320"/>
                  </a:cubicBezTo>
                  <a:cubicBezTo>
                    <a:pt x="318" y="321"/>
                    <a:pt x="312" y="327"/>
                    <a:pt x="320" y="331"/>
                  </a:cubicBezTo>
                  <a:cubicBezTo>
                    <a:pt x="328" y="335"/>
                    <a:pt x="342" y="338"/>
                    <a:pt x="352" y="333"/>
                  </a:cubicBezTo>
                  <a:cubicBezTo>
                    <a:pt x="362" y="327"/>
                    <a:pt x="351" y="321"/>
                    <a:pt x="355" y="317"/>
                  </a:cubicBezTo>
                  <a:cubicBezTo>
                    <a:pt x="358" y="313"/>
                    <a:pt x="373" y="310"/>
                    <a:pt x="375" y="313"/>
                  </a:cubicBezTo>
                  <a:cubicBezTo>
                    <a:pt x="377" y="316"/>
                    <a:pt x="369" y="318"/>
                    <a:pt x="364" y="322"/>
                  </a:cubicBezTo>
                  <a:cubicBezTo>
                    <a:pt x="360" y="325"/>
                    <a:pt x="355" y="332"/>
                    <a:pt x="366" y="334"/>
                  </a:cubicBezTo>
                  <a:cubicBezTo>
                    <a:pt x="373" y="336"/>
                    <a:pt x="395" y="331"/>
                    <a:pt x="408" y="335"/>
                  </a:cubicBezTo>
                  <a:cubicBezTo>
                    <a:pt x="421" y="339"/>
                    <a:pt x="434" y="342"/>
                    <a:pt x="451" y="347"/>
                  </a:cubicBezTo>
                  <a:cubicBezTo>
                    <a:pt x="483" y="355"/>
                    <a:pt x="525" y="365"/>
                    <a:pt x="573" y="378"/>
                  </a:cubicBezTo>
                  <a:cubicBezTo>
                    <a:pt x="580" y="380"/>
                    <a:pt x="583" y="384"/>
                    <a:pt x="589" y="386"/>
                  </a:cubicBezTo>
                  <a:cubicBezTo>
                    <a:pt x="594" y="387"/>
                    <a:pt x="600" y="387"/>
                    <a:pt x="604" y="388"/>
                  </a:cubicBezTo>
                  <a:cubicBezTo>
                    <a:pt x="609" y="390"/>
                    <a:pt x="612" y="392"/>
                    <a:pt x="616" y="393"/>
                  </a:cubicBezTo>
                  <a:cubicBezTo>
                    <a:pt x="624" y="395"/>
                    <a:pt x="631" y="393"/>
                    <a:pt x="637" y="395"/>
                  </a:cubicBezTo>
                  <a:cubicBezTo>
                    <a:pt x="649" y="398"/>
                    <a:pt x="655" y="401"/>
                    <a:pt x="658" y="402"/>
                  </a:cubicBezTo>
                  <a:cubicBezTo>
                    <a:pt x="667" y="402"/>
                    <a:pt x="676" y="397"/>
                    <a:pt x="689" y="392"/>
                  </a:cubicBezTo>
                  <a:cubicBezTo>
                    <a:pt x="706" y="387"/>
                    <a:pt x="725" y="382"/>
                    <a:pt x="728" y="378"/>
                  </a:cubicBezTo>
                  <a:cubicBezTo>
                    <a:pt x="734" y="371"/>
                    <a:pt x="717" y="367"/>
                    <a:pt x="725" y="356"/>
                  </a:cubicBezTo>
                  <a:cubicBezTo>
                    <a:pt x="732" y="346"/>
                    <a:pt x="753" y="345"/>
                    <a:pt x="756" y="336"/>
                  </a:cubicBezTo>
                  <a:cubicBezTo>
                    <a:pt x="758" y="326"/>
                    <a:pt x="739" y="315"/>
                    <a:pt x="720" y="311"/>
                  </a:cubicBezTo>
                  <a:cubicBezTo>
                    <a:pt x="701" y="306"/>
                    <a:pt x="691" y="314"/>
                    <a:pt x="676" y="305"/>
                  </a:cubicBezTo>
                  <a:cubicBezTo>
                    <a:pt x="662" y="297"/>
                    <a:pt x="647" y="268"/>
                    <a:pt x="638" y="262"/>
                  </a:cubicBezTo>
                  <a:cubicBezTo>
                    <a:pt x="628" y="256"/>
                    <a:pt x="608" y="262"/>
                    <a:pt x="602" y="256"/>
                  </a:cubicBezTo>
                  <a:cubicBezTo>
                    <a:pt x="599" y="252"/>
                    <a:pt x="623" y="255"/>
                    <a:pt x="630" y="252"/>
                  </a:cubicBezTo>
                  <a:cubicBezTo>
                    <a:pt x="638" y="248"/>
                    <a:pt x="629" y="244"/>
                    <a:pt x="636" y="242"/>
                  </a:cubicBezTo>
                  <a:cubicBezTo>
                    <a:pt x="643" y="240"/>
                    <a:pt x="647" y="252"/>
                    <a:pt x="648" y="244"/>
                  </a:cubicBezTo>
                  <a:cubicBezTo>
                    <a:pt x="650" y="227"/>
                    <a:pt x="687" y="223"/>
                    <a:pt x="674" y="217"/>
                  </a:cubicBezTo>
                  <a:cubicBezTo>
                    <a:pt x="660" y="211"/>
                    <a:pt x="636" y="225"/>
                    <a:pt x="628" y="224"/>
                  </a:cubicBezTo>
                  <a:cubicBezTo>
                    <a:pt x="620" y="224"/>
                    <a:pt x="620" y="220"/>
                    <a:pt x="608" y="218"/>
                  </a:cubicBezTo>
                  <a:cubicBezTo>
                    <a:pt x="596" y="217"/>
                    <a:pt x="591" y="227"/>
                    <a:pt x="588" y="225"/>
                  </a:cubicBezTo>
                  <a:cubicBezTo>
                    <a:pt x="584" y="223"/>
                    <a:pt x="572" y="226"/>
                    <a:pt x="574" y="222"/>
                  </a:cubicBezTo>
                  <a:cubicBezTo>
                    <a:pt x="575" y="218"/>
                    <a:pt x="585" y="219"/>
                    <a:pt x="589" y="218"/>
                  </a:cubicBezTo>
                  <a:cubicBezTo>
                    <a:pt x="594" y="217"/>
                    <a:pt x="593" y="214"/>
                    <a:pt x="599" y="214"/>
                  </a:cubicBezTo>
                  <a:cubicBezTo>
                    <a:pt x="605" y="213"/>
                    <a:pt x="623" y="218"/>
                    <a:pt x="629" y="214"/>
                  </a:cubicBezTo>
                  <a:cubicBezTo>
                    <a:pt x="635" y="210"/>
                    <a:pt x="608" y="198"/>
                    <a:pt x="607" y="194"/>
                  </a:cubicBezTo>
                  <a:cubicBezTo>
                    <a:pt x="607" y="190"/>
                    <a:pt x="616" y="180"/>
                    <a:pt x="602" y="176"/>
                  </a:cubicBezTo>
                  <a:cubicBezTo>
                    <a:pt x="593" y="172"/>
                    <a:pt x="588" y="177"/>
                    <a:pt x="581" y="179"/>
                  </a:cubicBezTo>
                  <a:cubicBezTo>
                    <a:pt x="577" y="181"/>
                    <a:pt x="546" y="183"/>
                    <a:pt x="539" y="180"/>
                  </a:cubicBezTo>
                  <a:cubicBezTo>
                    <a:pt x="533" y="178"/>
                    <a:pt x="536" y="174"/>
                    <a:pt x="530" y="174"/>
                  </a:cubicBezTo>
                  <a:cubicBezTo>
                    <a:pt x="525" y="174"/>
                    <a:pt x="520" y="181"/>
                    <a:pt x="516" y="180"/>
                  </a:cubicBezTo>
                  <a:cubicBezTo>
                    <a:pt x="512" y="179"/>
                    <a:pt x="516" y="172"/>
                    <a:pt x="519" y="170"/>
                  </a:cubicBezTo>
                  <a:cubicBezTo>
                    <a:pt x="521" y="167"/>
                    <a:pt x="527" y="168"/>
                    <a:pt x="528" y="165"/>
                  </a:cubicBezTo>
                  <a:cubicBezTo>
                    <a:pt x="528" y="163"/>
                    <a:pt x="518" y="162"/>
                    <a:pt x="520" y="160"/>
                  </a:cubicBezTo>
                  <a:cubicBezTo>
                    <a:pt x="524" y="156"/>
                    <a:pt x="529" y="160"/>
                    <a:pt x="533" y="163"/>
                  </a:cubicBezTo>
                  <a:cubicBezTo>
                    <a:pt x="537" y="166"/>
                    <a:pt x="533" y="172"/>
                    <a:pt x="542" y="174"/>
                  </a:cubicBezTo>
                  <a:cubicBezTo>
                    <a:pt x="551" y="177"/>
                    <a:pt x="558" y="174"/>
                    <a:pt x="562" y="173"/>
                  </a:cubicBezTo>
                  <a:cubicBezTo>
                    <a:pt x="566" y="173"/>
                    <a:pt x="564" y="175"/>
                    <a:pt x="571" y="175"/>
                  </a:cubicBezTo>
                  <a:cubicBezTo>
                    <a:pt x="577" y="175"/>
                    <a:pt x="585" y="168"/>
                    <a:pt x="586" y="168"/>
                  </a:cubicBezTo>
                  <a:cubicBezTo>
                    <a:pt x="588" y="168"/>
                    <a:pt x="589" y="170"/>
                    <a:pt x="594" y="169"/>
                  </a:cubicBezTo>
                  <a:cubicBezTo>
                    <a:pt x="602" y="166"/>
                    <a:pt x="596" y="164"/>
                    <a:pt x="601" y="162"/>
                  </a:cubicBezTo>
                  <a:cubicBezTo>
                    <a:pt x="606" y="161"/>
                    <a:pt x="619" y="167"/>
                    <a:pt x="621" y="158"/>
                  </a:cubicBezTo>
                  <a:cubicBezTo>
                    <a:pt x="623" y="149"/>
                    <a:pt x="595" y="151"/>
                    <a:pt x="596" y="146"/>
                  </a:cubicBezTo>
                  <a:cubicBezTo>
                    <a:pt x="596" y="141"/>
                    <a:pt x="623" y="147"/>
                    <a:pt x="628" y="141"/>
                  </a:cubicBezTo>
                  <a:cubicBezTo>
                    <a:pt x="633" y="136"/>
                    <a:pt x="607" y="140"/>
                    <a:pt x="601" y="134"/>
                  </a:cubicBezTo>
                  <a:cubicBezTo>
                    <a:pt x="599" y="131"/>
                    <a:pt x="610" y="133"/>
                    <a:pt x="616" y="132"/>
                  </a:cubicBezTo>
                  <a:cubicBezTo>
                    <a:pt x="621" y="131"/>
                    <a:pt x="619" y="125"/>
                    <a:pt x="624" y="126"/>
                  </a:cubicBezTo>
                  <a:cubicBezTo>
                    <a:pt x="629" y="127"/>
                    <a:pt x="623" y="134"/>
                    <a:pt x="632" y="134"/>
                  </a:cubicBezTo>
                  <a:cubicBezTo>
                    <a:pt x="640" y="134"/>
                    <a:pt x="639" y="116"/>
                    <a:pt x="633" y="112"/>
                  </a:cubicBezTo>
                  <a:cubicBezTo>
                    <a:pt x="627" y="108"/>
                    <a:pt x="617" y="112"/>
                    <a:pt x="618" y="108"/>
                  </a:cubicBezTo>
                  <a:cubicBezTo>
                    <a:pt x="619" y="105"/>
                    <a:pt x="634" y="104"/>
                    <a:pt x="628" y="98"/>
                  </a:cubicBezTo>
                  <a:cubicBezTo>
                    <a:pt x="621" y="92"/>
                    <a:pt x="611" y="97"/>
                    <a:pt x="608" y="93"/>
                  </a:cubicBezTo>
                  <a:cubicBezTo>
                    <a:pt x="605" y="89"/>
                    <a:pt x="616" y="86"/>
                    <a:pt x="597" y="77"/>
                  </a:cubicBezTo>
                  <a:cubicBezTo>
                    <a:pt x="578" y="68"/>
                    <a:pt x="551" y="71"/>
                    <a:pt x="535" y="69"/>
                  </a:cubicBezTo>
                  <a:cubicBezTo>
                    <a:pt x="526" y="68"/>
                    <a:pt x="506" y="61"/>
                    <a:pt x="484" y="63"/>
                  </a:cubicBezTo>
                  <a:cubicBezTo>
                    <a:pt x="471" y="63"/>
                    <a:pt x="478" y="67"/>
                    <a:pt x="468" y="66"/>
                  </a:cubicBezTo>
                  <a:cubicBezTo>
                    <a:pt x="458" y="66"/>
                    <a:pt x="440" y="54"/>
                    <a:pt x="437" y="47"/>
                  </a:cubicBezTo>
                  <a:cubicBezTo>
                    <a:pt x="435" y="43"/>
                    <a:pt x="449" y="32"/>
                    <a:pt x="425" y="16"/>
                  </a:cubicBezTo>
                  <a:cubicBezTo>
                    <a:pt x="410" y="5"/>
                    <a:pt x="369" y="10"/>
                    <a:pt x="353" y="9"/>
                  </a:cubicBezTo>
                  <a:cubicBezTo>
                    <a:pt x="338" y="8"/>
                    <a:pt x="327" y="0"/>
                    <a:pt x="315" y="0"/>
                  </a:cubicBezTo>
                  <a:cubicBezTo>
                    <a:pt x="310" y="0"/>
                    <a:pt x="306" y="4"/>
                    <a:pt x="298" y="6"/>
                  </a:cubicBezTo>
                  <a:cubicBezTo>
                    <a:pt x="287" y="10"/>
                    <a:pt x="274" y="13"/>
                    <a:pt x="271" y="13"/>
                  </a:cubicBezTo>
                  <a:cubicBezTo>
                    <a:pt x="266" y="13"/>
                    <a:pt x="263" y="11"/>
                    <a:pt x="256" y="12"/>
                  </a:cubicBezTo>
                  <a:cubicBezTo>
                    <a:pt x="249" y="13"/>
                    <a:pt x="224" y="28"/>
                    <a:pt x="219" y="29"/>
                  </a:cubicBezTo>
                  <a:cubicBezTo>
                    <a:pt x="214" y="30"/>
                    <a:pt x="210" y="34"/>
                    <a:pt x="207" y="36"/>
                  </a:cubicBezTo>
                  <a:cubicBezTo>
                    <a:pt x="204" y="38"/>
                    <a:pt x="201" y="36"/>
                    <a:pt x="197" y="37"/>
                  </a:cubicBezTo>
                  <a:cubicBezTo>
                    <a:pt x="193" y="38"/>
                    <a:pt x="193" y="42"/>
                    <a:pt x="189" y="43"/>
                  </a:cubicBezTo>
                  <a:cubicBezTo>
                    <a:pt x="185" y="44"/>
                    <a:pt x="180" y="41"/>
                    <a:pt x="176" y="42"/>
                  </a:cubicBezTo>
                  <a:cubicBezTo>
                    <a:pt x="172" y="43"/>
                    <a:pt x="173" y="46"/>
                    <a:pt x="168" y="46"/>
                  </a:cubicBezTo>
                  <a:cubicBezTo>
                    <a:pt x="164" y="46"/>
                    <a:pt x="161" y="44"/>
                    <a:pt x="153" y="43"/>
                  </a:cubicBezTo>
                  <a:cubicBezTo>
                    <a:pt x="146" y="43"/>
                    <a:pt x="147" y="47"/>
                    <a:pt x="143" y="48"/>
                  </a:cubicBezTo>
                  <a:cubicBezTo>
                    <a:pt x="139" y="48"/>
                    <a:pt x="140" y="43"/>
                    <a:pt x="125" y="43"/>
                  </a:cubicBezTo>
                  <a:cubicBezTo>
                    <a:pt x="110" y="43"/>
                    <a:pt x="72" y="58"/>
                    <a:pt x="38" y="69"/>
                  </a:cubicBezTo>
                  <a:cubicBezTo>
                    <a:pt x="23" y="74"/>
                    <a:pt x="21" y="71"/>
                    <a:pt x="11" y="78"/>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9">
              <a:extLst>
                <a:ext uri="{FF2B5EF4-FFF2-40B4-BE49-F238E27FC236}">
                  <a16:creationId xmlns:a16="http://schemas.microsoft.com/office/drawing/2014/main" id="{B03EB140-CCBC-4F6F-A4C5-45B849E263B3}"/>
                </a:ext>
              </a:extLst>
            </p:cNvPr>
            <p:cNvSpPr>
              <a:spLocks/>
            </p:cNvSpPr>
            <p:nvPr/>
          </p:nvSpPr>
          <p:spPr bwMode="auto">
            <a:xfrm>
              <a:off x="4689476" y="5603875"/>
              <a:ext cx="233363" cy="60325"/>
            </a:xfrm>
            <a:custGeom>
              <a:avLst/>
              <a:gdLst>
                <a:gd name="T0" fmla="*/ 7 w 90"/>
                <a:gd name="T1" fmla="*/ 2 h 23"/>
                <a:gd name="T2" fmla="*/ 41 w 90"/>
                <a:gd name="T3" fmla="*/ 1 h 23"/>
                <a:gd name="T4" fmla="*/ 72 w 90"/>
                <a:gd name="T5" fmla="*/ 3 h 23"/>
                <a:gd name="T6" fmla="*/ 81 w 90"/>
                <a:gd name="T7" fmla="*/ 12 h 23"/>
                <a:gd name="T8" fmla="*/ 50 w 90"/>
                <a:gd name="T9" fmla="*/ 18 h 23"/>
                <a:gd name="T10" fmla="*/ 29 w 90"/>
                <a:gd name="T11" fmla="*/ 22 h 23"/>
                <a:gd name="T12" fmla="*/ 7 w 90"/>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0" h="23">
                  <a:moveTo>
                    <a:pt x="7" y="2"/>
                  </a:moveTo>
                  <a:cubicBezTo>
                    <a:pt x="11" y="0"/>
                    <a:pt x="27" y="0"/>
                    <a:pt x="41" y="1"/>
                  </a:cubicBezTo>
                  <a:cubicBezTo>
                    <a:pt x="55" y="1"/>
                    <a:pt x="68" y="2"/>
                    <a:pt x="72" y="3"/>
                  </a:cubicBezTo>
                  <a:cubicBezTo>
                    <a:pt x="80" y="5"/>
                    <a:pt x="90" y="10"/>
                    <a:pt x="81" y="12"/>
                  </a:cubicBezTo>
                  <a:cubicBezTo>
                    <a:pt x="76" y="14"/>
                    <a:pt x="62" y="16"/>
                    <a:pt x="50" y="18"/>
                  </a:cubicBezTo>
                  <a:cubicBezTo>
                    <a:pt x="41" y="20"/>
                    <a:pt x="33" y="23"/>
                    <a:pt x="29" y="22"/>
                  </a:cubicBezTo>
                  <a:cubicBezTo>
                    <a:pt x="20" y="20"/>
                    <a:pt x="0" y="7"/>
                    <a:pt x="7" y="2"/>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0">
              <a:extLst>
                <a:ext uri="{FF2B5EF4-FFF2-40B4-BE49-F238E27FC236}">
                  <a16:creationId xmlns:a16="http://schemas.microsoft.com/office/drawing/2014/main" id="{D0C745E3-8B66-48C7-833A-F86874E9B8E1}"/>
                </a:ext>
              </a:extLst>
            </p:cNvPr>
            <p:cNvSpPr>
              <a:spLocks/>
            </p:cNvSpPr>
            <p:nvPr/>
          </p:nvSpPr>
          <p:spPr bwMode="auto">
            <a:xfrm>
              <a:off x="4564063" y="5630863"/>
              <a:ext cx="169863" cy="95250"/>
            </a:xfrm>
            <a:custGeom>
              <a:avLst/>
              <a:gdLst>
                <a:gd name="T0" fmla="*/ 14 w 65"/>
                <a:gd name="T1" fmla="*/ 9 h 37"/>
                <a:gd name="T2" fmla="*/ 47 w 65"/>
                <a:gd name="T3" fmla="*/ 5 h 37"/>
                <a:gd name="T4" fmla="*/ 52 w 65"/>
                <a:gd name="T5" fmla="*/ 21 h 37"/>
                <a:gd name="T6" fmla="*/ 26 w 65"/>
                <a:gd name="T7" fmla="*/ 37 h 37"/>
                <a:gd name="T8" fmla="*/ 5 w 65"/>
                <a:gd name="T9" fmla="*/ 28 h 37"/>
                <a:gd name="T10" fmla="*/ 14 w 65"/>
                <a:gd name="T11" fmla="*/ 9 h 37"/>
              </a:gdLst>
              <a:ahLst/>
              <a:cxnLst>
                <a:cxn ang="0">
                  <a:pos x="T0" y="T1"/>
                </a:cxn>
                <a:cxn ang="0">
                  <a:pos x="T2" y="T3"/>
                </a:cxn>
                <a:cxn ang="0">
                  <a:pos x="T4" y="T5"/>
                </a:cxn>
                <a:cxn ang="0">
                  <a:pos x="T6" y="T7"/>
                </a:cxn>
                <a:cxn ang="0">
                  <a:pos x="T8" y="T9"/>
                </a:cxn>
                <a:cxn ang="0">
                  <a:pos x="T10" y="T11"/>
                </a:cxn>
              </a:cxnLst>
              <a:rect l="0" t="0" r="r" b="b"/>
              <a:pathLst>
                <a:path w="65" h="37">
                  <a:moveTo>
                    <a:pt x="14" y="9"/>
                  </a:moveTo>
                  <a:cubicBezTo>
                    <a:pt x="13" y="0"/>
                    <a:pt x="38" y="1"/>
                    <a:pt x="47" y="5"/>
                  </a:cubicBezTo>
                  <a:cubicBezTo>
                    <a:pt x="56" y="9"/>
                    <a:pt x="65" y="14"/>
                    <a:pt x="52" y="21"/>
                  </a:cubicBezTo>
                  <a:cubicBezTo>
                    <a:pt x="35" y="31"/>
                    <a:pt x="35" y="36"/>
                    <a:pt x="26" y="37"/>
                  </a:cubicBezTo>
                  <a:cubicBezTo>
                    <a:pt x="17" y="37"/>
                    <a:pt x="11" y="34"/>
                    <a:pt x="5" y="28"/>
                  </a:cubicBezTo>
                  <a:cubicBezTo>
                    <a:pt x="0" y="23"/>
                    <a:pt x="15" y="18"/>
                    <a:pt x="14" y="9"/>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1">
              <a:extLst>
                <a:ext uri="{FF2B5EF4-FFF2-40B4-BE49-F238E27FC236}">
                  <a16:creationId xmlns:a16="http://schemas.microsoft.com/office/drawing/2014/main" id="{34EE2D86-83B1-48DC-975B-F86DCEFA9E1A}"/>
                </a:ext>
              </a:extLst>
            </p:cNvPr>
            <p:cNvSpPr>
              <a:spLocks/>
            </p:cNvSpPr>
            <p:nvPr/>
          </p:nvSpPr>
          <p:spPr bwMode="auto">
            <a:xfrm>
              <a:off x="4684713" y="5672138"/>
              <a:ext cx="128588" cy="98425"/>
            </a:xfrm>
            <a:custGeom>
              <a:avLst/>
              <a:gdLst>
                <a:gd name="T0" fmla="*/ 23 w 50"/>
                <a:gd name="T1" fmla="*/ 4 h 38"/>
                <a:gd name="T2" fmla="*/ 5 w 50"/>
                <a:gd name="T3" fmla="*/ 27 h 38"/>
                <a:gd name="T4" fmla="*/ 42 w 50"/>
                <a:gd name="T5" fmla="*/ 34 h 38"/>
                <a:gd name="T6" fmla="*/ 42 w 50"/>
                <a:gd name="T7" fmla="*/ 12 h 38"/>
                <a:gd name="T8" fmla="*/ 23 w 50"/>
                <a:gd name="T9" fmla="*/ 4 h 38"/>
              </a:gdLst>
              <a:ahLst/>
              <a:cxnLst>
                <a:cxn ang="0">
                  <a:pos x="T0" y="T1"/>
                </a:cxn>
                <a:cxn ang="0">
                  <a:pos x="T2" y="T3"/>
                </a:cxn>
                <a:cxn ang="0">
                  <a:pos x="T4" y="T5"/>
                </a:cxn>
                <a:cxn ang="0">
                  <a:pos x="T6" y="T7"/>
                </a:cxn>
                <a:cxn ang="0">
                  <a:pos x="T8" y="T9"/>
                </a:cxn>
              </a:cxnLst>
              <a:rect l="0" t="0" r="r" b="b"/>
              <a:pathLst>
                <a:path w="50" h="38">
                  <a:moveTo>
                    <a:pt x="23" y="4"/>
                  </a:moveTo>
                  <a:cubicBezTo>
                    <a:pt x="13" y="8"/>
                    <a:pt x="0" y="22"/>
                    <a:pt x="5" y="27"/>
                  </a:cubicBezTo>
                  <a:cubicBezTo>
                    <a:pt x="9" y="31"/>
                    <a:pt x="36" y="38"/>
                    <a:pt x="42" y="34"/>
                  </a:cubicBezTo>
                  <a:cubicBezTo>
                    <a:pt x="50" y="29"/>
                    <a:pt x="43" y="17"/>
                    <a:pt x="42" y="12"/>
                  </a:cubicBezTo>
                  <a:cubicBezTo>
                    <a:pt x="42" y="8"/>
                    <a:pt x="33" y="0"/>
                    <a:pt x="23" y="4"/>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2">
              <a:extLst>
                <a:ext uri="{FF2B5EF4-FFF2-40B4-BE49-F238E27FC236}">
                  <a16:creationId xmlns:a16="http://schemas.microsoft.com/office/drawing/2014/main" id="{42E67EA4-B21E-4E52-82E8-8119AA0F1B54}"/>
                </a:ext>
              </a:extLst>
            </p:cNvPr>
            <p:cNvSpPr>
              <a:spLocks/>
            </p:cNvSpPr>
            <p:nvPr/>
          </p:nvSpPr>
          <p:spPr bwMode="auto">
            <a:xfrm>
              <a:off x="4811713" y="5659438"/>
              <a:ext cx="171450" cy="119062"/>
            </a:xfrm>
            <a:custGeom>
              <a:avLst/>
              <a:gdLst>
                <a:gd name="T0" fmla="*/ 9 w 66"/>
                <a:gd name="T1" fmla="*/ 3 h 46"/>
                <a:gd name="T2" fmla="*/ 3 w 66"/>
                <a:gd name="T3" fmla="*/ 15 h 46"/>
                <a:gd name="T4" fmla="*/ 14 w 66"/>
                <a:gd name="T5" fmla="*/ 22 h 46"/>
                <a:gd name="T6" fmla="*/ 39 w 66"/>
                <a:gd name="T7" fmla="*/ 41 h 46"/>
                <a:gd name="T8" fmla="*/ 62 w 66"/>
                <a:gd name="T9" fmla="*/ 42 h 46"/>
                <a:gd name="T10" fmla="*/ 60 w 66"/>
                <a:gd name="T11" fmla="*/ 26 h 46"/>
                <a:gd name="T12" fmla="*/ 60 w 66"/>
                <a:gd name="T13" fmla="*/ 10 h 46"/>
                <a:gd name="T14" fmla="*/ 9 w 66"/>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6">
                  <a:moveTo>
                    <a:pt x="9" y="3"/>
                  </a:moveTo>
                  <a:cubicBezTo>
                    <a:pt x="0" y="5"/>
                    <a:pt x="1" y="12"/>
                    <a:pt x="3" y="15"/>
                  </a:cubicBezTo>
                  <a:cubicBezTo>
                    <a:pt x="4" y="19"/>
                    <a:pt x="11" y="20"/>
                    <a:pt x="14" y="22"/>
                  </a:cubicBezTo>
                  <a:cubicBezTo>
                    <a:pt x="16" y="25"/>
                    <a:pt x="27" y="37"/>
                    <a:pt x="39" y="41"/>
                  </a:cubicBezTo>
                  <a:cubicBezTo>
                    <a:pt x="52" y="45"/>
                    <a:pt x="55" y="46"/>
                    <a:pt x="62" y="42"/>
                  </a:cubicBezTo>
                  <a:cubicBezTo>
                    <a:pt x="66" y="40"/>
                    <a:pt x="61" y="34"/>
                    <a:pt x="60" y="26"/>
                  </a:cubicBezTo>
                  <a:cubicBezTo>
                    <a:pt x="59" y="20"/>
                    <a:pt x="64" y="13"/>
                    <a:pt x="60" y="10"/>
                  </a:cubicBezTo>
                  <a:cubicBezTo>
                    <a:pt x="50" y="1"/>
                    <a:pt x="17" y="0"/>
                    <a:pt x="9" y="3"/>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3">
              <a:extLst>
                <a:ext uri="{FF2B5EF4-FFF2-40B4-BE49-F238E27FC236}">
                  <a16:creationId xmlns:a16="http://schemas.microsoft.com/office/drawing/2014/main" id="{6A049FD7-B47E-4CF0-9D82-56E07B778BC4}"/>
                </a:ext>
              </a:extLst>
            </p:cNvPr>
            <p:cNvSpPr>
              <a:spLocks/>
            </p:cNvSpPr>
            <p:nvPr/>
          </p:nvSpPr>
          <p:spPr bwMode="auto">
            <a:xfrm>
              <a:off x="4730751" y="5949950"/>
              <a:ext cx="117475" cy="65087"/>
            </a:xfrm>
            <a:custGeom>
              <a:avLst/>
              <a:gdLst>
                <a:gd name="T0" fmla="*/ 2 w 45"/>
                <a:gd name="T1" fmla="*/ 5 h 25"/>
                <a:gd name="T2" fmla="*/ 30 w 45"/>
                <a:gd name="T3" fmla="*/ 4 h 25"/>
                <a:gd name="T4" fmla="*/ 37 w 45"/>
                <a:gd name="T5" fmla="*/ 23 h 25"/>
                <a:gd name="T6" fmla="*/ 2 w 45"/>
                <a:gd name="T7" fmla="*/ 5 h 25"/>
              </a:gdLst>
              <a:ahLst/>
              <a:cxnLst>
                <a:cxn ang="0">
                  <a:pos x="T0" y="T1"/>
                </a:cxn>
                <a:cxn ang="0">
                  <a:pos x="T2" y="T3"/>
                </a:cxn>
                <a:cxn ang="0">
                  <a:pos x="T4" y="T5"/>
                </a:cxn>
                <a:cxn ang="0">
                  <a:pos x="T6" y="T7"/>
                </a:cxn>
              </a:cxnLst>
              <a:rect l="0" t="0" r="r" b="b"/>
              <a:pathLst>
                <a:path w="45" h="25">
                  <a:moveTo>
                    <a:pt x="2" y="5"/>
                  </a:moveTo>
                  <a:cubicBezTo>
                    <a:pt x="0" y="0"/>
                    <a:pt x="22" y="1"/>
                    <a:pt x="30" y="4"/>
                  </a:cubicBezTo>
                  <a:cubicBezTo>
                    <a:pt x="39" y="8"/>
                    <a:pt x="45" y="21"/>
                    <a:pt x="37" y="23"/>
                  </a:cubicBezTo>
                  <a:cubicBezTo>
                    <a:pt x="29" y="25"/>
                    <a:pt x="5" y="10"/>
                    <a:pt x="2" y="5"/>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4">
              <a:extLst>
                <a:ext uri="{FF2B5EF4-FFF2-40B4-BE49-F238E27FC236}">
                  <a16:creationId xmlns:a16="http://schemas.microsoft.com/office/drawing/2014/main" id="{81ADF446-97C4-40A1-A271-4C7B9B42BFB2}"/>
                </a:ext>
              </a:extLst>
            </p:cNvPr>
            <p:cNvSpPr>
              <a:spLocks/>
            </p:cNvSpPr>
            <p:nvPr/>
          </p:nvSpPr>
          <p:spPr bwMode="auto">
            <a:xfrm>
              <a:off x="4827588" y="5921375"/>
              <a:ext cx="106363" cy="82550"/>
            </a:xfrm>
            <a:custGeom>
              <a:avLst/>
              <a:gdLst>
                <a:gd name="T0" fmla="*/ 26 w 41"/>
                <a:gd name="T1" fmla="*/ 1 h 32"/>
                <a:gd name="T2" fmla="*/ 6 w 41"/>
                <a:gd name="T3" fmla="*/ 18 h 32"/>
                <a:gd name="T4" fmla="*/ 23 w 41"/>
                <a:gd name="T5" fmla="*/ 18 h 32"/>
                <a:gd name="T6" fmla="*/ 31 w 41"/>
                <a:gd name="T7" fmla="*/ 31 h 32"/>
                <a:gd name="T8" fmla="*/ 26 w 41"/>
                <a:gd name="T9" fmla="*/ 1 h 32"/>
              </a:gdLst>
              <a:ahLst/>
              <a:cxnLst>
                <a:cxn ang="0">
                  <a:pos x="T0" y="T1"/>
                </a:cxn>
                <a:cxn ang="0">
                  <a:pos x="T2" y="T3"/>
                </a:cxn>
                <a:cxn ang="0">
                  <a:pos x="T4" y="T5"/>
                </a:cxn>
                <a:cxn ang="0">
                  <a:pos x="T6" y="T7"/>
                </a:cxn>
                <a:cxn ang="0">
                  <a:pos x="T8" y="T9"/>
                </a:cxn>
              </a:cxnLst>
              <a:rect l="0" t="0" r="r" b="b"/>
              <a:pathLst>
                <a:path w="41" h="32">
                  <a:moveTo>
                    <a:pt x="26" y="1"/>
                  </a:moveTo>
                  <a:cubicBezTo>
                    <a:pt x="23" y="0"/>
                    <a:pt x="0" y="14"/>
                    <a:pt x="6" y="18"/>
                  </a:cubicBezTo>
                  <a:cubicBezTo>
                    <a:pt x="12" y="22"/>
                    <a:pt x="19" y="16"/>
                    <a:pt x="23" y="18"/>
                  </a:cubicBezTo>
                  <a:cubicBezTo>
                    <a:pt x="27" y="19"/>
                    <a:pt x="20" y="30"/>
                    <a:pt x="31" y="31"/>
                  </a:cubicBezTo>
                  <a:cubicBezTo>
                    <a:pt x="41" y="32"/>
                    <a:pt x="35" y="4"/>
                    <a:pt x="26" y="1"/>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5">
              <a:extLst>
                <a:ext uri="{FF2B5EF4-FFF2-40B4-BE49-F238E27FC236}">
                  <a16:creationId xmlns:a16="http://schemas.microsoft.com/office/drawing/2014/main" id="{48A06659-CF97-490A-B1ED-BD4666EB99C7}"/>
                </a:ext>
              </a:extLst>
            </p:cNvPr>
            <p:cNvSpPr>
              <a:spLocks/>
            </p:cNvSpPr>
            <p:nvPr/>
          </p:nvSpPr>
          <p:spPr bwMode="auto">
            <a:xfrm>
              <a:off x="5154613" y="5981700"/>
              <a:ext cx="147638" cy="134937"/>
            </a:xfrm>
            <a:custGeom>
              <a:avLst/>
              <a:gdLst>
                <a:gd name="T0" fmla="*/ 9 w 57"/>
                <a:gd name="T1" fmla="*/ 2 h 52"/>
                <a:gd name="T2" fmla="*/ 11 w 57"/>
                <a:gd name="T3" fmla="*/ 20 h 52"/>
                <a:gd name="T4" fmla="*/ 12 w 57"/>
                <a:gd name="T5" fmla="*/ 45 h 52"/>
                <a:gd name="T6" fmla="*/ 36 w 57"/>
                <a:gd name="T7" fmla="*/ 45 h 52"/>
                <a:gd name="T8" fmla="*/ 43 w 57"/>
                <a:gd name="T9" fmla="*/ 51 h 52"/>
                <a:gd name="T10" fmla="*/ 57 w 57"/>
                <a:gd name="T11" fmla="*/ 43 h 52"/>
                <a:gd name="T12" fmla="*/ 40 w 57"/>
                <a:gd name="T13" fmla="*/ 30 h 52"/>
                <a:gd name="T14" fmla="*/ 9 w 57"/>
                <a:gd name="T15" fmla="*/ 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2">
                  <a:moveTo>
                    <a:pt x="9" y="2"/>
                  </a:moveTo>
                  <a:cubicBezTo>
                    <a:pt x="0" y="3"/>
                    <a:pt x="14" y="15"/>
                    <a:pt x="11" y="20"/>
                  </a:cubicBezTo>
                  <a:cubicBezTo>
                    <a:pt x="7" y="25"/>
                    <a:pt x="7" y="43"/>
                    <a:pt x="12" y="45"/>
                  </a:cubicBezTo>
                  <a:cubicBezTo>
                    <a:pt x="17" y="47"/>
                    <a:pt x="31" y="43"/>
                    <a:pt x="36" y="45"/>
                  </a:cubicBezTo>
                  <a:cubicBezTo>
                    <a:pt x="41" y="46"/>
                    <a:pt x="39" y="50"/>
                    <a:pt x="43" y="51"/>
                  </a:cubicBezTo>
                  <a:cubicBezTo>
                    <a:pt x="47" y="52"/>
                    <a:pt x="56" y="49"/>
                    <a:pt x="57" y="43"/>
                  </a:cubicBezTo>
                  <a:cubicBezTo>
                    <a:pt x="57" y="41"/>
                    <a:pt x="46" y="36"/>
                    <a:pt x="40" y="30"/>
                  </a:cubicBezTo>
                  <a:cubicBezTo>
                    <a:pt x="27" y="17"/>
                    <a:pt x="22" y="0"/>
                    <a:pt x="9" y="2"/>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6">
              <a:extLst>
                <a:ext uri="{FF2B5EF4-FFF2-40B4-BE49-F238E27FC236}">
                  <a16:creationId xmlns:a16="http://schemas.microsoft.com/office/drawing/2014/main" id="{E4792512-C3A9-4979-9CDD-DACFF894709E}"/>
                </a:ext>
              </a:extLst>
            </p:cNvPr>
            <p:cNvSpPr>
              <a:spLocks/>
            </p:cNvSpPr>
            <p:nvPr/>
          </p:nvSpPr>
          <p:spPr bwMode="auto">
            <a:xfrm>
              <a:off x="5246688" y="6011863"/>
              <a:ext cx="84138" cy="55562"/>
            </a:xfrm>
            <a:custGeom>
              <a:avLst/>
              <a:gdLst>
                <a:gd name="T0" fmla="*/ 25 w 32"/>
                <a:gd name="T1" fmla="*/ 9 h 21"/>
                <a:gd name="T2" fmla="*/ 6 w 32"/>
                <a:gd name="T3" fmla="*/ 4 h 21"/>
                <a:gd name="T4" fmla="*/ 24 w 32"/>
                <a:gd name="T5" fmla="*/ 20 h 21"/>
                <a:gd name="T6" fmla="*/ 25 w 32"/>
                <a:gd name="T7" fmla="*/ 9 h 21"/>
              </a:gdLst>
              <a:ahLst/>
              <a:cxnLst>
                <a:cxn ang="0">
                  <a:pos x="T0" y="T1"/>
                </a:cxn>
                <a:cxn ang="0">
                  <a:pos x="T2" y="T3"/>
                </a:cxn>
                <a:cxn ang="0">
                  <a:pos x="T4" y="T5"/>
                </a:cxn>
                <a:cxn ang="0">
                  <a:pos x="T6" y="T7"/>
                </a:cxn>
              </a:cxnLst>
              <a:rect l="0" t="0" r="r" b="b"/>
              <a:pathLst>
                <a:path w="32" h="21">
                  <a:moveTo>
                    <a:pt x="25" y="9"/>
                  </a:moveTo>
                  <a:cubicBezTo>
                    <a:pt x="23" y="6"/>
                    <a:pt x="12" y="0"/>
                    <a:pt x="6" y="4"/>
                  </a:cubicBezTo>
                  <a:cubicBezTo>
                    <a:pt x="0" y="8"/>
                    <a:pt x="15" y="21"/>
                    <a:pt x="24" y="20"/>
                  </a:cubicBezTo>
                  <a:cubicBezTo>
                    <a:pt x="32" y="19"/>
                    <a:pt x="28" y="12"/>
                    <a:pt x="25" y="9"/>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7">
              <a:extLst>
                <a:ext uri="{FF2B5EF4-FFF2-40B4-BE49-F238E27FC236}">
                  <a16:creationId xmlns:a16="http://schemas.microsoft.com/office/drawing/2014/main" id="{05483E60-1BE9-46DA-B647-3AFBFD08285D}"/>
                </a:ext>
              </a:extLst>
            </p:cNvPr>
            <p:cNvSpPr>
              <a:spLocks/>
            </p:cNvSpPr>
            <p:nvPr/>
          </p:nvSpPr>
          <p:spPr bwMode="auto">
            <a:xfrm>
              <a:off x="5135563" y="6162675"/>
              <a:ext cx="47625" cy="33337"/>
            </a:xfrm>
            <a:custGeom>
              <a:avLst/>
              <a:gdLst>
                <a:gd name="T0" fmla="*/ 8 w 18"/>
                <a:gd name="T1" fmla="*/ 1 h 13"/>
                <a:gd name="T2" fmla="*/ 9 w 18"/>
                <a:gd name="T3" fmla="*/ 13 h 13"/>
                <a:gd name="T4" fmla="*/ 8 w 18"/>
                <a:gd name="T5" fmla="*/ 1 h 13"/>
              </a:gdLst>
              <a:ahLst/>
              <a:cxnLst>
                <a:cxn ang="0">
                  <a:pos x="T0" y="T1"/>
                </a:cxn>
                <a:cxn ang="0">
                  <a:pos x="T2" y="T3"/>
                </a:cxn>
                <a:cxn ang="0">
                  <a:pos x="T4" y="T5"/>
                </a:cxn>
              </a:cxnLst>
              <a:rect l="0" t="0" r="r" b="b"/>
              <a:pathLst>
                <a:path w="18" h="13">
                  <a:moveTo>
                    <a:pt x="8" y="1"/>
                  </a:moveTo>
                  <a:cubicBezTo>
                    <a:pt x="17" y="2"/>
                    <a:pt x="18" y="13"/>
                    <a:pt x="9" y="13"/>
                  </a:cubicBezTo>
                  <a:cubicBezTo>
                    <a:pt x="0" y="13"/>
                    <a:pt x="0" y="0"/>
                    <a:pt x="8" y="1"/>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8">
              <a:extLst>
                <a:ext uri="{FF2B5EF4-FFF2-40B4-BE49-F238E27FC236}">
                  <a16:creationId xmlns:a16="http://schemas.microsoft.com/office/drawing/2014/main" id="{3B8B4425-2BD7-4BEF-95DF-CD248B3B5036}"/>
                </a:ext>
              </a:extLst>
            </p:cNvPr>
            <p:cNvSpPr>
              <a:spLocks/>
            </p:cNvSpPr>
            <p:nvPr/>
          </p:nvSpPr>
          <p:spPr bwMode="auto">
            <a:xfrm>
              <a:off x="5143501" y="6113463"/>
              <a:ext cx="41275" cy="23812"/>
            </a:xfrm>
            <a:custGeom>
              <a:avLst/>
              <a:gdLst>
                <a:gd name="T0" fmla="*/ 9 w 16"/>
                <a:gd name="T1" fmla="*/ 0 h 9"/>
                <a:gd name="T2" fmla="*/ 8 w 16"/>
                <a:gd name="T3" fmla="*/ 8 h 9"/>
                <a:gd name="T4" fmla="*/ 9 w 16"/>
                <a:gd name="T5" fmla="*/ 0 h 9"/>
              </a:gdLst>
              <a:ahLst/>
              <a:cxnLst>
                <a:cxn ang="0">
                  <a:pos x="T0" y="T1"/>
                </a:cxn>
                <a:cxn ang="0">
                  <a:pos x="T2" y="T3"/>
                </a:cxn>
                <a:cxn ang="0">
                  <a:pos x="T4" y="T5"/>
                </a:cxn>
              </a:cxnLst>
              <a:rect l="0" t="0" r="r" b="b"/>
              <a:pathLst>
                <a:path w="16" h="9">
                  <a:moveTo>
                    <a:pt x="9" y="0"/>
                  </a:moveTo>
                  <a:cubicBezTo>
                    <a:pt x="1" y="1"/>
                    <a:pt x="0" y="7"/>
                    <a:pt x="8" y="8"/>
                  </a:cubicBezTo>
                  <a:cubicBezTo>
                    <a:pt x="16" y="9"/>
                    <a:pt x="16" y="0"/>
                    <a:pt x="9" y="0"/>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9">
              <a:extLst>
                <a:ext uri="{FF2B5EF4-FFF2-40B4-BE49-F238E27FC236}">
                  <a16:creationId xmlns:a16="http://schemas.microsoft.com/office/drawing/2014/main" id="{D1261B98-6959-454E-8625-2F6735004C8B}"/>
                </a:ext>
              </a:extLst>
            </p:cNvPr>
            <p:cNvSpPr>
              <a:spLocks/>
            </p:cNvSpPr>
            <p:nvPr/>
          </p:nvSpPr>
          <p:spPr bwMode="auto">
            <a:xfrm>
              <a:off x="5172076" y="6167438"/>
              <a:ext cx="57150" cy="55562"/>
            </a:xfrm>
            <a:custGeom>
              <a:avLst/>
              <a:gdLst>
                <a:gd name="T0" fmla="*/ 15 w 22"/>
                <a:gd name="T1" fmla="*/ 1 h 21"/>
                <a:gd name="T2" fmla="*/ 13 w 22"/>
                <a:gd name="T3" fmla="*/ 16 h 21"/>
                <a:gd name="T4" fmla="*/ 15 w 22"/>
                <a:gd name="T5" fmla="*/ 1 h 21"/>
              </a:gdLst>
              <a:ahLst/>
              <a:cxnLst>
                <a:cxn ang="0">
                  <a:pos x="T0" y="T1"/>
                </a:cxn>
                <a:cxn ang="0">
                  <a:pos x="T2" y="T3"/>
                </a:cxn>
                <a:cxn ang="0">
                  <a:pos x="T4" y="T5"/>
                </a:cxn>
              </a:cxnLst>
              <a:rect l="0" t="0" r="r" b="b"/>
              <a:pathLst>
                <a:path w="22" h="21">
                  <a:moveTo>
                    <a:pt x="15" y="1"/>
                  </a:moveTo>
                  <a:cubicBezTo>
                    <a:pt x="21" y="2"/>
                    <a:pt x="22" y="21"/>
                    <a:pt x="13" y="16"/>
                  </a:cubicBezTo>
                  <a:cubicBezTo>
                    <a:pt x="0" y="11"/>
                    <a:pt x="10" y="0"/>
                    <a:pt x="15" y="1"/>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90">
              <a:extLst>
                <a:ext uri="{FF2B5EF4-FFF2-40B4-BE49-F238E27FC236}">
                  <a16:creationId xmlns:a16="http://schemas.microsoft.com/office/drawing/2014/main" id="{B6AFF3E5-9F8C-4582-96BA-979DE6E98682}"/>
                </a:ext>
              </a:extLst>
            </p:cNvPr>
            <p:cNvSpPr>
              <a:spLocks/>
            </p:cNvSpPr>
            <p:nvPr/>
          </p:nvSpPr>
          <p:spPr bwMode="auto">
            <a:xfrm>
              <a:off x="6753226" y="6038850"/>
              <a:ext cx="80963" cy="38100"/>
            </a:xfrm>
            <a:custGeom>
              <a:avLst/>
              <a:gdLst>
                <a:gd name="T0" fmla="*/ 15 w 31"/>
                <a:gd name="T1" fmla="*/ 0 h 15"/>
                <a:gd name="T2" fmla="*/ 3 w 31"/>
                <a:gd name="T3" fmla="*/ 7 h 15"/>
                <a:gd name="T4" fmla="*/ 21 w 31"/>
                <a:gd name="T5" fmla="*/ 10 h 15"/>
                <a:gd name="T6" fmla="*/ 15 w 31"/>
                <a:gd name="T7" fmla="*/ 0 h 15"/>
              </a:gdLst>
              <a:ahLst/>
              <a:cxnLst>
                <a:cxn ang="0">
                  <a:pos x="T0" y="T1"/>
                </a:cxn>
                <a:cxn ang="0">
                  <a:pos x="T2" y="T3"/>
                </a:cxn>
                <a:cxn ang="0">
                  <a:pos x="T4" y="T5"/>
                </a:cxn>
                <a:cxn ang="0">
                  <a:pos x="T6" y="T7"/>
                </a:cxn>
              </a:cxnLst>
              <a:rect l="0" t="0" r="r" b="b"/>
              <a:pathLst>
                <a:path w="31" h="15">
                  <a:moveTo>
                    <a:pt x="15" y="0"/>
                  </a:moveTo>
                  <a:cubicBezTo>
                    <a:pt x="9" y="1"/>
                    <a:pt x="0" y="3"/>
                    <a:pt x="3" y="7"/>
                  </a:cubicBezTo>
                  <a:cubicBezTo>
                    <a:pt x="6" y="11"/>
                    <a:pt x="10" y="15"/>
                    <a:pt x="21" y="10"/>
                  </a:cubicBezTo>
                  <a:cubicBezTo>
                    <a:pt x="31" y="6"/>
                    <a:pt x="21" y="0"/>
                    <a:pt x="15" y="0"/>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91">
              <a:extLst>
                <a:ext uri="{FF2B5EF4-FFF2-40B4-BE49-F238E27FC236}">
                  <a16:creationId xmlns:a16="http://schemas.microsoft.com/office/drawing/2014/main" id="{270F042E-83A4-48E6-B261-6CF72A1BFED6}"/>
                </a:ext>
              </a:extLst>
            </p:cNvPr>
            <p:cNvSpPr>
              <a:spLocks/>
            </p:cNvSpPr>
            <p:nvPr/>
          </p:nvSpPr>
          <p:spPr bwMode="auto">
            <a:xfrm>
              <a:off x="6740526" y="6035675"/>
              <a:ext cx="217488" cy="146050"/>
            </a:xfrm>
            <a:custGeom>
              <a:avLst/>
              <a:gdLst>
                <a:gd name="T0" fmla="*/ 40 w 84"/>
                <a:gd name="T1" fmla="*/ 10 h 56"/>
                <a:gd name="T2" fmla="*/ 6 w 84"/>
                <a:gd name="T3" fmla="*/ 27 h 56"/>
                <a:gd name="T4" fmla="*/ 61 w 84"/>
                <a:gd name="T5" fmla="*/ 44 h 56"/>
                <a:gd name="T6" fmla="*/ 40 w 84"/>
                <a:gd name="T7" fmla="*/ 10 h 56"/>
              </a:gdLst>
              <a:ahLst/>
              <a:cxnLst>
                <a:cxn ang="0">
                  <a:pos x="T0" y="T1"/>
                </a:cxn>
                <a:cxn ang="0">
                  <a:pos x="T2" y="T3"/>
                </a:cxn>
                <a:cxn ang="0">
                  <a:pos x="T4" y="T5"/>
                </a:cxn>
                <a:cxn ang="0">
                  <a:pos x="T6" y="T7"/>
                </a:cxn>
              </a:cxnLst>
              <a:rect l="0" t="0" r="r" b="b"/>
              <a:pathLst>
                <a:path w="84" h="56">
                  <a:moveTo>
                    <a:pt x="40" y="10"/>
                  </a:moveTo>
                  <a:cubicBezTo>
                    <a:pt x="28" y="20"/>
                    <a:pt x="12" y="21"/>
                    <a:pt x="6" y="27"/>
                  </a:cubicBezTo>
                  <a:cubicBezTo>
                    <a:pt x="0" y="34"/>
                    <a:pt x="38" y="56"/>
                    <a:pt x="61" y="44"/>
                  </a:cubicBezTo>
                  <a:cubicBezTo>
                    <a:pt x="84" y="33"/>
                    <a:pt x="51" y="0"/>
                    <a:pt x="40" y="10"/>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2">
              <a:extLst>
                <a:ext uri="{FF2B5EF4-FFF2-40B4-BE49-F238E27FC236}">
                  <a16:creationId xmlns:a16="http://schemas.microsoft.com/office/drawing/2014/main" id="{6F1607A7-0732-4F9D-959F-F4A09840E692}"/>
                </a:ext>
              </a:extLst>
            </p:cNvPr>
            <p:cNvSpPr>
              <a:spLocks/>
            </p:cNvSpPr>
            <p:nvPr/>
          </p:nvSpPr>
          <p:spPr bwMode="auto">
            <a:xfrm>
              <a:off x="6405563" y="5905500"/>
              <a:ext cx="46038" cy="39687"/>
            </a:xfrm>
            <a:custGeom>
              <a:avLst/>
              <a:gdLst>
                <a:gd name="T0" fmla="*/ 12 w 18"/>
                <a:gd name="T1" fmla="*/ 1 h 15"/>
                <a:gd name="T2" fmla="*/ 6 w 18"/>
                <a:gd name="T3" fmla="*/ 14 h 15"/>
                <a:gd name="T4" fmla="*/ 12 w 18"/>
                <a:gd name="T5" fmla="*/ 1 h 15"/>
              </a:gdLst>
              <a:ahLst/>
              <a:cxnLst>
                <a:cxn ang="0">
                  <a:pos x="T0" y="T1"/>
                </a:cxn>
                <a:cxn ang="0">
                  <a:pos x="T2" y="T3"/>
                </a:cxn>
                <a:cxn ang="0">
                  <a:pos x="T4" y="T5"/>
                </a:cxn>
              </a:cxnLst>
              <a:rect l="0" t="0" r="r" b="b"/>
              <a:pathLst>
                <a:path w="18" h="15">
                  <a:moveTo>
                    <a:pt x="12" y="1"/>
                  </a:moveTo>
                  <a:cubicBezTo>
                    <a:pt x="18" y="3"/>
                    <a:pt x="13" y="15"/>
                    <a:pt x="6" y="14"/>
                  </a:cubicBezTo>
                  <a:cubicBezTo>
                    <a:pt x="0" y="14"/>
                    <a:pt x="6" y="0"/>
                    <a:pt x="12" y="1"/>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3">
              <a:extLst>
                <a:ext uri="{FF2B5EF4-FFF2-40B4-BE49-F238E27FC236}">
                  <a16:creationId xmlns:a16="http://schemas.microsoft.com/office/drawing/2014/main" id="{DB618409-56E6-4B4D-9895-380580E68B26}"/>
                </a:ext>
              </a:extLst>
            </p:cNvPr>
            <p:cNvSpPr>
              <a:spLocks/>
            </p:cNvSpPr>
            <p:nvPr/>
          </p:nvSpPr>
          <p:spPr bwMode="auto">
            <a:xfrm>
              <a:off x="6397626" y="5802313"/>
              <a:ext cx="266700" cy="201612"/>
            </a:xfrm>
            <a:custGeom>
              <a:avLst/>
              <a:gdLst>
                <a:gd name="T0" fmla="*/ 12 w 103"/>
                <a:gd name="T1" fmla="*/ 5 h 78"/>
                <a:gd name="T2" fmla="*/ 26 w 103"/>
                <a:gd name="T3" fmla="*/ 9 h 78"/>
                <a:gd name="T4" fmla="*/ 38 w 103"/>
                <a:gd name="T5" fmla="*/ 11 h 78"/>
                <a:gd name="T6" fmla="*/ 49 w 103"/>
                <a:gd name="T7" fmla="*/ 38 h 78"/>
                <a:gd name="T8" fmla="*/ 101 w 103"/>
                <a:gd name="T9" fmla="*/ 66 h 78"/>
                <a:gd name="T10" fmla="*/ 85 w 103"/>
                <a:gd name="T11" fmla="*/ 78 h 78"/>
                <a:gd name="T12" fmla="*/ 61 w 103"/>
                <a:gd name="T13" fmla="*/ 70 h 78"/>
                <a:gd name="T14" fmla="*/ 21 w 103"/>
                <a:gd name="T15" fmla="*/ 59 h 78"/>
                <a:gd name="T16" fmla="*/ 24 w 103"/>
                <a:gd name="T17" fmla="*/ 45 h 78"/>
                <a:gd name="T18" fmla="*/ 24 w 103"/>
                <a:gd name="T19" fmla="*/ 34 h 78"/>
                <a:gd name="T20" fmla="*/ 12 w 103"/>
                <a:gd name="T21" fmla="*/ 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78">
                  <a:moveTo>
                    <a:pt x="12" y="5"/>
                  </a:moveTo>
                  <a:cubicBezTo>
                    <a:pt x="23" y="0"/>
                    <a:pt x="26" y="9"/>
                    <a:pt x="26" y="9"/>
                  </a:cubicBezTo>
                  <a:cubicBezTo>
                    <a:pt x="26" y="9"/>
                    <a:pt x="35" y="8"/>
                    <a:pt x="38" y="11"/>
                  </a:cubicBezTo>
                  <a:cubicBezTo>
                    <a:pt x="42" y="14"/>
                    <a:pt x="33" y="35"/>
                    <a:pt x="49" y="38"/>
                  </a:cubicBezTo>
                  <a:cubicBezTo>
                    <a:pt x="69" y="43"/>
                    <a:pt x="100" y="62"/>
                    <a:pt x="101" y="66"/>
                  </a:cubicBezTo>
                  <a:cubicBezTo>
                    <a:pt x="103" y="71"/>
                    <a:pt x="100" y="78"/>
                    <a:pt x="85" y="78"/>
                  </a:cubicBezTo>
                  <a:cubicBezTo>
                    <a:pt x="79" y="78"/>
                    <a:pt x="72" y="72"/>
                    <a:pt x="61" y="70"/>
                  </a:cubicBezTo>
                  <a:cubicBezTo>
                    <a:pt x="45" y="65"/>
                    <a:pt x="26" y="64"/>
                    <a:pt x="21" y="59"/>
                  </a:cubicBezTo>
                  <a:cubicBezTo>
                    <a:pt x="18" y="56"/>
                    <a:pt x="23" y="51"/>
                    <a:pt x="24" y="45"/>
                  </a:cubicBezTo>
                  <a:cubicBezTo>
                    <a:pt x="26" y="39"/>
                    <a:pt x="24" y="34"/>
                    <a:pt x="24" y="34"/>
                  </a:cubicBezTo>
                  <a:cubicBezTo>
                    <a:pt x="24" y="34"/>
                    <a:pt x="0" y="11"/>
                    <a:pt x="12" y="5"/>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4">
              <a:extLst>
                <a:ext uri="{FF2B5EF4-FFF2-40B4-BE49-F238E27FC236}">
                  <a16:creationId xmlns:a16="http://schemas.microsoft.com/office/drawing/2014/main" id="{7721F4CD-1052-4B2B-BB94-89C0321EC823}"/>
                </a:ext>
              </a:extLst>
            </p:cNvPr>
            <p:cNvSpPr>
              <a:spLocks/>
            </p:cNvSpPr>
            <p:nvPr/>
          </p:nvSpPr>
          <p:spPr bwMode="auto">
            <a:xfrm>
              <a:off x="6329363" y="5810250"/>
              <a:ext cx="39688" cy="65087"/>
            </a:xfrm>
            <a:custGeom>
              <a:avLst/>
              <a:gdLst>
                <a:gd name="T0" fmla="*/ 10 w 15"/>
                <a:gd name="T1" fmla="*/ 0 h 25"/>
                <a:gd name="T2" fmla="*/ 12 w 15"/>
                <a:gd name="T3" fmla="*/ 11 h 25"/>
                <a:gd name="T4" fmla="*/ 9 w 15"/>
                <a:gd name="T5" fmla="*/ 24 h 25"/>
                <a:gd name="T6" fmla="*/ 10 w 15"/>
                <a:gd name="T7" fmla="*/ 0 h 25"/>
              </a:gdLst>
              <a:ahLst/>
              <a:cxnLst>
                <a:cxn ang="0">
                  <a:pos x="T0" y="T1"/>
                </a:cxn>
                <a:cxn ang="0">
                  <a:pos x="T2" y="T3"/>
                </a:cxn>
                <a:cxn ang="0">
                  <a:pos x="T4" y="T5"/>
                </a:cxn>
                <a:cxn ang="0">
                  <a:pos x="T6" y="T7"/>
                </a:cxn>
              </a:cxnLst>
              <a:rect l="0" t="0" r="r" b="b"/>
              <a:pathLst>
                <a:path w="15" h="25">
                  <a:moveTo>
                    <a:pt x="10" y="0"/>
                  </a:moveTo>
                  <a:cubicBezTo>
                    <a:pt x="15" y="1"/>
                    <a:pt x="12" y="5"/>
                    <a:pt x="12" y="11"/>
                  </a:cubicBezTo>
                  <a:cubicBezTo>
                    <a:pt x="12" y="17"/>
                    <a:pt x="14" y="25"/>
                    <a:pt x="9" y="24"/>
                  </a:cubicBezTo>
                  <a:cubicBezTo>
                    <a:pt x="0" y="23"/>
                    <a:pt x="1" y="0"/>
                    <a:pt x="10" y="0"/>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5">
              <a:extLst>
                <a:ext uri="{FF2B5EF4-FFF2-40B4-BE49-F238E27FC236}">
                  <a16:creationId xmlns:a16="http://schemas.microsoft.com/office/drawing/2014/main" id="{44E1B029-39E1-4BB9-8CDE-793E8CE2F49D}"/>
                </a:ext>
              </a:extLst>
            </p:cNvPr>
            <p:cNvSpPr>
              <a:spLocks/>
            </p:cNvSpPr>
            <p:nvPr/>
          </p:nvSpPr>
          <p:spPr bwMode="auto">
            <a:xfrm>
              <a:off x="6226176" y="5718175"/>
              <a:ext cx="77788" cy="47625"/>
            </a:xfrm>
            <a:custGeom>
              <a:avLst/>
              <a:gdLst>
                <a:gd name="T0" fmla="*/ 22 w 30"/>
                <a:gd name="T1" fmla="*/ 17 h 18"/>
                <a:gd name="T2" fmla="*/ 14 w 30"/>
                <a:gd name="T3" fmla="*/ 2 h 18"/>
                <a:gd name="T4" fmla="*/ 22 w 30"/>
                <a:gd name="T5" fmla="*/ 17 h 18"/>
              </a:gdLst>
              <a:ahLst/>
              <a:cxnLst>
                <a:cxn ang="0">
                  <a:pos x="T0" y="T1"/>
                </a:cxn>
                <a:cxn ang="0">
                  <a:pos x="T2" y="T3"/>
                </a:cxn>
                <a:cxn ang="0">
                  <a:pos x="T4" y="T5"/>
                </a:cxn>
              </a:cxnLst>
              <a:rect l="0" t="0" r="r" b="b"/>
              <a:pathLst>
                <a:path w="30" h="18">
                  <a:moveTo>
                    <a:pt x="22" y="17"/>
                  </a:moveTo>
                  <a:cubicBezTo>
                    <a:pt x="14" y="18"/>
                    <a:pt x="0" y="4"/>
                    <a:pt x="14" y="2"/>
                  </a:cubicBezTo>
                  <a:cubicBezTo>
                    <a:pt x="27" y="0"/>
                    <a:pt x="30" y="16"/>
                    <a:pt x="22" y="17"/>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6">
              <a:extLst>
                <a:ext uri="{FF2B5EF4-FFF2-40B4-BE49-F238E27FC236}">
                  <a16:creationId xmlns:a16="http://schemas.microsoft.com/office/drawing/2014/main" id="{29C7B96A-3763-4523-BAC1-74A11ADFF62B}"/>
                </a:ext>
              </a:extLst>
            </p:cNvPr>
            <p:cNvSpPr>
              <a:spLocks/>
            </p:cNvSpPr>
            <p:nvPr/>
          </p:nvSpPr>
          <p:spPr bwMode="auto">
            <a:xfrm>
              <a:off x="6210301" y="5664200"/>
              <a:ext cx="82550" cy="60325"/>
            </a:xfrm>
            <a:custGeom>
              <a:avLst/>
              <a:gdLst>
                <a:gd name="T0" fmla="*/ 5 w 32"/>
                <a:gd name="T1" fmla="*/ 20 h 23"/>
                <a:gd name="T2" fmla="*/ 4 w 32"/>
                <a:gd name="T3" fmla="*/ 7 h 23"/>
                <a:gd name="T4" fmla="*/ 25 w 32"/>
                <a:gd name="T5" fmla="*/ 6 h 23"/>
                <a:gd name="T6" fmla="*/ 26 w 32"/>
                <a:gd name="T7" fmla="*/ 18 h 23"/>
                <a:gd name="T8" fmla="*/ 5 w 32"/>
                <a:gd name="T9" fmla="*/ 20 h 23"/>
              </a:gdLst>
              <a:ahLst/>
              <a:cxnLst>
                <a:cxn ang="0">
                  <a:pos x="T0" y="T1"/>
                </a:cxn>
                <a:cxn ang="0">
                  <a:pos x="T2" y="T3"/>
                </a:cxn>
                <a:cxn ang="0">
                  <a:pos x="T4" y="T5"/>
                </a:cxn>
                <a:cxn ang="0">
                  <a:pos x="T6" y="T7"/>
                </a:cxn>
                <a:cxn ang="0">
                  <a:pos x="T8" y="T9"/>
                </a:cxn>
              </a:cxnLst>
              <a:rect l="0" t="0" r="r" b="b"/>
              <a:pathLst>
                <a:path w="32" h="23">
                  <a:moveTo>
                    <a:pt x="5" y="20"/>
                  </a:moveTo>
                  <a:cubicBezTo>
                    <a:pt x="0" y="18"/>
                    <a:pt x="7" y="14"/>
                    <a:pt x="4" y="7"/>
                  </a:cubicBezTo>
                  <a:cubicBezTo>
                    <a:pt x="1" y="0"/>
                    <a:pt x="17" y="2"/>
                    <a:pt x="25" y="6"/>
                  </a:cubicBezTo>
                  <a:cubicBezTo>
                    <a:pt x="28" y="8"/>
                    <a:pt x="32" y="15"/>
                    <a:pt x="26" y="18"/>
                  </a:cubicBezTo>
                  <a:cubicBezTo>
                    <a:pt x="20" y="21"/>
                    <a:pt x="11" y="23"/>
                    <a:pt x="5" y="20"/>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7">
              <a:extLst>
                <a:ext uri="{FF2B5EF4-FFF2-40B4-BE49-F238E27FC236}">
                  <a16:creationId xmlns:a16="http://schemas.microsoft.com/office/drawing/2014/main" id="{2831F42A-3611-459A-8596-6745F1B7F94C}"/>
                </a:ext>
              </a:extLst>
            </p:cNvPr>
            <p:cNvSpPr>
              <a:spLocks/>
            </p:cNvSpPr>
            <p:nvPr/>
          </p:nvSpPr>
          <p:spPr bwMode="auto">
            <a:xfrm>
              <a:off x="6238876" y="5583238"/>
              <a:ext cx="65088" cy="39687"/>
            </a:xfrm>
            <a:custGeom>
              <a:avLst/>
              <a:gdLst>
                <a:gd name="T0" fmla="*/ 4 w 25"/>
                <a:gd name="T1" fmla="*/ 14 h 15"/>
                <a:gd name="T2" fmla="*/ 14 w 25"/>
                <a:gd name="T3" fmla="*/ 2 h 15"/>
                <a:gd name="T4" fmla="*/ 4 w 25"/>
                <a:gd name="T5" fmla="*/ 14 h 15"/>
              </a:gdLst>
              <a:ahLst/>
              <a:cxnLst>
                <a:cxn ang="0">
                  <a:pos x="T0" y="T1"/>
                </a:cxn>
                <a:cxn ang="0">
                  <a:pos x="T2" y="T3"/>
                </a:cxn>
                <a:cxn ang="0">
                  <a:pos x="T4" y="T5"/>
                </a:cxn>
              </a:cxnLst>
              <a:rect l="0" t="0" r="r" b="b"/>
              <a:pathLst>
                <a:path w="25" h="15">
                  <a:moveTo>
                    <a:pt x="4" y="14"/>
                  </a:moveTo>
                  <a:cubicBezTo>
                    <a:pt x="8" y="15"/>
                    <a:pt x="25" y="4"/>
                    <a:pt x="14" y="2"/>
                  </a:cubicBezTo>
                  <a:cubicBezTo>
                    <a:pt x="3" y="0"/>
                    <a:pt x="0" y="13"/>
                    <a:pt x="4" y="14"/>
                  </a:cubicBezTo>
                  <a:close/>
                </a:path>
              </a:pathLst>
            </a:custGeom>
            <a:solidFill>
              <a:srgbClr val="3B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8">
              <a:extLst>
                <a:ext uri="{FF2B5EF4-FFF2-40B4-BE49-F238E27FC236}">
                  <a16:creationId xmlns:a16="http://schemas.microsoft.com/office/drawing/2014/main" id="{D55863EE-DDC8-45D3-ACE3-E7B0B46D29C9}"/>
                </a:ext>
              </a:extLst>
            </p:cNvPr>
            <p:cNvSpPr>
              <a:spLocks/>
            </p:cNvSpPr>
            <p:nvPr/>
          </p:nvSpPr>
          <p:spPr bwMode="auto">
            <a:xfrm>
              <a:off x="4706938" y="4213225"/>
              <a:ext cx="490538" cy="557212"/>
            </a:xfrm>
            <a:custGeom>
              <a:avLst/>
              <a:gdLst>
                <a:gd name="T0" fmla="*/ 0 w 189"/>
                <a:gd name="T1" fmla="*/ 88 h 215"/>
                <a:gd name="T2" fmla="*/ 189 w 189"/>
                <a:gd name="T3" fmla="*/ 197 h 215"/>
                <a:gd name="T4" fmla="*/ 189 w 189"/>
                <a:gd name="T5" fmla="*/ 128 h 215"/>
                <a:gd name="T6" fmla="*/ 0 w 189"/>
                <a:gd name="T7" fmla="*/ 19 h 215"/>
                <a:gd name="T8" fmla="*/ 0 w 189"/>
                <a:gd name="T9" fmla="*/ 88 h 215"/>
              </a:gdLst>
              <a:ahLst/>
              <a:cxnLst>
                <a:cxn ang="0">
                  <a:pos x="T0" y="T1"/>
                </a:cxn>
                <a:cxn ang="0">
                  <a:pos x="T2" y="T3"/>
                </a:cxn>
                <a:cxn ang="0">
                  <a:pos x="T4" y="T5"/>
                </a:cxn>
                <a:cxn ang="0">
                  <a:pos x="T6" y="T7"/>
                </a:cxn>
                <a:cxn ang="0">
                  <a:pos x="T8" y="T9"/>
                </a:cxn>
              </a:cxnLst>
              <a:rect l="0" t="0" r="r" b="b"/>
              <a:pathLst>
                <a:path w="189" h="215">
                  <a:moveTo>
                    <a:pt x="0" y="88"/>
                  </a:moveTo>
                  <a:cubicBezTo>
                    <a:pt x="63" y="69"/>
                    <a:pt x="126" y="215"/>
                    <a:pt x="189" y="197"/>
                  </a:cubicBezTo>
                  <a:cubicBezTo>
                    <a:pt x="189" y="174"/>
                    <a:pt x="189" y="151"/>
                    <a:pt x="189" y="128"/>
                  </a:cubicBezTo>
                  <a:cubicBezTo>
                    <a:pt x="126" y="147"/>
                    <a:pt x="63" y="0"/>
                    <a:pt x="0" y="19"/>
                  </a:cubicBezTo>
                  <a:cubicBezTo>
                    <a:pt x="0" y="42"/>
                    <a:pt x="0" y="65"/>
                    <a:pt x="0" y="88"/>
                  </a:cubicBezTo>
                  <a:close/>
                </a:path>
              </a:pathLst>
            </a:custGeom>
            <a:solidFill>
              <a:srgbClr val="D6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99">
              <a:extLst>
                <a:ext uri="{FF2B5EF4-FFF2-40B4-BE49-F238E27FC236}">
                  <a16:creationId xmlns:a16="http://schemas.microsoft.com/office/drawing/2014/main" id="{94DCA58A-13D9-4D42-950D-CE416ECD0E4D}"/>
                </a:ext>
              </a:extLst>
            </p:cNvPr>
            <p:cNvSpPr>
              <a:spLocks/>
            </p:cNvSpPr>
            <p:nvPr/>
          </p:nvSpPr>
          <p:spPr bwMode="auto">
            <a:xfrm>
              <a:off x="4702176" y="4251325"/>
              <a:ext cx="501650" cy="481012"/>
            </a:xfrm>
            <a:custGeom>
              <a:avLst/>
              <a:gdLst>
                <a:gd name="T0" fmla="*/ 2 w 193"/>
                <a:gd name="T1" fmla="*/ 73 h 185"/>
                <a:gd name="T2" fmla="*/ 3 w 193"/>
                <a:gd name="T3" fmla="*/ 74 h 185"/>
                <a:gd name="T4" fmla="*/ 14 w 193"/>
                <a:gd name="T5" fmla="*/ 73 h 185"/>
                <a:gd name="T6" fmla="*/ 54 w 193"/>
                <a:gd name="T7" fmla="*/ 90 h 185"/>
                <a:gd name="T8" fmla="*/ 116 w 193"/>
                <a:gd name="T9" fmla="*/ 149 h 185"/>
                <a:gd name="T10" fmla="*/ 148 w 193"/>
                <a:gd name="T11" fmla="*/ 175 h 185"/>
                <a:gd name="T12" fmla="*/ 180 w 193"/>
                <a:gd name="T13" fmla="*/ 185 h 185"/>
                <a:gd name="T14" fmla="*/ 192 w 193"/>
                <a:gd name="T15" fmla="*/ 184 h 185"/>
                <a:gd name="T16" fmla="*/ 193 w 193"/>
                <a:gd name="T17" fmla="*/ 183 h 185"/>
                <a:gd name="T18" fmla="*/ 193 w 193"/>
                <a:gd name="T19" fmla="*/ 182 h 185"/>
                <a:gd name="T20" fmla="*/ 193 w 193"/>
                <a:gd name="T21" fmla="*/ 113 h 185"/>
                <a:gd name="T22" fmla="*/ 193 w 193"/>
                <a:gd name="T23" fmla="*/ 110 h 185"/>
                <a:gd name="T24" fmla="*/ 191 w 193"/>
                <a:gd name="T25" fmla="*/ 111 h 185"/>
                <a:gd name="T26" fmla="*/ 180 w 193"/>
                <a:gd name="T27" fmla="*/ 113 h 185"/>
                <a:gd name="T28" fmla="*/ 139 w 193"/>
                <a:gd name="T29" fmla="*/ 95 h 185"/>
                <a:gd name="T30" fmla="*/ 77 w 193"/>
                <a:gd name="T31" fmla="*/ 36 h 185"/>
                <a:gd name="T32" fmla="*/ 46 w 193"/>
                <a:gd name="T33" fmla="*/ 11 h 185"/>
                <a:gd name="T34" fmla="*/ 14 w 193"/>
                <a:gd name="T35" fmla="*/ 0 h 185"/>
                <a:gd name="T36" fmla="*/ 2 w 193"/>
                <a:gd name="T37" fmla="*/ 2 h 185"/>
                <a:gd name="T38" fmla="*/ 0 w 193"/>
                <a:gd name="T39" fmla="*/ 2 h 185"/>
                <a:gd name="T40" fmla="*/ 0 w 193"/>
                <a:gd name="T41" fmla="*/ 4 h 185"/>
                <a:gd name="T42" fmla="*/ 0 w 193"/>
                <a:gd name="T43" fmla="*/ 73 h 185"/>
                <a:gd name="T44" fmla="*/ 0 w 193"/>
                <a:gd name="T45" fmla="*/ 75 h 185"/>
                <a:gd name="T46" fmla="*/ 3 w 193"/>
                <a:gd name="T47" fmla="*/ 74 h 185"/>
                <a:gd name="T48" fmla="*/ 2 w 193"/>
                <a:gd name="T49" fmla="*/ 73 h 185"/>
                <a:gd name="T50" fmla="*/ 4 w 193"/>
                <a:gd name="T51" fmla="*/ 73 h 185"/>
                <a:gd name="T52" fmla="*/ 4 w 193"/>
                <a:gd name="T53" fmla="*/ 4 h 185"/>
                <a:gd name="T54" fmla="*/ 2 w 193"/>
                <a:gd name="T55" fmla="*/ 4 h 185"/>
                <a:gd name="T56" fmla="*/ 3 w 193"/>
                <a:gd name="T57" fmla="*/ 6 h 185"/>
                <a:gd name="T58" fmla="*/ 14 w 193"/>
                <a:gd name="T59" fmla="*/ 4 h 185"/>
                <a:gd name="T60" fmla="*/ 54 w 193"/>
                <a:gd name="T61" fmla="*/ 21 h 185"/>
                <a:gd name="T62" fmla="*/ 116 w 193"/>
                <a:gd name="T63" fmla="*/ 80 h 185"/>
                <a:gd name="T64" fmla="*/ 148 w 193"/>
                <a:gd name="T65" fmla="*/ 106 h 185"/>
                <a:gd name="T66" fmla="*/ 180 w 193"/>
                <a:gd name="T67" fmla="*/ 117 h 185"/>
                <a:gd name="T68" fmla="*/ 192 w 193"/>
                <a:gd name="T69" fmla="*/ 115 h 185"/>
                <a:gd name="T70" fmla="*/ 191 w 193"/>
                <a:gd name="T71" fmla="*/ 113 h 185"/>
                <a:gd name="T72" fmla="*/ 189 w 193"/>
                <a:gd name="T73" fmla="*/ 113 h 185"/>
                <a:gd name="T74" fmla="*/ 189 w 193"/>
                <a:gd name="T75" fmla="*/ 182 h 185"/>
                <a:gd name="T76" fmla="*/ 191 w 193"/>
                <a:gd name="T77" fmla="*/ 182 h 185"/>
                <a:gd name="T78" fmla="*/ 191 w 193"/>
                <a:gd name="T79" fmla="*/ 180 h 185"/>
                <a:gd name="T80" fmla="*/ 180 w 193"/>
                <a:gd name="T81" fmla="*/ 181 h 185"/>
                <a:gd name="T82" fmla="*/ 139 w 193"/>
                <a:gd name="T83" fmla="*/ 164 h 185"/>
                <a:gd name="T84" fmla="*/ 77 w 193"/>
                <a:gd name="T85" fmla="*/ 105 h 185"/>
                <a:gd name="T86" fmla="*/ 46 w 193"/>
                <a:gd name="T87" fmla="*/ 80 h 185"/>
                <a:gd name="T88" fmla="*/ 14 w 193"/>
                <a:gd name="T89" fmla="*/ 69 h 185"/>
                <a:gd name="T90" fmla="*/ 2 w 193"/>
                <a:gd name="T91" fmla="*/ 71 h 185"/>
                <a:gd name="T92" fmla="*/ 2 w 193"/>
                <a:gd name="T93" fmla="*/ 73 h 185"/>
                <a:gd name="T94" fmla="*/ 4 w 193"/>
                <a:gd name="T95" fmla="*/ 73 h 185"/>
                <a:gd name="T96" fmla="*/ 2 w 193"/>
                <a:gd name="T97"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 h="185">
                  <a:moveTo>
                    <a:pt x="2" y="73"/>
                  </a:moveTo>
                  <a:cubicBezTo>
                    <a:pt x="3" y="74"/>
                    <a:pt x="3" y="74"/>
                    <a:pt x="3" y="74"/>
                  </a:cubicBezTo>
                  <a:cubicBezTo>
                    <a:pt x="6" y="73"/>
                    <a:pt x="10" y="73"/>
                    <a:pt x="14" y="73"/>
                  </a:cubicBezTo>
                  <a:cubicBezTo>
                    <a:pt x="27" y="73"/>
                    <a:pt x="40" y="80"/>
                    <a:pt x="54" y="90"/>
                  </a:cubicBezTo>
                  <a:cubicBezTo>
                    <a:pt x="74" y="106"/>
                    <a:pt x="95" y="129"/>
                    <a:pt x="116" y="149"/>
                  </a:cubicBezTo>
                  <a:cubicBezTo>
                    <a:pt x="126" y="159"/>
                    <a:pt x="137" y="168"/>
                    <a:pt x="148" y="175"/>
                  </a:cubicBezTo>
                  <a:cubicBezTo>
                    <a:pt x="158" y="181"/>
                    <a:pt x="169" y="185"/>
                    <a:pt x="180" y="185"/>
                  </a:cubicBezTo>
                  <a:cubicBezTo>
                    <a:pt x="184" y="185"/>
                    <a:pt x="188" y="185"/>
                    <a:pt x="192" y="184"/>
                  </a:cubicBezTo>
                  <a:cubicBezTo>
                    <a:pt x="193" y="183"/>
                    <a:pt x="193" y="183"/>
                    <a:pt x="193" y="183"/>
                  </a:cubicBezTo>
                  <a:cubicBezTo>
                    <a:pt x="193" y="182"/>
                    <a:pt x="193" y="182"/>
                    <a:pt x="193" y="182"/>
                  </a:cubicBezTo>
                  <a:cubicBezTo>
                    <a:pt x="193" y="159"/>
                    <a:pt x="193" y="136"/>
                    <a:pt x="193" y="113"/>
                  </a:cubicBezTo>
                  <a:cubicBezTo>
                    <a:pt x="193" y="110"/>
                    <a:pt x="193" y="110"/>
                    <a:pt x="193" y="110"/>
                  </a:cubicBezTo>
                  <a:cubicBezTo>
                    <a:pt x="191" y="111"/>
                    <a:pt x="191" y="111"/>
                    <a:pt x="191" y="111"/>
                  </a:cubicBezTo>
                  <a:cubicBezTo>
                    <a:pt x="187" y="112"/>
                    <a:pt x="183" y="113"/>
                    <a:pt x="180" y="113"/>
                  </a:cubicBezTo>
                  <a:cubicBezTo>
                    <a:pt x="167" y="113"/>
                    <a:pt x="153" y="106"/>
                    <a:pt x="139" y="95"/>
                  </a:cubicBezTo>
                  <a:cubicBezTo>
                    <a:pt x="119" y="80"/>
                    <a:pt x="98" y="56"/>
                    <a:pt x="77" y="36"/>
                  </a:cubicBezTo>
                  <a:cubicBezTo>
                    <a:pt x="67" y="26"/>
                    <a:pt x="56" y="17"/>
                    <a:pt x="46" y="11"/>
                  </a:cubicBezTo>
                  <a:cubicBezTo>
                    <a:pt x="35" y="4"/>
                    <a:pt x="24" y="0"/>
                    <a:pt x="14" y="0"/>
                  </a:cubicBezTo>
                  <a:cubicBezTo>
                    <a:pt x="10" y="0"/>
                    <a:pt x="6" y="1"/>
                    <a:pt x="2" y="2"/>
                  </a:cubicBezTo>
                  <a:cubicBezTo>
                    <a:pt x="0" y="2"/>
                    <a:pt x="0" y="2"/>
                    <a:pt x="0" y="2"/>
                  </a:cubicBezTo>
                  <a:cubicBezTo>
                    <a:pt x="0" y="4"/>
                    <a:pt x="0" y="4"/>
                    <a:pt x="0" y="4"/>
                  </a:cubicBezTo>
                  <a:cubicBezTo>
                    <a:pt x="0" y="27"/>
                    <a:pt x="0" y="50"/>
                    <a:pt x="0" y="73"/>
                  </a:cubicBezTo>
                  <a:cubicBezTo>
                    <a:pt x="0" y="75"/>
                    <a:pt x="0" y="75"/>
                    <a:pt x="0" y="75"/>
                  </a:cubicBezTo>
                  <a:cubicBezTo>
                    <a:pt x="3" y="74"/>
                    <a:pt x="3" y="74"/>
                    <a:pt x="3" y="74"/>
                  </a:cubicBezTo>
                  <a:cubicBezTo>
                    <a:pt x="2" y="73"/>
                    <a:pt x="2" y="73"/>
                    <a:pt x="2" y="73"/>
                  </a:cubicBezTo>
                  <a:cubicBezTo>
                    <a:pt x="4" y="73"/>
                    <a:pt x="4" y="73"/>
                    <a:pt x="4" y="73"/>
                  </a:cubicBezTo>
                  <a:cubicBezTo>
                    <a:pt x="4" y="50"/>
                    <a:pt x="4" y="27"/>
                    <a:pt x="4" y="4"/>
                  </a:cubicBezTo>
                  <a:cubicBezTo>
                    <a:pt x="2" y="4"/>
                    <a:pt x="2" y="4"/>
                    <a:pt x="2" y="4"/>
                  </a:cubicBezTo>
                  <a:cubicBezTo>
                    <a:pt x="3" y="6"/>
                    <a:pt x="3" y="6"/>
                    <a:pt x="3" y="6"/>
                  </a:cubicBezTo>
                  <a:cubicBezTo>
                    <a:pt x="6" y="5"/>
                    <a:pt x="10" y="4"/>
                    <a:pt x="14" y="4"/>
                  </a:cubicBezTo>
                  <a:cubicBezTo>
                    <a:pt x="27" y="4"/>
                    <a:pt x="40" y="11"/>
                    <a:pt x="54" y="21"/>
                  </a:cubicBezTo>
                  <a:cubicBezTo>
                    <a:pt x="74" y="37"/>
                    <a:pt x="95" y="61"/>
                    <a:pt x="116" y="80"/>
                  </a:cubicBezTo>
                  <a:cubicBezTo>
                    <a:pt x="126" y="90"/>
                    <a:pt x="137" y="99"/>
                    <a:pt x="148" y="106"/>
                  </a:cubicBezTo>
                  <a:cubicBezTo>
                    <a:pt x="158" y="112"/>
                    <a:pt x="169" y="116"/>
                    <a:pt x="180" y="117"/>
                  </a:cubicBezTo>
                  <a:cubicBezTo>
                    <a:pt x="184" y="117"/>
                    <a:pt x="188" y="116"/>
                    <a:pt x="192" y="115"/>
                  </a:cubicBezTo>
                  <a:cubicBezTo>
                    <a:pt x="191" y="113"/>
                    <a:pt x="191" y="113"/>
                    <a:pt x="191" y="113"/>
                  </a:cubicBezTo>
                  <a:cubicBezTo>
                    <a:pt x="189" y="113"/>
                    <a:pt x="189" y="113"/>
                    <a:pt x="189" y="113"/>
                  </a:cubicBezTo>
                  <a:cubicBezTo>
                    <a:pt x="189" y="136"/>
                    <a:pt x="189" y="159"/>
                    <a:pt x="189" y="182"/>
                  </a:cubicBezTo>
                  <a:cubicBezTo>
                    <a:pt x="191" y="182"/>
                    <a:pt x="191" y="182"/>
                    <a:pt x="191" y="182"/>
                  </a:cubicBezTo>
                  <a:cubicBezTo>
                    <a:pt x="191" y="180"/>
                    <a:pt x="191" y="180"/>
                    <a:pt x="191" y="180"/>
                  </a:cubicBezTo>
                  <a:cubicBezTo>
                    <a:pt x="187" y="181"/>
                    <a:pt x="183" y="181"/>
                    <a:pt x="180" y="181"/>
                  </a:cubicBezTo>
                  <a:cubicBezTo>
                    <a:pt x="167" y="181"/>
                    <a:pt x="153" y="175"/>
                    <a:pt x="139" y="164"/>
                  </a:cubicBezTo>
                  <a:cubicBezTo>
                    <a:pt x="119" y="149"/>
                    <a:pt x="98" y="125"/>
                    <a:pt x="77" y="105"/>
                  </a:cubicBezTo>
                  <a:cubicBezTo>
                    <a:pt x="67" y="95"/>
                    <a:pt x="56" y="86"/>
                    <a:pt x="46" y="80"/>
                  </a:cubicBezTo>
                  <a:cubicBezTo>
                    <a:pt x="35" y="73"/>
                    <a:pt x="24" y="69"/>
                    <a:pt x="14" y="69"/>
                  </a:cubicBezTo>
                  <a:cubicBezTo>
                    <a:pt x="10" y="69"/>
                    <a:pt x="6" y="69"/>
                    <a:pt x="2" y="71"/>
                  </a:cubicBezTo>
                  <a:cubicBezTo>
                    <a:pt x="2" y="73"/>
                    <a:pt x="2" y="73"/>
                    <a:pt x="2" y="73"/>
                  </a:cubicBezTo>
                  <a:cubicBezTo>
                    <a:pt x="4" y="73"/>
                    <a:pt x="4" y="73"/>
                    <a:pt x="4" y="73"/>
                  </a:cubicBezTo>
                  <a:lnTo>
                    <a:pt x="2" y="73"/>
                  </a:lnTo>
                  <a:close/>
                </a:path>
              </a:pathLst>
            </a:custGeom>
            <a:solidFill>
              <a:srgbClr val="C2B5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0">
              <a:extLst>
                <a:ext uri="{FF2B5EF4-FFF2-40B4-BE49-F238E27FC236}">
                  <a16:creationId xmlns:a16="http://schemas.microsoft.com/office/drawing/2014/main" id="{7E9EE967-DD73-4585-8FC2-98D590258A19}"/>
                </a:ext>
              </a:extLst>
            </p:cNvPr>
            <p:cNvSpPr>
              <a:spLocks/>
            </p:cNvSpPr>
            <p:nvPr/>
          </p:nvSpPr>
          <p:spPr bwMode="auto">
            <a:xfrm>
              <a:off x="4706938" y="4391025"/>
              <a:ext cx="490538" cy="558800"/>
            </a:xfrm>
            <a:custGeom>
              <a:avLst/>
              <a:gdLst>
                <a:gd name="T0" fmla="*/ 0 w 189"/>
                <a:gd name="T1" fmla="*/ 87 h 215"/>
                <a:gd name="T2" fmla="*/ 189 w 189"/>
                <a:gd name="T3" fmla="*/ 196 h 215"/>
                <a:gd name="T4" fmla="*/ 189 w 189"/>
                <a:gd name="T5" fmla="*/ 128 h 215"/>
                <a:gd name="T6" fmla="*/ 0 w 189"/>
                <a:gd name="T7" fmla="*/ 19 h 215"/>
                <a:gd name="T8" fmla="*/ 0 w 189"/>
                <a:gd name="T9" fmla="*/ 87 h 215"/>
              </a:gdLst>
              <a:ahLst/>
              <a:cxnLst>
                <a:cxn ang="0">
                  <a:pos x="T0" y="T1"/>
                </a:cxn>
                <a:cxn ang="0">
                  <a:pos x="T2" y="T3"/>
                </a:cxn>
                <a:cxn ang="0">
                  <a:pos x="T4" y="T5"/>
                </a:cxn>
                <a:cxn ang="0">
                  <a:pos x="T6" y="T7"/>
                </a:cxn>
                <a:cxn ang="0">
                  <a:pos x="T8" y="T9"/>
                </a:cxn>
              </a:cxnLst>
              <a:rect l="0" t="0" r="r" b="b"/>
              <a:pathLst>
                <a:path w="189" h="215">
                  <a:moveTo>
                    <a:pt x="0" y="87"/>
                  </a:moveTo>
                  <a:cubicBezTo>
                    <a:pt x="63" y="69"/>
                    <a:pt x="126" y="215"/>
                    <a:pt x="189" y="196"/>
                  </a:cubicBezTo>
                  <a:cubicBezTo>
                    <a:pt x="189" y="174"/>
                    <a:pt x="189" y="151"/>
                    <a:pt x="189" y="128"/>
                  </a:cubicBezTo>
                  <a:cubicBezTo>
                    <a:pt x="126" y="146"/>
                    <a:pt x="63" y="0"/>
                    <a:pt x="0" y="19"/>
                  </a:cubicBezTo>
                  <a:cubicBezTo>
                    <a:pt x="0" y="41"/>
                    <a:pt x="0" y="64"/>
                    <a:pt x="0" y="87"/>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1">
              <a:extLst>
                <a:ext uri="{FF2B5EF4-FFF2-40B4-BE49-F238E27FC236}">
                  <a16:creationId xmlns:a16="http://schemas.microsoft.com/office/drawing/2014/main" id="{971B9F36-D3E4-445A-B97F-B50F3BF4F40F}"/>
                </a:ext>
              </a:extLst>
            </p:cNvPr>
            <p:cNvSpPr>
              <a:spLocks/>
            </p:cNvSpPr>
            <p:nvPr/>
          </p:nvSpPr>
          <p:spPr bwMode="auto">
            <a:xfrm>
              <a:off x="4702176" y="4430713"/>
              <a:ext cx="501650" cy="481012"/>
            </a:xfrm>
            <a:custGeom>
              <a:avLst/>
              <a:gdLst>
                <a:gd name="T0" fmla="*/ 2 w 193"/>
                <a:gd name="T1" fmla="*/ 72 h 185"/>
                <a:gd name="T2" fmla="*/ 3 w 193"/>
                <a:gd name="T3" fmla="*/ 74 h 185"/>
                <a:gd name="T4" fmla="*/ 14 w 193"/>
                <a:gd name="T5" fmla="*/ 73 h 185"/>
                <a:gd name="T6" fmla="*/ 54 w 193"/>
                <a:gd name="T7" fmla="*/ 90 h 185"/>
                <a:gd name="T8" fmla="*/ 116 w 193"/>
                <a:gd name="T9" fmla="*/ 149 h 185"/>
                <a:gd name="T10" fmla="*/ 148 w 193"/>
                <a:gd name="T11" fmla="*/ 174 h 185"/>
                <a:gd name="T12" fmla="*/ 180 w 193"/>
                <a:gd name="T13" fmla="*/ 185 h 185"/>
                <a:gd name="T14" fmla="*/ 192 w 193"/>
                <a:gd name="T15" fmla="*/ 183 h 185"/>
                <a:gd name="T16" fmla="*/ 193 w 193"/>
                <a:gd name="T17" fmla="*/ 183 h 185"/>
                <a:gd name="T18" fmla="*/ 193 w 193"/>
                <a:gd name="T19" fmla="*/ 181 h 185"/>
                <a:gd name="T20" fmla="*/ 193 w 193"/>
                <a:gd name="T21" fmla="*/ 113 h 185"/>
                <a:gd name="T22" fmla="*/ 193 w 193"/>
                <a:gd name="T23" fmla="*/ 110 h 185"/>
                <a:gd name="T24" fmla="*/ 191 w 193"/>
                <a:gd name="T25" fmla="*/ 111 h 185"/>
                <a:gd name="T26" fmla="*/ 180 w 193"/>
                <a:gd name="T27" fmla="*/ 112 h 185"/>
                <a:gd name="T28" fmla="*/ 139 w 193"/>
                <a:gd name="T29" fmla="*/ 95 h 185"/>
                <a:gd name="T30" fmla="*/ 77 w 193"/>
                <a:gd name="T31" fmla="*/ 36 h 185"/>
                <a:gd name="T32" fmla="*/ 46 w 193"/>
                <a:gd name="T33" fmla="*/ 11 h 185"/>
                <a:gd name="T34" fmla="*/ 14 w 193"/>
                <a:gd name="T35" fmla="*/ 0 h 185"/>
                <a:gd name="T36" fmla="*/ 2 w 193"/>
                <a:gd name="T37" fmla="*/ 2 h 185"/>
                <a:gd name="T38" fmla="*/ 0 w 193"/>
                <a:gd name="T39" fmla="*/ 2 h 185"/>
                <a:gd name="T40" fmla="*/ 0 w 193"/>
                <a:gd name="T41" fmla="*/ 4 h 185"/>
                <a:gd name="T42" fmla="*/ 0 w 193"/>
                <a:gd name="T43" fmla="*/ 72 h 185"/>
                <a:gd name="T44" fmla="*/ 0 w 193"/>
                <a:gd name="T45" fmla="*/ 75 h 185"/>
                <a:gd name="T46" fmla="*/ 3 w 193"/>
                <a:gd name="T47" fmla="*/ 74 h 185"/>
                <a:gd name="T48" fmla="*/ 2 w 193"/>
                <a:gd name="T49" fmla="*/ 72 h 185"/>
                <a:gd name="T50" fmla="*/ 4 w 193"/>
                <a:gd name="T51" fmla="*/ 72 h 185"/>
                <a:gd name="T52" fmla="*/ 4 w 193"/>
                <a:gd name="T53" fmla="*/ 4 h 185"/>
                <a:gd name="T54" fmla="*/ 2 w 193"/>
                <a:gd name="T55" fmla="*/ 4 h 185"/>
                <a:gd name="T56" fmla="*/ 3 w 193"/>
                <a:gd name="T57" fmla="*/ 5 h 185"/>
                <a:gd name="T58" fmla="*/ 14 w 193"/>
                <a:gd name="T59" fmla="*/ 4 h 185"/>
                <a:gd name="T60" fmla="*/ 54 w 193"/>
                <a:gd name="T61" fmla="*/ 21 h 185"/>
                <a:gd name="T62" fmla="*/ 116 w 193"/>
                <a:gd name="T63" fmla="*/ 80 h 185"/>
                <a:gd name="T64" fmla="*/ 148 w 193"/>
                <a:gd name="T65" fmla="*/ 106 h 185"/>
                <a:gd name="T66" fmla="*/ 180 w 193"/>
                <a:gd name="T67" fmla="*/ 116 h 185"/>
                <a:gd name="T68" fmla="*/ 192 w 193"/>
                <a:gd name="T69" fmla="*/ 115 h 185"/>
                <a:gd name="T70" fmla="*/ 191 w 193"/>
                <a:gd name="T71" fmla="*/ 113 h 185"/>
                <a:gd name="T72" fmla="*/ 189 w 193"/>
                <a:gd name="T73" fmla="*/ 113 h 185"/>
                <a:gd name="T74" fmla="*/ 189 w 193"/>
                <a:gd name="T75" fmla="*/ 181 h 185"/>
                <a:gd name="T76" fmla="*/ 191 w 193"/>
                <a:gd name="T77" fmla="*/ 181 h 185"/>
                <a:gd name="T78" fmla="*/ 191 w 193"/>
                <a:gd name="T79" fmla="*/ 180 h 185"/>
                <a:gd name="T80" fmla="*/ 180 w 193"/>
                <a:gd name="T81" fmla="*/ 181 h 185"/>
                <a:gd name="T82" fmla="*/ 139 w 193"/>
                <a:gd name="T83" fmla="*/ 164 h 185"/>
                <a:gd name="T84" fmla="*/ 77 w 193"/>
                <a:gd name="T85" fmla="*/ 105 h 185"/>
                <a:gd name="T86" fmla="*/ 46 w 193"/>
                <a:gd name="T87" fmla="*/ 79 h 185"/>
                <a:gd name="T88" fmla="*/ 14 w 193"/>
                <a:gd name="T89" fmla="*/ 69 h 185"/>
                <a:gd name="T90" fmla="*/ 2 w 193"/>
                <a:gd name="T91" fmla="*/ 70 h 185"/>
                <a:gd name="T92" fmla="*/ 2 w 193"/>
                <a:gd name="T93" fmla="*/ 72 h 185"/>
                <a:gd name="T94" fmla="*/ 4 w 193"/>
                <a:gd name="T95" fmla="*/ 72 h 185"/>
                <a:gd name="T96" fmla="*/ 2 w 193"/>
                <a:gd name="T97" fmla="*/ 7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 h="185">
                  <a:moveTo>
                    <a:pt x="2" y="72"/>
                  </a:moveTo>
                  <a:cubicBezTo>
                    <a:pt x="3" y="74"/>
                    <a:pt x="3" y="74"/>
                    <a:pt x="3" y="74"/>
                  </a:cubicBezTo>
                  <a:cubicBezTo>
                    <a:pt x="6" y="73"/>
                    <a:pt x="10" y="73"/>
                    <a:pt x="14" y="73"/>
                  </a:cubicBezTo>
                  <a:cubicBezTo>
                    <a:pt x="27" y="73"/>
                    <a:pt x="40" y="79"/>
                    <a:pt x="54" y="90"/>
                  </a:cubicBezTo>
                  <a:cubicBezTo>
                    <a:pt x="74" y="105"/>
                    <a:pt x="95" y="129"/>
                    <a:pt x="116" y="149"/>
                  </a:cubicBezTo>
                  <a:cubicBezTo>
                    <a:pt x="126" y="159"/>
                    <a:pt x="137" y="168"/>
                    <a:pt x="148" y="174"/>
                  </a:cubicBezTo>
                  <a:cubicBezTo>
                    <a:pt x="158" y="181"/>
                    <a:pt x="169" y="185"/>
                    <a:pt x="180" y="185"/>
                  </a:cubicBezTo>
                  <a:cubicBezTo>
                    <a:pt x="184" y="185"/>
                    <a:pt x="188" y="185"/>
                    <a:pt x="192" y="183"/>
                  </a:cubicBezTo>
                  <a:cubicBezTo>
                    <a:pt x="193" y="183"/>
                    <a:pt x="193" y="183"/>
                    <a:pt x="193" y="183"/>
                  </a:cubicBezTo>
                  <a:cubicBezTo>
                    <a:pt x="193" y="181"/>
                    <a:pt x="193" y="181"/>
                    <a:pt x="193" y="181"/>
                  </a:cubicBezTo>
                  <a:cubicBezTo>
                    <a:pt x="193" y="158"/>
                    <a:pt x="193" y="136"/>
                    <a:pt x="193" y="113"/>
                  </a:cubicBezTo>
                  <a:cubicBezTo>
                    <a:pt x="193" y="110"/>
                    <a:pt x="193" y="110"/>
                    <a:pt x="193" y="110"/>
                  </a:cubicBezTo>
                  <a:cubicBezTo>
                    <a:pt x="191" y="111"/>
                    <a:pt x="191" y="111"/>
                    <a:pt x="191" y="111"/>
                  </a:cubicBezTo>
                  <a:cubicBezTo>
                    <a:pt x="187" y="112"/>
                    <a:pt x="183" y="112"/>
                    <a:pt x="180" y="112"/>
                  </a:cubicBezTo>
                  <a:cubicBezTo>
                    <a:pt x="167" y="112"/>
                    <a:pt x="153" y="106"/>
                    <a:pt x="139" y="95"/>
                  </a:cubicBezTo>
                  <a:cubicBezTo>
                    <a:pt x="119" y="80"/>
                    <a:pt x="98" y="56"/>
                    <a:pt x="77" y="36"/>
                  </a:cubicBezTo>
                  <a:cubicBezTo>
                    <a:pt x="67" y="26"/>
                    <a:pt x="56" y="17"/>
                    <a:pt x="46" y="11"/>
                  </a:cubicBezTo>
                  <a:cubicBezTo>
                    <a:pt x="35" y="4"/>
                    <a:pt x="24" y="0"/>
                    <a:pt x="14" y="0"/>
                  </a:cubicBezTo>
                  <a:cubicBezTo>
                    <a:pt x="10" y="0"/>
                    <a:pt x="6" y="0"/>
                    <a:pt x="2" y="2"/>
                  </a:cubicBezTo>
                  <a:cubicBezTo>
                    <a:pt x="0" y="2"/>
                    <a:pt x="0" y="2"/>
                    <a:pt x="0" y="2"/>
                  </a:cubicBezTo>
                  <a:cubicBezTo>
                    <a:pt x="0" y="4"/>
                    <a:pt x="0" y="4"/>
                    <a:pt x="0" y="4"/>
                  </a:cubicBezTo>
                  <a:cubicBezTo>
                    <a:pt x="0" y="26"/>
                    <a:pt x="0" y="49"/>
                    <a:pt x="0" y="72"/>
                  </a:cubicBezTo>
                  <a:cubicBezTo>
                    <a:pt x="0" y="75"/>
                    <a:pt x="0" y="75"/>
                    <a:pt x="0" y="75"/>
                  </a:cubicBezTo>
                  <a:cubicBezTo>
                    <a:pt x="3" y="74"/>
                    <a:pt x="3" y="74"/>
                    <a:pt x="3" y="74"/>
                  </a:cubicBezTo>
                  <a:cubicBezTo>
                    <a:pt x="2" y="72"/>
                    <a:pt x="2" y="72"/>
                    <a:pt x="2" y="72"/>
                  </a:cubicBezTo>
                  <a:cubicBezTo>
                    <a:pt x="4" y="72"/>
                    <a:pt x="4" y="72"/>
                    <a:pt x="4" y="72"/>
                  </a:cubicBezTo>
                  <a:cubicBezTo>
                    <a:pt x="4" y="49"/>
                    <a:pt x="4" y="26"/>
                    <a:pt x="4" y="4"/>
                  </a:cubicBezTo>
                  <a:cubicBezTo>
                    <a:pt x="2" y="4"/>
                    <a:pt x="2" y="4"/>
                    <a:pt x="2" y="4"/>
                  </a:cubicBezTo>
                  <a:cubicBezTo>
                    <a:pt x="3" y="5"/>
                    <a:pt x="3" y="5"/>
                    <a:pt x="3" y="5"/>
                  </a:cubicBezTo>
                  <a:cubicBezTo>
                    <a:pt x="6" y="4"/>
                    <a:pt x="10" y="4"/>
                    <a:pt x="14" y="4"/>
                  </a:cubicBezTo>
                  <a:cubicBezTo>
                    <a:pt x="27" y="4"/>
                    <a:pt x="40" y="11"/>
                    <a:pt x="54" y="21"/>
                  </a:cubicBezTo>
                  <a:cubicBezTo>
                    <a:pt x="74" y="37"/>
                    <a:pt x="95" y="60"/>
                    <a:pt x="116" y="80"/>
                  </a:cubicBezTo>
                  <a:cubicBezTo>
                    <a:pt x="126" y="90"/>
                    <a:pt x="137" y="99"/>
                    <a:pt x="148" y="106"/>
                  </a:cubicBezTo>
                  <a:cubicBezTo>
                    <a:pt x="158" y="112"/>
                    <a:pt x="169" y="116"/>
                    <a:pt x="180" y="116"/>
                  </a:cubicBezTo>
                  <a:cubicBezTo>
                    <a:pt x="184" y="116"/>
                    <a:pt x="188" y="116"/>
                    <a:pt x="192" y="115"/>
                  </a:cubicBezTo>
                  <a:cubicBezTo>
                    <a:pt x="191" y="113"/>
                    <a:pt x="191" y="113"/>
                    <a:pt x="191" y="113"/>
                  </a:cubicBezTo>
                  <a:cubicBezTo>
                    <a:pt x="189" y="113"/>
                    <a:pt x="189" y="113"/>
                    <a:pt x="189" y="113"/>
                  </a:cubicBezTo>
                  <a:cubicBezTo>
                    <a:pt x="189" y="136"/>
                    <a:pt x="189" y="158"/>
                    <a:pt x="189" y="181"/>
                  </a:cubicBezTo>
                  <a:cubicBezTo>
                    <a:pt x="191" y="181"/>
                    <a:pt x="191" y="181"/>
                    <a:pt x="191" y="181"/>
                  </a:cubicBezTo>
                  <a:cubicBezTo>
                    <a:pt x="191" y="180"/>
                    <a:pt x="191" y="180"/>
                    <a:pt x="191" y="180"/>
                  </a:cubicBezTo>
                  <a:cubicBezTo>
                    <a:pt x="187" y="181"/>
                    <a:pt x="183" y="181"/>
                    <a:pt x="180" y="181"/>
                  </a:cubicBezTo>
                  <a:cubicBezTo>
                    <a:pt x="167" y="181"/>
                    <a:pt x="153" y="174"/>
                    <a:pt x="139" y="164"/>
                  </a:cubicBezTo>
                  <a:cubicBezTo>
                    <a:pt x="119" y="148"/>
                    <a:pt x="98" y="125"/>
                    <a:pt x="77" y="105"/>
                  </a:cubicBezTo>
                  <a:cubicBezTo>
                    <a:pt x="67" y="95"/>
                    <a:pt x="56" y="86"/>
                    <a:pt x="46" y="79"/>
                  </a:cubicBezTo>
                  <a:cubicBezTo>
                    <a:pt x="35" y="73"/>
                    <a:pt x="24" y="69"/>
                    <a:pt x="14" y="69"/>
                  </a:cubicBezTo>
                  <a:cubicBezTo>
                    <a:pt x="10" y="69"/>
                    <a:pt x="6" y="69"/>
                    <a:pt x="2" y="70"/>
                  </a:cubicBezTo>
                  <a:cubicBezTo>
                    <a:pt x="2" y="72"/>
                    <a:pt x="2" y="72"/>
                    <a:pt x="2" y="72"/>
                  </a:cubicBezTo>
                  <a:cubicBezTo>
                    <a:pt x="4" y="72"/>
                    <a:pt x="4" y="72"/>
                    <a:pt x="4" y="72"/>
                  </a:cubicBezTo>
                  <a:lnTo>
                    <a:pt x="2" y="72"/>
                  </a:lnTo>
                  <a:close/>
                </a:path>
              </a:pathLst>
            </a:custGeom>
            <a:solidFill>
              <a:srgbClr val="C2B5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4" name="Picture 202">
              <a:extLst>
                <a:ext uri="{FF2B5EF4-FFF2-40B4-BE49-F238E27FC236}">
                  <a16:creationId xmlns:a16="http://schemas.microsoft.com/office/drawing/2014/main" id="{E40B8A43-968E-42D1-8D27-50EAF5F43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1" y="5373688"/>
              <a:ext cx="77788"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203">
              <a:extLst>
                <a:ext uri="{FF2B5EF4-FFF2-40B4-BE49-F238E27FC236}">
                  <a16:creationId xmlns:a16="http://schemas.microsoft.com/office/drawing/2014/main" id="{54D5F848-0912-4462-9A10-C96B412A064D}"/>
                </a:ext>
              </a:extLst>
            </p:cNvPr>
            <p:cNvSpPr>
              <a:spLocks/>
            </p:cNvSpPr>
            <p:nvPr/>
          </p:nvSpPr>
          <p:spPr bwMode="auto">
            <a:xfrm>
              <a:off x="5183188" y="5365750"/>
              <a:ext cx="63500" cy="36512"/>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6" name="Picture 204">
              <a:extLst>
                <a:ext uri="{FF2B5EF4-FFF2-40B4-BE49-F238E27FC236}">
                  <a16:creationId xmlns:a16="http://schemas.microsoft.com/office/drawing/2014/main" id="{87B06443-D48A-4A77-9634-A56E09E06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538" y="4475163"/>
              <a:ext cx="555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06">
              <a:extLst>
                <a:ext uri="{FF2B5EF4-FFF2-40B4-BE49-F238E27FC236}">
                  <a16:creationId xmlns:a16="http://schemas.microsoft.com/office/drawing/2014/main" id="{D2890FCE-300D-4AE6-9CA6-8E5C305C6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2076" y="4422775"/>
              <a:ext cx="8572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207">
              <a:extLst>
                <a:ext uri="{FF2B5EF4-FFF2-40B4-BE49-F238E27FC236}">
                  <a16:creationId xmlns:a16="http://schemas.microsoft.com/office/drawing/2014/main" id="{024638C6-075D-49A7-9E97-61DBDD8B4FAA}"/>
                </a:ext>
              </a:extLst>
            </p:cNvPr>
            <p:cNvSpPr>
              <a:spLocks/>
            </p:cNvSpPr>
            <p:nvPr/>
          </p:nvSpPr>
          <p:spPr bwMode="auto">
            <a:xfrm>
              <a:off x="5888038" y="4783138"/>
              <a:ext cx="219075" cy="158750"/>
            </a:xfrm>
            <a:custGeom>
              <a:avLst/>
              <a:gdLst>
                <a:gd name="T0" fmla="*/ 138 w 138"/>
                <a:gd name="T1" fmla="*/ 45 h 100"/>
                <a:gd name="T2" fmla="*/ 54 w 138"/>
                <a:gd name="T3" fmla="*/ 100 h 100"/>
                <a:gd name="T4" fmla="*/ 0 w 138"/>
                <a:gd name="T5" fmla="*/ 53 h 100"/>
                <a:gd name="T6" fmla="*/ 82 w 138"/>
                <a:gd name="T7" fmla="*/ 0 h 100"/>
                <a:gd name="T8" fmla="*/ 138 w 138"/>
                <a:gd name="T9" fmla="*/ 45 h 100"/>
              </a:gdLst>
              <a:ahLst/>
              <a:cxnLst>
                <a:cxn ang="0">
                  <a:pos x="T0" y="T1"/>
                </a:cxn>
                <a:cxn ang="0">
                  <a:pos x="T2" y="T3"/>
                </a:cxn>
                <a:cxn ang="0">
                  <a:pos x="T4" y="T5"/>
                </a:cxn>
                <a:cxn ang="0">
                  <a:pos x="T6" y="T7"/>
                </a:cxn>
                <a:cxn ang="0">
                  <a:pos x="T8" y="T9"/>
                </a:cxn>
              </a:cxnLst>
              <a:rect l="0" t="0" r="r" b="b"/>
              <a:pathLst>
                <a:path w="138" h="100">
                  <a:moveTo>
                    <a:pt x="138" y="45"/>
                  </a:moveTo>
                  <a:lnTo>
                    <a:pt x="54" y="100"/>
                  </a:lnTo>
                  <a:lnTo>
                    <a:pt x="0" y="53"/>
                  </a:lnTo>
                  <a:lnTo>
                    <a:pt x="82" y="0"/>
                  </a:lnTo>
                  <a:lnTo>
                    <a:pt x="138" y="45"/>
                  </a:lnTo>
                  <a:close/>
                </a:path>
              </a:pathLst>
            </a:custGeom>
            <a:solidFill>
              <a:srgbClr val="00A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8">
              <a:extLst>
                <a:ext uri="{FF2B5EF4-FFF2-40B4-BE49-F238E27FC236}">
                  <a16:creationId xmlns:a16="http://schemas.microsoft.com/office/drawing/2014/main" id="{3EDE2C25-7AE5-492B-8B55-687BB7EC5FBD}"/>
                </a:ext>
              </a:extLst>
            </p:cNvPr>
            <p:cNvSpPr>
              <a:spLocks noEditPoints="1"/>
            </p:cNvSpPr>
            <p:nvPr/>
          </p:nvSpPr>
          <p:spPr bwMode="auto">
            <a:xfrm>
              <a:off x="5886451" y="4781550"/>
              <a:ext cx="222250" cy="166687"/>
            </a:xfrm>
            <a:custGeom>
              <a:avLst/>
              <a:gdLst>
                <a:gd name="T0" fmla="*/ 34 w 86"/>
                <a:gd name="T1" fmla="*/ 64 h 64"/>
                <a:gd name="T2" fmla="*/ 33 w 86"/>
                <a:gd name="T3" fmla="*/ 64 h 64"/>
                <a:gd name="T4" fmla="*/ 0 w 86"/>
                <a:gd name="T5" fmla="*/ 34 h 64"/>
                <a:gd name="T6" fmla="*/ 0 w 86"/>
                <a:gd name="T7" fmla="*/ 33 h 64"/>
                <a:gd name="T8" fmla="*/ 0 w 86"/>
                <a:gd name="T9" fmla="*/ 32 h 64"/>
                <a:gd name="T10" fmla="*/ 50 w 86"/>
                <a:gd name="T11" fmla="*/ 0 h 64"/>
                <a:gd name="T12" fmla="*/ 52 w 86"/>
                <a:gd name="T13" fmla="*/ 0 h 64"/>
                <a:gd name="T14" fmla="*/ 86 w 86"/>
                <a:gd name="T15" fmla="*/ 27 h 64"/>
                <a:gd name="T16" fmla="*/ 86 w 86"/>
                <a:gd name="T17" fmla="*/ 29 h 64"/>
                <a:gd name="T18" fmla="*/ 86 w 86"/>
                <a:gd name="T19" fmla="*/ 30 h 64"/>
                <a:gd name="T20" fmla="*/ 35 w 86"/>
                <a:gd name="T21" fmla="*/ 64 h 64"/>
                <a:gd name="T22" fmla="*/ 34 w 86"/>
                <a:gd name="T23" fmla="*/ 64 h 64"/>
                <a:gd name="T24" fmla="*/ 4 w 86"/>
                <a:gd name="T25" fmla="*/ 33 h 64"/>
                <a:gd name="T26" fmla="*/ 34 w 86"/>
                <a:gd name="T27" fmla="*/ 61 h 64"/>
                <a:gd name="T28" fmla="*/ 82 w 86"/>
                <a:gd name="T29" fmla="*/ 28 h 64"/>
                <a:gd name="T30" fmla="*/ 51 w 86"/>
                <a:gd name="T31" fmla="*/ 3 h 64"/>
                <a:gd name="T32" fmla="*/ 4 w 86"/>
                <a:gd name="T3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64">
                  <a:moveTo>
                    <a:pt x="34" y="64"/>
                  </a:moveTo>
                  <a:cubicBezTo>
                    <a:pt x="33" y="64"/>
                    <a:pt x="33" y="64"/>
                    <a:pt x="33" y="64"/>
                  </a:cubicBezTo>
                  <a:cubicBezTo>
                    <a:pt x="0" y="34"/>
                    <a:pt x="0" y="34"/>
                    <a:pt x="0" y="34"/>
                  </a:cubicBezTo>
                  <a:cubicBezTo>
                    <a:pt x="0" y="34"/>
                    <a:pt x="0" y="33"/>
                    <a:pt x="0" y="33"/>
                  </a:cubicBezTo>
                  <a:cubicBezTo>
                    <a:pt x="0" y="32"/>
                    <a:pt x="0" y="32"/>
                    <a:pt x="0" y="32"/>
                  </a:cubicBezTo>
                  <a:cubicBezTo>
                    <a:pt x="50" y="0"/>
                    <a:pt x="50" y="0"/>
                    <a:pt x="50" y="0"/>
                  </a:cubicBezTo>
                  <a:cubicBezTo>
                    <a:pt x="50" y="0"/>
                    <a:pt x="51" y="0"/>
                    <a:pt x="52" y="0"/>
                  </a:cubicBezTo>
                  <a:cubicBezTo>
                    <a:pt x="86" y="27"/>
                    <a:pt x="86" y="27"/>
                    <a:pt x="86" y="27"/>
                  </a:cubicBezTo>
                  <a:cubicBezTo>
                    <a:pt x="86" y="28"/>
                    <a:pt x="86" y="28"/>
                    <a:pt x="86" y="29"/>
                  </a:cubicBezTo>
                  <a:cubicBezTo>
                    <a:pt x="86" y="29"/>
                    <a:pt x="86" y="29"/>
                    <a:pt x="86" y="30"/>
                  </a:cubicBezTo>
                  <a:cubicBezTo>
                    <a:pt x="35" y="64"/>
                    <a:pt x="35" y="64"/>
                    <a:pt x="35" y="64"/>
                  </a:cubicBezTo>
                  <a:lnTo>
                    <a:pt x="34" y="64"/>
                  </a:lnTo>
                  <a:close/>
                  <a:moveTo>
                    <a:pt x="4" y="33"/>
                  </a:moveTo>
                  <a:cubicBezTo>
                    <a:pt x="34" y="61"/>
                    <a:pt x="34" y="61"/>
                    <a:pt x="34" y="61"/>
                  </a:cubicBezTo>
                  <a:cubicBezTo>
                    <a:pt x="82" y="28"/>
                    <a:pt x="82" y="28"/>
                    <a:pt x="82" y="28"/>
                  </a:cubicBezTo>
                  <a:cubicBezTo>
                    <a:pt x="51" y="3"/>
                    <a:pt x="51" y="3"/>
                    <a:pt x="51" y="3"/>
                  </a:cubicBezTo>
                  <a:lnTo>
                    <a:pt x="4" y="33"/>
                  </a:lnTo>
                  <a:close/>
                </a:path>
              </a:pathLst>
            </a:custGeom>
            <a:solidFill>
              <a:srgbClr val="2C38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09">
              <a:extLst>
                <a:ext uri="{FF2B5EF4-FFF2-40B4-BE49-F238E27FC236}">
                  <a16:creationId xmlns:a16="http://schemas.microsoft.com/office/drawing/2014/main" id="{B349338F-553B-434E-9240-2B87AB11F1BA}"/>
                </a:ext>
              </a:extLst>
            </p:cNvPr>
            <p:cNvSpPr>
              <a:spLocks/>
            </p:cNvSpPr>
            <p:nvPr/>
          </p:nvSpPr>
          <p:spPr bwMode="auto">
            <a:xfrm>
              <a:off x="5548313" y="5689600"/>
              <a:ext cx="127000" cy="133350"/>
            </a:xfrm>
            <a:custGeom>
              <a:avLst/>
              <a:gdLst>
                <a:gd name="T0" fmla="*/ 0 w 49"/>
                <a:gd name="T1" fmla="*/ 28 h 51"/>
                <a:gd name="T2" fmla="*/ 0 w 49"/>
                <a:gd name="T3" fmla="*/ 44 h 51"/>
                <a:gd name="T4" fmla="*/ 19 w 49"/>
                <a:gd name="T5" fmla="*/ 49 h 51"/>
                <a:gd name="T6" fmla="*/ 29 w 49"/>
                <a:gd name="T7" fmla="*/ 37 h 51"/>
                <a:gd name="T8" fmla="*/ 41 w 49"/>
                <a:gd name="T9" fmla="*/ 27 h 51"/>
                <a:gd name="T10" fmla="*/ 49 w 49"/>
                <a:gd name="T11" fmla="*/ 8 h 51"/>
                <a:gd name="T12" fmla="*/ 48 w 49"/>
                <a:gd name="T13" fmla="*/ 5 h 51"/>
                <a:gd name="T14" fmla="*/ 33 w 49"/>
                <a:gd name="T15" fmla="*/ 7 h 51"/>
                <a:gd name="T16" fmla="*/ 33 w 49"/>
                <a:gd name="T17" fmla="*/ 12 h 51"/>
                <a:gd name="T18" fmla="*/ 10 w 49"/>
                <a:gd name="T19" fmla="*/ 28 h 51"/>
                <a:gd name="T20" fmla="*/ 0 w 49"/>
                <a:gd name="T2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1">
                  <a:moveTo>
                    <a:pt x="0" y="28"/>
                  </a:moveTo>
                  <a:cubicBezTo>
                    <a:pt x="0" y="28"/>
                    <a:pt x="0" y="44"/>
                    <a:pt x="0" y="44"/>
                  </a:cubicBezTo>
                  <a:cubicBezTo>
                    <a:pt x="0" y="45"/>
                    <a:pt x="10" y="51"/>
                    <a:pt x="19" y="49"/>
                  </a:cubicBezTo>
                  <a:cubicBezTo>
                    <a:pt x="28" y="46"/>
                    <a:pt x="28" y="39"/>
                    <a:pt x="29" y="37"/>
                  </a:cubicBezTo>
                  <a:cubicBezTo>
                    <a:pt x="29" y="36"/>
                    <a:pt x="35" y="33"/>
                    <a:pt x="41" y="27"/>
                  </a:cubicBezTo>
                  <a:cubicBezTo>
                    <a:pt x="45" y="22"/>
                    <a:pt x="49" y="14"/>
                    <a:pt x="49" y="8"/>
                  </a:cubicBezTo>
                  <a:cubicBezTo>
                    <a:pt x="49" y="7"/>
                    <a:pt x="48" y="5"/>
                    <a:pt x="48" y="5"/>
                  </a:cubicBezTo>
                  <a:cubicBezTo>
                    <a:pt x="44" y="0"/>
                    <a:pt x="35" y="6"/>
                    <a:pt x="33" y="7"/>
                  </a:cubicBezTo>
                  <a:cubicBezTo>
                    <a:pt x="33" y="12"/>
                    <a:pt x="33" y="12"/>
                    <a:pt x="33" y="12"/>
                  </a:cubicBezTo>
                  <a:cubicBezTo>
                    <a:pt x="27" y="24"/>
                    <a:pt x="18" y="27"/>
                    <a:pt x="10" y="28"/>
                  </a:cubicBezTo>
                  <a:cubicBezTo>
                    <a:pt x="4" y="29"/>
                    <a:pt x="0" y="28"/>
                    <a:pt x="0" y="28"/>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10">
              <a:extLst>
                <a:ext uri="{FF2B5EF4-FFF2-40B4-BE49-F238E27FC236}">
                  <a16:creationId xmlns:a16="http://schemas.microsoft.com/office/drawing/2014/main" id="{8150FB16-0548-4FEB-AF7B-1A14BABD66B7}"/>
                </a:ext>
              </a:extLst>
            </p:cNvPr>
            <p:cNvSpPr>
              <a:spLocks/>
            </p:cNvSpPr>
            <p:nvPr/>
          </p:nvSpPr>
          <p:spPr bwMode="auto">
            <a:xfrm>
              <a:off x="5688013" y="5775325"/>
              <a:ext cx="185738" cy="120650"/>
            </a:xfrm>
            <a:custGeom>
              <a:avLst/>
              <a:gdLst>
                <a:gd name="T0" fmla="*/ 0 w 71"/>
                <a:gd name="T1" fmla="*/ 22 h 46"/>
                <a:gd name="T2" fmla="*/ 1 w 71"/>
                <a:gd name="T3" fmla="*/ 37 h 46"/>
                <a:gd name="T4" fmla="*/ 17 w 71"/>
                <a:gd name="T5" fmla="*/ 45 h 46"/>
                <a:gd name="T6" fmla="*/ 29 w 71"/>
                <a:gd name="T7" fmla="*/ 35 h 46"/>
                <a:gd name="T8" fmla="*/ 55 w 71"/>
                <a:gd name="T9" fmla="*/ 25 h 46"/>
                <a:gd name="T10" fmla="*/ 68 w 71"/>
                <a:gd name="T11" fmla="*/ 6 h 46"/>
                <a:gd name="T12" fmla="*/ 36 w 71"/>
                <a:gd name="T13" fmla="*/ 8 h 46"/>
                <a:gd name="T14" fmla="*/ 15 w 71"/>
                <a:gd name="T15" fmla="*/ 23 h 46"/>
                <a:gd name="T16" fmla="*/ 0 w 71"/>
                <a:gd name="T17"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6">
                  <a:moveTo>
                    <a:pt x="0" y="22"/>
                  </a:moveTo>
                  <a:cubicBezTo>
                    <a:pt x="0" y="22"/>
                    <a:pt x="1" y="36"/>
                    <a:pt x="1" y="37"/>
                  </a:cubicBezTo>
                  <a:cubicBezTo>
                    <a:pt x="1" y="38"/>
                    <a:pt x="9" y="46"/>
                    <a:pt x="17" y="45"/>
                  </a:cubicBezTo>
                  <a:cubicBezTo>
                    <a:pt x="25" y="45"/>
                    <a:pt x="29" y="35"/>
                    <a:pt x="29" y="35"/>
                  </a:cubicBezTo>
                  <a:cubicBezTo>
                    <a:pt x="29" y="35"/>
                    <a:pt x="42" y="34"/>
                    <a:pt x="55" y="25"/>
                  </a:cubicBezTo>
                  <a:cubicBezTo>
                    <a:pt x="67" y="16"/>
                    <a:pt x="71" y="12"/>
                    <a:pt x="68" y="6"/>
                  </a:cubicBezTo>
                  <a:cubicBezTo>
                    <a:pt x="65" y="0"/>
                    <a:pt x="36" y="8"/>
                    <a:pt x="36" y="8"/>
                  </a:cubicBezTo>
                  <a:cubicBezTo>
                    <a:pt x="36" y="8"/>
                    <a:pt x="26" y="19"/>
                    <a:pt x="15" y="23"/>
                  </a:cubicBezTo>
                  <a:cubicBezTo>
                    <a:pt x="10" y="25"/>
                    <a:pt x="5" y="25"/>
                    <a:pt x="0" y="22"/>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1">
              <a:extLst>
                <a:ext uri="{FF2B5EF4-FFF2-40B4-BE49-F238E27FC236}">
                  <a16:creationId xmlns:a16="http://schemas.microsoft.com/office/drawing/2014/main" id="{43CB8C11-19F3-4CEF-A6E4-B7064DF26E68}"/>
                </a:ext>
              </a:extLst>
            </p:cNvPr>
            <p:cNvSpPr>
              <a:spLocks/>
            </p:cNvSpPr>
            <p:nvPr/>
          </p:nvSpPr>
          <p:spPr bwMode="auto">
            <a:xfrm>
              <a:off x="5546726" y="5046663"/>
              <a:ext cx="147638" cy="719137"/>
            </a:xfrm>
            <a:custGeom>
              <a:avLst/>
              <a:gdLst>
                <a:gd name="T0" fmla="*/ 2 w 57"/>
                <a:gd name="T1" fmla="*/ 196 h 277"/>
                <a:gd name="T2" fmla="*/ 13 w 57"/>
                <a:gd name="T3" fmla="*/ 150 h 277"/>
                <a:gd name="T4" fmla="*/ 12 w 57"/>
                <a:gd name="T5" fmla="*/ 57 h 277"/>
                <a:gd name="T6" fmla="*/ 44 w 57"/>
                <a:gd name="T7" fmla="*/ 0 h 277"/>
                <a:gd name="T8" fmla="*/ 55 w 57"/>
                <a:gd name="T9" fmla="*/ 51 h 277"/>
                <a:gd name="T10" fmla="*/ 55 w 57"/>
                <a:gd name="T11" fmla="*/ 51 h 277"/>
                <a:gd name="T12" fmla="*/ 57 w 57"/>
                <a:gd name="T13" fmla="*/ 143 h 277"/>
                <a:gd name="T14" fmla="*/ 34 w 57"/>
                <a:gd name="T15" fmla="*/ 255 h 277"/>
                <a:gd name="T16" fmla="*/ 34 w 57"/>
                <a:gd name="T17" fmla="*/ 260 h 277"/>
                <a:gd name="T18" fmla="*/ 11 w 57"/>
                <a:gd name="T19" fmla="*/ 276 h 277"/>
                <a:gd name="T20" fmla="*/ 1 w 57"/>
                <a:gd name="T21" fmla="*/ 276 h 277"/>
                <a:gd name="T22" fmla="*/ 2 w 57"/>
                <a:gd name="T23" fmla="*/ 1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277">
                  <a:moveTo>
                    <a:pt x="2" y="196"/>
                  </a:moveTo>
                  <a:cubicBezTo>
                    <a:pt x="3" y="169"/>
                    <a:pt x="13" y="150"/>
                    <a:pt x="13" y="150"/>
                  </a:cubicBezTo>
                  <a:cubicBezTo>
                    <a:pt x="12" y="57"/>
                    <a:pt x="12" y="57"/>
                    <a:pt x="12" y="57"/>
                  </a:cubicBezTo>
                  <a:cubicBezTo>
                    <a:pt x="44" y="0"/>
                    <a:pt x="44" y="0"/>
                    <a:pt x="44" y="0"/>
                  </a:cubicBezTo>
                  <a:cubicBezTo>
                    <a:pt x="55" y="51"/>
                    <a:pt x="55" y="51"/>
                    <a:pt x="55" y="51"/>
                  </a:cubicBezTo>
                  <a:cubicBezTo>
                    <a:pt x="55" y="51"/>
                    <a:pt x="55" y="51"/>
                    <a:pt x="55" y="51"/>
                  </a:cubicBezTo>
                  <a:cubicBezTo>
                    <a:pt x="56" y="69"/>
                    <a:pt x="56" y="112"/>
                    <a:pt x="57" y="143"/>
                  </a:cubicBezTo>
                  <a:cubicBezTo>
                    <a:pt x="34" y="255"/>
                    <a:pt x="34" y="255"/>
                    <a:pt x="34" y="255"/>
                  </a:cubicBezTo>
                  <a:cubicBezTo>
                    <a:pt x="34" y="260"/>
                    <a:pt x="34" y="260"/>
                    <a:pt x="34" y="260"/>
                  </a:cubicBezTo>
                  <a:cubicBezTo>
                    <a:pt x="28" y="272"/>
                    <a:pt x="19" y="275"/>
                    <a:pt x="11" y="276"/>
                  </a:cubicBezTo>
                  <a:cubicBezTo>
                    <a:pt x="5" y="277"/>
                    <a:pt x="1" y="276"/>
                    <a:pt x="1" y="276"/>
                  </a:cubicBezTo>
                  <a:cubicBezTo>
                    <a:pt x="1" y="276"/>
                    <a:pt x="0" y="222"/>
                    <a:pt x="2" y="196"/>
                  </a:cubicBez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12">
              <a:extLst>
                <a:ext uri="{FF2B5EF4-FFF2-40B4-BE49-F238E27FC236}">
                  <a16:creationId xmlns:a16="http://schemas.microsoft.com/office/drawing/2014/main" id="{CF265D05-5E66-40A1-A0EC-DFD821F6961C}"/>
                </a:ext>
              </a:extLst>
            </p:cNvPr>
            <p:cNvSpPr>
              <a:spLocks/>
            </p:cNvSpPr>
            <p:nvPr/>
          </p:nvSpPr>
          <p:spPr bwMode="auto">
            <a:xfrm>
              <a:off x="5681663" y="5178425"/>
              <a:ext cx="168275" cy="661987"/>
            </a:xfrm>
            <a:custGeom>
              <a:avLst/>
              <a:gdLst>
                <a:gd name="T0" fmla="*/ 0 w 65"/>
                <a:gd name="T1" fmla="*/ 171 h 255"/>
                <a:gd name="T2" fmla="*/ 6 w 65"/>
                <a:gd name="T3" fmla="*/ 135 h 255"/>
                <a:gd name="T4" fmla="*/ 5 w 65"/>
                <a:gd name="T5" fmla="*/ 92 h 255"/>
                <a:gd name="T6" fmla="*/ 3 w 65"/>
                <a:gd name="T7" fmla="*/ 0 h 255"/>
                <a:gd name="T8" fmla="*/ 3 w 65"/>
                <a:gd name="T9" fmla="*/ 0 h 255"/>
                <a:gd name="T10" fmla="*/ 23 w 65"/>
                <a:gd name="T11" fmla="*/ 3 h 255"/>
                <a:gd name="T12" fmla="*/ 24 w 65"/>
                <a:gd name="T13" fmla="*/ 3 h 255"/>
                <a:gd name="T14" fmla="*/ 60 w 65"/>
                <a:gd name="T15" fmla="*/ 8 h 255"/>
                <a:gd name="T16" fmla="*/ 57 w 65"/>
                <a:gd name="T17" fmla="*/ 76 h 255"/>
                <a:gd name="T18" fmla="*/ 42 w 65"/>
                <a:gd name="T19" fmla="*/ 162 h 255"/>
                <a:gd name="T20" fmla="*/ 39 w 65"/>
                <a:gd name="T21" fmla="*/ 238 h 255"/>
                <a:gd name="T22" fmla="*/ 18 w 65"/>
                <a:gd name="T23" fmla="*/ 253 h 255"/>
                <a:gd name="T24" fmla="*/ 3 w 65"/>
                <a:gd name="T25" fmla="*/ 252 h 255"/>
                <a:gd name="T26" fmla="*/ 0 w 65"/>
                <a:gd name="T27" fmla="*/ 205 h 255"/>
                <a:gd name="T28" fmla="*/ 0 w 65"/>
                <a:gd name="T29" fmla="*/ 17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255">
                  <a:moveTo>
                    <a:pt x="0" y="171"/>
                  </a:moveTo>
                  <a:cubicBezTo>
                    <a:pt x="0" y="149"/>
                    <a:pt x="3" y="140"/>
                    <a:pt x="6" y="135"/>
                  </a:cubicBezTo>
                  <a:cubicBezTo>
                    <a:pt x="6" y="135"/>
                    <a:pt x="5" y="116"/>
                    <a:pt x="5" y="92"/>
                  </a:cubicBezTo>
                  <a:cubicBezTo>
                    <a:pt x="4" y="61"/>
                    <a:pt x="4" y="18"/>
                    <a:pt x="3" y="0"/>
                  </a:cubicBezTo>
                  <a:cubicBezTo>
                    <a:pt x="3" y="0"/>
                    <a:pt x="3" y="0"/>
                    <a:pt x="3" y="0"/>
                  </a:cubicBezTo>
                  <a:cubicBezTo>
                    <a:pt x="23" y="3"/>
                    <a:pt x="23" y="3"/>
                    <a:pt x="23" y="3"/>
                  </a:cubicBezTo>
                  <a:cubicBezTo>
                    <a:pt x="24" y="3"/>
                    <a:pt x="24" y="3"/>
                    <a:pt x="24" y="3"/>
                  </a:cubicBezTo>
                  <a:cubicBezTo>
                    <a:pt x="60" y="8"/>
                    <a:pt x="60" y="8"/>
                    <a:pt x="60" y="8"/>
                  </a:cubicBezTo>
                  <a:cubicBezTo>
                    <a:pt x="60" y="8"/>
                    <a:pt x="65" y="37"/>
                    <a:pt x="57" y="76"/>
                  </a:cubicBezTo>
                  <a:cubicBezTo>
                    <a:pt x="50" y="115"/>
                    <a:pt x="43" y="136"/>
                    <a:pt x="42" y="162"/>
                  </a:cubicBezTo>
                  <a:cubicBezTo>
                    <a:pt x="41" y="187"/>
                    <a:pt x="39" y="238"/>
                    <a:pt x="39" y="238"/>
                  </a:cubicBezTo>
                  <a:cubicBezTo>
                    <a:pt x="39" y="238"/>
                    <a:pt x="29" y="249"/>
                    <a:pt x="18" y="253"/>
                  </a:cubicBezTo>
                  <a:cubicBezTo>
                    <a:pt x="13" y="255"/>
                    <a:pt x="8" y="255"/>
                    <a:pt x="3" y="252"/>
                  </a:cubicBezTo>
                  <a:cubicBezTo>
                    <a:pt x="3" y="252"/>
                    <a:pt x="2" y="228"/>
                    <a:pt x="0" y="205"/>
                  </a:cubicBezTo>
                  <a:cubicBezTo>
                    <a:pt x="0" y="192"/>
                    <a:pt x="0" y="179"/>
                    <a:pt x="0" y="171"/>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13">
              <a:extLst>
                <a:ext uri="{FF2B5EF4-FFF2-40B4-BE49-F238E27FC236}">
                  <a16:creationId xmlns:a16="http://schemas.microsoft.com/office/drawing/2014/main" id="{AC79AFF6-15F0-4A9B-B8FC-095BBAAF9B53}"/>
                </a:ext>
              </a:extLst>
            </p:cNvPr>
            <p:cNvSpPr>
              <a:spLocks/>
            </p:cNvSpPr>
            <p:nvPr/>
          </p:nvSpPr>
          <p:spPr bwMode="auto">
            <a:xfrm>
              <a:off x="5665788" y="4521200"/>
              <a:ext cx="163513" cy="236537"/>
            </a:xfrm>
            <a:custGeom>
              <a:avLst/>
              <a:gdLst>
                <a:gd name="T0" fmla="*/ 0 w 63"/>
                <a:gd name="T1" fmla="*/ 69 h 91"/>
                <a:gd name="T2" fmla="*/ 38 w 63"/>
                <a:gd name="T3" fmla="*/ 91 h 91"/>
                <a:gd name="T4" fmla="*/ 39 w 63"/>
                <a:gd name="T5" fmla="*/ 68 h 91"/>
                <a:gd name="T6" fmla="*/ 39 w 63"/>
                <a:gd name="T7" fmla="*/ 67 h 91"/>
                <a:gd name="T8" fmla="*/ 40 w 63"/>
                <a:gd name="T9" fmla="*/ 60 h 91"/>
                <a:gd name="T10" fmla="*/ 55 w 63"/>
                <a:gd name="T11" fmla="*/ 57 h 91"/>
                <a:gd name="T12" fmla="*/ 52 w 63"/>
                <a:gd name="T13" fmla="*/ 0 h 91"/>
                <a:gd name="T14" fmla="*/ 52 w 63"/>
                <a:gd name="T15" fmla="*/ 0 h 91"/>
                <a:gd name="T16" fmla="*/ 48 w 63"/>
                <a:gd name="T17" fmla="*/ 3 h 91"/>
                <a:gd name="T18" fmla="*/ 48 w 63"/>
                <a:gd name="T19" fmla="*/ 12 h 91"/>
                <a:gd name="T20" fmla="*/ 48 w 63"/>
                <a:gd name="T21" fmla="*/ 18 h 91"/>
                <a:gd name="T22" fmla="*/ 45 w 63"/>
                <a:gd name="T23" fmla="*/ 22 h 91"/>
                <a:gd name="T24" fmla="*/ 39 w 63"/>
                <a:gd name="T25" fmla="*/ 27 h 91"/>
                <a:gd name="T26" fmla="*/ 26 w 63"/>
                <a:gd name="T27" fmla="*/ 31 h 91"/>
                <a:gd name="T28" fmla="*/ 5 w 63"/>
                <a:gd name="T29" fmla="*/ 50 h 91"/>
                <a:gd name="T30" fmla="*/ 0 w 63"/>
                <a:gd name="T31" fmla="*/ 6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91">
                  <a:moveTo>
                    <a:pt x="0" y="69"/>
                  </a:moveTo>
                  <a:cubicBezTo>
                    <a:pt x="38" y="91"/>
                    <a:pt x="38" y="91"/>
                    <a:pt x="38" y="91"/>
                  </a:cubicBezTo>
                  <a:cubicBezTo>
                    <a:pt x="39" y="68"/>
                    <a:pt x="39" y="68"/>
                    <a:pt x="39" y="68"/>
                  </a:cubicBezTo>
                  <a:cubicBezTo>
                    <a:pt x="39" y="67"/>
                    <a:pt x="39" y="67"/>
                    <a:pt x="39" y="67"/>
                  </a:cubicBezTo>
                  <a:cubicBezTo>
                    <a:pt x="40" y="60"/>
                    <a:pt x="40" y="60"/>
                    <a:pt x="40" y="60"/>
                  </a:cubicBezTo>
                  <a:cubicBezTo>
                    <a:pt x="40" y="60"/>
                    <a:pt x="53" y="59"/>
                    <a:pt x="55" y="57"/>
                  </a:cubicBezTo>
                  <a:cubicBezTo>
                    <a:pt x="61" y="53"/>
                    <a:pt x="63" y="6"/>
                    <a:pt x="52" y="0"/>
                  </a:cubicBezTo>
                  <a:cubicBezTo>
                    <a:pt x="52" y="0"/>
                    <a:pt x="52" y="0"/>
                    <a:pt x="52" y="0"/>
                  </a:cubicBezTo>
                  <a:cubicBezTo>
                    <a:pt x="51" y="1"/>
                    <a:pt x="50" y="2"/>
                    <a:pt x="48" y="3"/>
                  </a:cubicBezTo>
                  <a:cubicBezTo>
                    <a:pt x="47" y="5"/>
                    <a:pt x="47" y="8"/>
                    <a:pt x="48" y="12"/>
                  </a:cubicBezTo>
                  <a:cubicBezTo>
                    <a:pt x="49" y="14"/>
                    <a:pt x="49" y="16"/>
                    <a:pt x="48" y="18"/>
                  </a:cubicBezTo>
                  <a:cubicBezTo>
                    <a:pt x="48" y="20"/>
                    <a:pt x="46" y="21"/>
                    <a:pt x="45" y="22"/>
                  </a:cubicBezTo>
                  <a:cubicBezTo>
                    <a:pt x="44" y="24"/>
                    <a:pt x="41" y="26"/>
                    <a:pt x="39" y="27"/>
                  </a:cubicBezTo>
                  <a:cubicBezTo>
                    <a:pt x="38" y="28"/>
                    <a:pt x="28" y="29"/>
                    <a:pt x="26" y="31"/>
                  </a:cubicBezTo>
                  <a:cubicBezTo>
                    <a:pt x="25" y="34"/>
                    <a:pt x="5" y="50"/>
                    <a:pt x="5" y="50"/>
                  </a:cubicBezTo>
                  <a:lnTo>
                    <a:pt x="0" y="69"/>
                  </a:ln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4">
              <a:extLst>
                <a:ext uri="{FF2B5EF4-FFF2-40B4-BE49-F238E27FC236}">
                  <a16:creationId xmlns:a16="http://schemas.microsoft.com/office/drawing/2014/main" id="{2EAC8F71-CE0D-431B-AD3F-F125BDCA4FF7}"/>
                </a:ext>
              </a:extLst>
            </p:cNvPr>
            <p:cNvSpPr>
              <a:spLocks/>
            </p:cNvSpPr>
            <p:nvPr/>
          </p:nvSpPr>
          <p:spPr bwMode="auto">
            <a:xfrm>
              <a:off x="5524501" y="4664075"/>
              <a:ext cx="149225" cy="506412"/>
            </a:xfrm>
            <a:custGeom>
              <a:avLst/>
              <a:gdLst>
                <a:gd name="T0" fmla="*/ 25 w 57"/>
                <a:gd name="T1" fmla="*/ 12 h 195"/>
                <a:gd name="T2" fmla="*/ 54 w 57"/>
                <a:gd name="T3" fmla="*/ 13 h 195"/>
                <a:gd name="T4" fmla="*/ 54 w 57"/>
                <a:gd name="T5" fmla="*/ 32 h 195"/>
                <a:gd name="T6" fmla="*/ 32 w 57"/>
                <a:gd name="T7" fmla="*/ 109 h 195"/>
                <a:gd name="T8" fmla="*/ 55 w 57"/>
                <a:gd name="T9" fmla="*/ 181 h 195"/>
                <a:gd name="T10" fmla="*/ 33 w 57"/>
                <a:gd name="T11" fmla="*/ 191 h 195"/>
                <a:gd name="T12" fmla="*/ 1 w 57"/>
                <a:gd name="T13" fmla="*/ 108 h 195"/>
                <a:gd name="T14" fmla="*/ 25 w 57"/>
                <a:gd name="T15" fmla="*/ 12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95">
                  <a:moveTo>
                    <a:pt x="25" y="12"/>
                  </a:moveTo>
                  <a:cubicBezTo>
                    <a:pt x="31" y="0"/>
                    <a:pt x="49" y="0"/>
                    <a:pt x="54" y="13"/>
                  </a:cubicBezTo>
                  <a:cubicBezTo>
                    <a:pt x="56" y="18"/>
                    <a:pt x="57" y="24"/>
                    <a:pt x="54" y="32"/>
                  </a:cubicBezTo>
                  <a:cubicBezTo>
                    <a:pt x="44" y="55"/>
                    <a:pt x="32" y="104"/>
                    <a:pt x="32" y="109"/>
                  </a:cubicBezTo>
                  <a:cubicBezTo>
                    <a:pt x="32" y="114"/>
                    <a:pt x="55" y="181"/>
                    <a:pt x="55" y="181"/>
                  </a:cubicBezTo>
                  <a:cubicBezTo>
                    <a:pt x="55" y="181"/>
                    <a:pt x="36" y="195"/>
                    <a:pt x="33" y="191"/>
                  </a:cubicBezTo>
                  <a:cubicBezTo>
                    <a:pt x="30" y="187"/>
                    <a:pt x="0" y="120"/>
                    <a:pt x="1" y="108"/>
                  </a:cubicBezTo>
                  <a:cubicBezTo>
                    <a:pt x="2" y="100"/>
                    <a:pt x="16" y="32"/>
                    <a:pt x="25" y="12"/>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5">
              <a:extLst>
                <a:ext uri="{FF2B5EF4-FFF2-40B4-BE49-F238E27FC236}">
                  <a16:creationId xmlns:a16="http://schemas.microsoft.com/office/drawing/2014/main" id="{83EF3320-5F19-4A60-B70B-C3209126547F}"/>
                </a:ext>
              </a:extLst>
            </p:cNvPr>
            <p:cNvSpPr>
              <a:spLocks/>
            </p:cNvSpPr>
            <p:nvPr/>
          </p:nvSpPr>
          <p:spPr bwMode="auto">
            <a:xfrm>
              <a:off x="5662613" y="4659313"/>
              <a:ext cx="122238" cy="90487"/>
            </a:xfrm>
            <a:custGeom>
              <a:avLst/>
              <a:gdLst>
                <a:gd name="T0" fmla="*/ 3 w 47"/>
                <a:gd name="T1" fmla="*/ 3 h 35"/>
                <a:gd name="T2" fmla="*/ 5 w 47"/>
                <a:gd name="T3" fmla="*/ 0 h 35"/>
                <a:gd name="T4" fmla="*/ 5 w 47"/>
                <a:gd name="T5" fmla="*/ 3 h 35"/>
                <a:gd name="T6" fmla="*/ 14 w 47"/>
                <a:gd name="T7" fmla="*/ 12 h 35"/>
                <a:gd name="T8" fmla="*/ 43 w 47"/>
                <a:gd name="T9" fmla="*/ 14 h 35"/>
                <a:gd name="T10" fmla="*/ 46 w 47"/>
                <a:gd name="T11" fmla="*/ 24 h 35"/>
                <a:gd name="T12" fmla="*/ 14 w 47"/>
                <a:gd name="T13" fmla="*/ 29 h 35"/>
                <a:gd name="T14" fmla="*/ 1 w 47"/>
                <a:gd name="T15" fmla="*/ 16 h 35"/>
                <a:gd name="T16" fmla="*/ 3 w 47"/>
                <a:gd name="T1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5">
                  <a:moveTo>
                    <a:pt x="3" y="3"/>
                  </a:moveTo>
                  <a:cubicBezTo>
                    <a:pt x="4" y="0"/>
                    <a:pt x="5" y="0"/>
                    <a:pt x="5" y="0"/>
                  </a:cubicBezTo>
                  <a:cubicBezTo>
                    <a:pt x="5" y="3"/>
                    <a:pt x="5" y="3"/>
                    <a:pt x="5" y="3"/>
                  </a:cubicBezTo>
                  <a:cubicBezTo>
                    <a:pt x="4" y="5"/>
                    <a:pt x="6" y="10"/>
                    <a:pt x="14" y="12"/>
                  </a:cubicBezTo>
                  <a:cubicBezTo>
                    <a:pt x="29" y="16"/>
                    <a:pt x="40" y="13"/>
                    <a:pt x="43" y="14"/>
                  </a:cubicBezTo>
                  <a:cubicBezTo>
                    <a:pt x="45" y="14"/>
                    <a:pt x="47" y="22"/>
                    <a:pt x="46" y="24"/>
                  </a:cubicBezTo>
                  <a:cubicBezTo>
                    <a:pt x="46" y="24"/>
                    <a:pt x="37" y="35"/>
                    <a:pt x="14" y="29"/>
                  </a:cubicBezTo>
                  <a:cubicBezTo>
                    <a:pt x="5" y="27"/>
                    <a:pt x="2" y="21"/>
                    <a:pt x="1" y="16"/>
                  </a:cubicBezTo>
                  <a:cubicBezTo>
                    <a:pt x="0" y="12"/>
                    <a:pt x="1" y="6"/>
                    <a:pt x="3" y="3"/>
                  </a:cubicBezTo>
                  <a:close/>
                </a:path>
              </a:pathLst>
            </a:custGeom>
            <a:solidFill>
              <a:srgbClr val="EBE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6">
              <a:extLst>
                <a:ext uri="{FF2B5EF4-FFF2-40B4-BE49-F238E27FC236}">
                  <a16:creationId xmlns:a16="http://schemas.microsoft.com/office/drawing/2014/main" id="{5647DA84-D28E-4F22-9E36-29F47298707D}"/>
                </a:ext>
              </a:extLst>
            </p:cNvPr>
            <p:cNvSpPr>
              <a:spLocks/>
            </p:cNvSpPr>
            <p:nvPr/>
          </p:nvSpPr>
          <p:spPr bwMode="auto">
            <a:xfrm>
              <a:off x="5673726" y="5227638"/>
              <a:ext cx="165100" cy="68262"/>
            </a:xfrm>
            <a:custGeom>
              <a:avLst/>
              <a:gdLst>
                <a:gd name="T0" fmla="*/ 0 w 64"/>
                <a:gd name="T1" fmla="*/ 23 h 26"/>
                <a:gd name="T2" fmla="*/ 41 w 64"/>
                <a:gd name="T3" fmla="*/ 23 h 26"/>
                <a:gd name="T4" fmla="*/ 64 w 64"/>
                <a:gd name="T5" fmla="*/ 8 h 26"/>
                <a:gd name="T6" fmla="*/ 64 w 64"/>
                <a:gd name="T7" fmla="*/ 0 h 26"/>
                <a:gd name="T8" fmla="*/ 15 w 64"/>
                <a:gd name="T9" fmla="*/ 8 h 26"/>
                <a:gd name="T10" fmla="*/ 6 w 64"/>
                <a:gd name="T11" fmla="*/ 9 h 26"/>
                <a:gd name="T12" fmla="*/ 0 w 64"/>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64" h="26">
                  <a:moveTo>
                    <a:pt x="0" y="23"/>
                  </a:moveTo>
                  <a:cubicBezTo>
                    <a:pt x="1" y="23"/>
                    <a:pt x="24" y="26"/>
                    <a:pt x="41" y="23"/>
                  </a:cubicBezTo>
                  <a:cubicBezTo>
                    <a:pt x="57" y="19"/>
                    <a:pt x="64" y="8"/>
                    <a:pt x="64" y="8"/>
                  </a:cubicBezTo>
                  <a:cubicBezTo>
                    <a:pt x="64" y="0"/>
                    <a:pt x="64" y="0"/>
                    <a:pt x="64" y="0"/>
                  </a:cubicBezTo>
                  <a:cubicBezTo>
                    <a:pt x="15" y="8"/>
                    <a:pt x="15" y="8"/>
                    <a:pt x="15" y="8"/>
                  </a:cubicBezTo>
                  <a:cubicBezTo>
                    <a:pt x="6" y="9"/>
                    <a:pt x="6" y="9"/>
                    <a:pt x="6" y="9"/>
                  </a:cubicBezTo>
                  <a:lnTo>
                    <a:pt x="0" y="23"/>
                  </a:ln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7">
              <a:extLst>
                <a:ext uri="{FF2B5EF4-FFF2-40B4-BE49-F238E27FC236}">
                  <a16:creationId xmlns:a16="http://schemas.microsoft.com/office/drawing/2014/main" id="{F9FBC09E-EAC3-4F94-8B4B-5D6562B0EB2E}"/>
                </a:ext>
              </a:extLst>
            </p:cNvPr>
            <p:cNvSpPr>
              <a:spLocks/>
            </p:cNvSpPr>
            <p:nvPr/>
          </p:nvSpPr>
          <p:spPr bwMode="auto">
            <a:xfrm>
              <a:off x="5564188" y="4651375"/>
              <a:ext cx="303213" cy="625475"/>
            </a:xfrm>
            <a:custGeom>
              <a:avLst/>
              <a:gdLst>
                <a:gd name="T0" fmla="*/ 3 w 117"/>
                <a:gd name="T1" fmla="*/ 37 h 241"/>
                <a:gd name="T2" fmla="*/ 42 w 117"/>
                <a:gd name="T3" fmla="*/ 5 h 241"/>
                <a:gd name="T4" fmla="*/ 52 w 117"/>
                <a:gd name="T5" fmla="*/ 24 h 241"/>
                <a:gd name="T6" fmla="*/ 84 w 117"/>
                <a:gd name="T7" fmla="*/ 25 h 241"/>
                <a:gd name="T8" fmla="*/ 92 w 117"/>
                <a:gd name="T9" fmla="*/ 30 h 241"/>
                <a:gd name="T10" fmla="*/ 114 w 117"/>
                <a:gd name="T11" fmla="*/ 68 h 241"/>
                <a:gd name="T12" fmla="*/ 99 w 117"/>
                <a:gd name="T13" fmla="*/ 133 h 241"/>
                <a:gd name="T14" fmla="*/ 108 w 117"/>
                <a:gd name="T15" fmla="*/ 224 h 241"/>
                <a:gd name="T16" fmla="*/ 90 w 117"/>
                <a:gd name="T17" fmla="*/ 237 h 241"/>
                <a:gd name="T18" fmla="*/ 66 w 117"/>
                <a:gd name="T19" fmla="*/ 240 h 241"/>
                <a:gd name="T20" fmla="*/ 37 w 117"/>
                <a:gd name="T21" fmla="*/ 233 h 241"/>
                <a:gd name="T22" fmla="*/ 36 w 117"/>
                <a:gd name="T23" fmla="*/ 176 h 241"/>
                <a:gd name="T24" fmla="*/ 33 w 117"/>
                <a:gd name="T25" fmla="*/ 232 h 241"/>
                <a:gd name="T26" fmla="*/ 5 w 117"/>
                <a:gd name="T27" fmla="*/ 210 h 241"/>
                <a:gd name="T28" fmla="*/ 14 w 117"/>
                <a:gd name="T29" fmla="*/ 139 h 241"/>
                <a:gd name="T30" fmla="*/ 3 w 117"/>
                <a:gd name="T31" fmla="*/ 3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241">
                  <a:moveTo>
                    <a:pt x="3" y="37"/>
                  </a:moveTo>
                  <a:cubicBezTo>
                    <a:pt x="6" y="15"/>
                    <a:pt x="20" y="0"/>
                    <a:pt x="42" y="5"/>
                  </a:cubicBezTo>
                  <a:cubicBezTo>
                    <a:pt x="42" y="5"/>
                    <a:pt x="31" y="16"/>
                    <a:pt x="52" y="24"/>
                  </a:cubicBezTo>
                  <a:cubicBezTo>
                    <a:pt x="64" y="29"/>
                    <a:pt x="84" y="25"/>
                    <a:pt x="84" y="25"/>
                  </a:cubicBezTo>
                  <a:cubicBezTo>
                    <a:pt x="84" y="25"/>
                    <a:pt x="88" y="27"/>
                    <a:pt x="92" y="30"/>
                  </a:cubicBezTo>
                  <a:cubicBezTo>
                    <a:pt x="100" y="36"/>
                    <a:pt x="117" y="45"/>
                    <a:pt x="114" y="68"/>
                  </a:cubicBezTo>
                  <a:cubicBezTo>
                    <a:pt x="111" y="100"/>
                    <a:pt x="98" y="112"/>
                    <a:pt x="99" y="133"/>
                  </a:cubicBezTo>
                  <a:cubicBezTo>
                    <a:pt x="101" y="154"/>
                    <a:pt x="108" y="224"/>
                    <a:pt x="108" y="224"/>
                  </a:cubicBezTo>
                  <a:cubicBezTo>
                    <a:pt x="108" y="224"/>
                    <a:pt x="102" y="232"/>
                    <a:pt x="90" y="237"/>
                  </a:cubicBezTo>
                  <a:cubicBezTo>
                    <a:pt x="84" y="240"/>
                    <a:pt x="76" y="241"/>
                    <a:pt x="66" y="240"/>
                  </a:cubicBezTo>
                  <a:cubicBezTo>
                    <a:pt x="39" y="237"/>
                    <a:pt x="37" y="233"/>
                    <a:pt x="37" y="233"/>
                  </a:cubicBezTo>
                  <a:cubicBezTo>
                    <a:pt x="36" y="176"/>
                    <a:pt x="36" y="176"/>
                    <a:pt x="36" y="176"/>
                  </a:cubicBezTo>
                  <a:cubicBezTo>
                    <a:pt x="33" y="232"/>
                    <a:pt x="33" y="232"/>
                    <a:pt x="33" y="232"/>
                  </a:cubicBezTo>
                  <a:cubicBezTo>
                    <a:pt x="33" y="232"/>
                    <a:pt x="7" y="214"/>
                    <a:pt x="5" y="210"/>
                  </a:cubicBezTo>
                  <a:cubicBezTo>
                    <a:pt x="3" y="206"/>
                    <a:pt x="9" y="161"/>
                    <a:pt x="14" y="139"/>
                  </a:cubicBezTo>
                  <a:cubicBezTo>
                    <a:pt x="18" y="117"/>
                    <a:pt x="0" y="59"/>
                    <a:pt x="3" y="37"/>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18">
              <a:extLst>
                <a:ext uri="{FF2B5EF4-FFF2-40B4-BE49-F238E27FC236}">
                  <a16:creationId xmlns:a16="http://schemas.microsoft.com/office/drawing/2014/main" id="{DC8AF471-BB55-4DC3-BC57-F0B5635D60AD}"/>
                </a:ext>
              </a:extLst>
            </p:cNvPr>
            <p:cNvSpPr>
              <a:spLocks/>
            </p:cNvSpPr>
            <p:nvPr/>
          </p:nvSpPr>
          <p:spPr bwMode="auto">
            <a:xfrm>
              <a:off x="5641976" y="4475163"/>
              <a:ext cx="171450" cy="188912"/>
            </a:xfrm>
            <a:custGeom>
              <a:avLst/>
              <a:gdLst>
                <a:gd name="T0" fmla="*/ 1 w 66"/>
                <a:gd name="T1" fmla="*/ 32 h 73"/>
                <a:gd name="T2" fmla="*/ 6 w 66"/>
                <a:gd name="T3" fmla="*/ 21 h 73"/>
                <a:gd name="T4" fmla="*/ 12 w 66"/>
                <a:gd name="T5" fmla="*/ 8 h 73"/>
                <a:gd name="T6" fmla="*/ 60 w 66"/>
                <a:gd name="T7" fmla="*/ 1 h 73"/>
                <a:gd name="T8" fmla="*/ 63 w 66"/>
                <a:gd name="T9" fmla="*/ 29 h 73"/>
                <a:gd name="T10" fmla="*/ 53 w 66"/>
                <a:gd name="T11" fmla="*/ 42 h 73"/>
                <a:gd name="T12" fmla="*/ 51 w 66"/>
                <a:gd name="T13" fmla="*/ 58 h 73"/>
                <a:gd name="T14" fmla="*/ 48 w 66"/>
                <a:gd name="T15" fmla="*/ 54 h 73"/>
                <a:gd name="T16" fmla="*/ 44 w 66"/>
                <a:gd name="T17" fmla="*/ 48 h 73"/>
                <a:gd name="T18" fmla="*/ 29 w 66"/>
                <a:gd name="T19" fmla="*/ 69 h 73"/>
                <a:gd name="T20" fmla="*/ 14 w 66"/>
                <a:gd name="T21" fmla="*/ 68 h 73"/>
                <a:gd name="T22" fmla="*/ 1 w 66"/>
                <a:gd name="T23" fmla="*/ 3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3">
                  <a:moveTo>
                    <a:pt x="1" y="32"/>
                  </a:moveTo>
                  <a:cubicBezTo>
                    <a:pt x="0" y="23"/>
                    <a:pt x="6" y="21"/>
                    <a:pt x="6" y="21"/>
                  </a:cubicBezTo>
                  <a:cubicBezTo>
                    <a:pt x="6" y="21"/>
                    <a:pt x="3" y="13"/>
                    <a:pt x="12" y="8"/>
                  </a:cubicBezTo>
                  <a:cubicBezTo>
                    <a:pt x="25" y="2"/>
                    <a:pt x="45" y="0"/>
                    <a:pt x="60" y="1"/>
                  </a:cubicBezTo>
                  <a:cubicBezTo>
                    <a:pt x="66" y="1"/>
                    <a:pt x="66" y="17"/>
                    <a:pt x="63" y="29"/>
                  </a:cubicBezTo>
                  <a:cubicBezTo>
                    <a:pt x="61" y="35"/>
                    <a:pt x="59" y="37"/>
                    <a:pt x="53" y="42"/>
                  </a:cubicBezTo>
                  <a:cubicBezTo>
                    <a:pt x="50" y="45"/>
                    <a:pt x="52" y="57"/>
                    <a:pt x="51" y="58"/>
                  </a:cubicBezTo>
                  <a:cubicBezTo>
                    <a:pt x="49" y="59"/>
                    <a:pt x="48" y="55"/>
                    <a:pt x="48" y="54"/>
                  </a:cubicBezTo>
                  <a:cubicBezTo>
                    <a:pt x="47" y="52"/>
                    <a:pt x="47" y="49"/>
                    <a:pt x="44" y="48"/>
                  </a:cubicBezTo>
                  <a:cubicBezTo>
                    <a:pt x="38" y="46"/>
                    <a:pt x="37" y="58"/>
                    <a:pt x="29" y="69"/>
                  </a:cubicBezTo>
                  <a:cubicBezTo>
                    <a:pt x="26" y="73"/>
                    <a:pt x="14" y="68"/>
                    <a:pt x="14" y="68"/>
                  </a:cubicBezTo>
                  <a:cubicBezTo>
                    <a:pt x="14" y="68"/>
                    <a:pt x="2" y="50"/>
                    <a:pt x="1" y="32"/>
                  </a:cubicBezTo>
                  <a:close/>
                </a:path>
              </a:pathLst>
            </a:custGeom>
            <a:solidFill>
              <a:srgbClr val="542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9">
              <a:extLst>
                <a:ext uri="{FF2B5EF4-FFF2-40B4-BE49-F238E27FC236}">
                  <a16:creationId xmlns:a16="http://schemas.microsoft.com/office/drawing/2014/main" id="{D16B4098-AB7D-4D85-B7AA-48DF226D648A}"/>
                </a:ext>
              </a:extLst>
            </p:cNvPr>
            <p:cNvSpPr>
              <a:spLocks/>
            </p:cNvSpPr>
            <p:nvPr/>
          </p:nvSpPr>
          <p:spPr bwMode="auto">
            <a:xfrm>
              <a:off x="5738813" y="4611688"/>
              <a:ext cx="28575" cy="44450"/>
            </a:xfrm>
            <a:custGeom>
              <a:avLst/>
              <a:gdLst>
                <a:gd name="T0" fmla="*/ 11 w 11"/>
                <a:gd name="T1" fmla="*/ 10 h 17"/>
                <a:gd name="T2" fmla="*/ 3 w 11"/>
                <a:gd name="T3" fmla="*/ 9 h 17"/>
                <a:gd name="T4" fmla="*/ 1 w 11"/>
                <a:gd name="T5" fmla="*/ 0 h 17"/>
                <a:gd name="T6" fmla="*/ 2 w 11"/>
                <a:gd name="T7" fmla="*/ 11 h 17"/>
                <a:gd name="T8" fmla="*/ 7 w 11"/>
                <a:gd name="T9" fmla="*/ 16 h 17"/>
                <a:gd name="T10" fmla="*/ 11 w 11"/>
                <a:gd name="T11" fmla="*/ 10 h 17"/>
              </a:gdLst>
              <a:ahLst/>
              <a:cxnLst>
                <a:cxn ang="0">
                  <a:pos x="T0" y="T1"/>
                </a:cxn>
                <a:cxn ang="0">
                  <a:pos x="T2" y="T3"/>
                </a:cxn>
                <a:cxn ang="0">
                  <a:pos x="T4" y="T5"/>
                </a:cxn>
                <a:cxn ang="0">
                  <a:pos x="T6" y="T7"/>
                </a:cxn>
                <a:cxn ang="0">
                  <a:pos x="T8" y="T9"/>
                </a:cxn>
                <a:cxn ang="0">
                  <a:pos x="T10" y="T11"/>
                </a:cxn>
              </a:cxnLst>
              <a:rect l="0" t="0" r="r" b="b"/>
              <a:pathLst>
                <a:path w="11" h="17">
                  <a:moveTo>
                    <a:pt x="11" y="10"/>
                  </a:moveTo>
                  <a:cubicBezTo>
                    <a:pt x="11" y="14"/>
                    <a:pt x="5" y="14"/>
                    <a:pt x="3" y="9"/>
                  </a:cubicBezTo>
                  <a:cubicBezTo>
                    <a:pt x="2" y="5"/>
                    <a:pt x="1" y="0"/>
                    <a:pt x="1" y="0"/>
                  </a:cubicBezTo>
                  <a:cubicBezTo>
                    <a:pt x="1" y="0"/>
                    <a:pt x="0" y="7"/>
                    <a:pt x="2" y="11"/>
                  </a:cubicBezTo>
                  <a:cubicBezTo>
                    <a:pt x="3" y="15"/>
                    <a:pt x="4" y="17"/>
                    <a:pt x="7" y="16"/>
                  </a:cubicBezTo>
                  <a:cubicBezTo>
                    <a:pt x="11" y="15"/>
                    <a:pt x="11" y="10"/>
                    <a:pt x="11" y="10"/>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20">
              <a:extLst>
                <a:ext uri="{FF2B5EF4-FFF2-40B4-BE49-F238E27FC236}">
                  <a16:creationId xmlns:a16="http://schemas.microsoft.com/office/drawing/2014/main" id="{81DF71C4-AEB8-491D-892C-ACE0E61D4FCC}"/>
                </a:ext>
              </a:extLst>
            </p:cNvPr>
            <p:cNvSpPr>
              <a:spLocks/>
            </p:cNvSpPr>
            <p:nvPr/>
          </p:nvSpPr>
          <p:spPr bwMode="auto">
            <a:xfrm>
              <a:off x="5748338" y="4606925"/>
              <a:ext cx="19050" cy="31750"/>
            </a:xfrm>
            <a:custGeom>
              <a:avLst/>
              <a:gdLst>
                <a:gd name="T0" fmla="*/ 6 w 7"/>
                <a:gd name="T1" fmla="*/ 6 h 12"/>
                <a:gd name="T2" fmla="*/ 2 w 7"/>
                <a:gd name="T3" fmla="*/ 2 h 12"/>
                <a:gd name="T4" fmla="*/ 1 w 7"/>
                <a:gd name="T5" fmla="*/ 7 h 12"/>
                <a:gd name="T6" fmla="*/ 5 w 7"/>
                <a:gd name="T7" fmla="*/ 11 h 12"/>
                <a:gd name="T8" fmla="*/ 5 w 7"/>
                <a:gd name="T9" fmla="*/ 8 h 12"/>
                <a:gd name="T10" fmla="*/ 5 w 7"/>
                <a:gd name="T11" fmla="*/ 6 h 12"/>
              </a:gdLst>
              <a:ahLst/>
              <a:cxnLst>
                <a:cxn ang="0">
                  <a:pos x="T0" y="T1"/>
                </a:cxn>
                <a:cxn ang="0">
                  <a:pos x="T2" y="T3"/>
                </a:cxn>
                <a:cxn ang="0">
                  <a:pos x="T4" y="T5"/>
                </a:cxn>
                <a:cxn ang="0">
                  <a:pos x="T6" y="T7"/>
                </a:cxn>
                <a:cxn ang="0">
                  <a:pos x="T8" y="T9"/>
                </a:cxn>
                <a:cxn ang="0">
                  <a:pos x="T10" y="T11"/>
                </a:cxn>
              </a:cxnLst>
              <a:rect l="0" t="0" r="r" b="b"/>
              <a:pathLst>
                <a:path w="7" h="12">
                  <a:moveTo>
                    <a:pt x="6" y="6"/>
                  </a:moveTo>
                  <a:cubicBezTo>
                    <a:pt x="5" y="5"/>
                    <a:pt x="4" y="0"/>
                    <a:pt x="2" y="2"/>
                  </a:cubicBezTo>
                  <a:cubicBezTo>
                    <a:pt x="0" y="3"/>
                    <a:pt x="1" y="6"/>
                    <a:pt x="1" y="7"/>
                  </a:cubicBezTo>
                  <a:cubicBezTo>
                    <a:pt x="1" y="9"/>
                    <a:pt x="3" y="12"/>
                    <a:pt x="5" y="11"/>
                  </a:cubicBezTo>
                  <a:cubicBezTo>
                    <a:pt x="7" y="10"/>
                    <a:pt x="6" y="9"/>
                    <a:pt x="5" y="8"/>
                  </a:cubicBezTo>
                  <a:cubicBezTo>
                    <a:pt x="4" y="7"/>
                    <a:pt x="4" y="7"/>
                    <a:pt x="5" y="6"/>
                  </a:cubicBezTo>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21">
              <a:extLst>
                <a:ext uri="{FF2B5EF4-FFF2-40B4-BE49-F238E27FC236}">
                  <a16:creationId xmlns:a16="http://schemas.microsoft.com/office/drawing/2014/main" id="{E2E68836-BA4B-4D7A-AB45-3675A06862B2}"/>
                </a:ext>
              </a:extLst>
            </p:cNvPr>
            <p:cNvSpPr>
              <a:spLocks/>
            </p:cNvSpPr>
            <p:nvPr/>
          </p:nvSpPr>
          <p:spPr bwMode="auto">
            <a:xfrm>
              <a:off x="5764213" y="4668838"/>
              <a:ext cx="44450" cy="7937"/>
            </a:xfrm>
            <a:custGeom>
              <a:avLst/>
              <a:gdLst>
                <a:gd name="T0" fmla="*/ 2 w 17"/>
                <a:gd name="T1" fmla="*/ 3 h 3"/>
                <a:gd name="T2" fmla="*/ 17 w 17"/>
                <a:gd name="T3" fmla="*/ 0 h 3"/>
                <a:gd name="T4" fmla="*/ 0 w 17"/>
                <a:gd name="T5" fmla="*/ 2 h 3"/>
                <a:gd name="T6" fmla="*/ 2 w 17"/>
                <a:gd name="T7" fmla="*/ 3 h 3"/>
              </a:gdLst>
              <a:ahLst/>
              <a:cxnLst>
                <a:cxn ang="0">
                  <a:pos x="T0" y="T1"/>
                </a:cxn>
                <a:cxn ang="0">
                  <a:pos x="T2" y="T3"/>
                </a:cxn>
                <a:cxn ang="0">
                  <a:pos x="T4" y="T5"/>
                </a:cxn>
                <a:cxn ang="0">
                  <a:pos x="T6" y="T7"/>
                </a:cxn>
              </a:cxnLst>
              <a:rect l="0" t="0" r="r" b="b"/>
              <a:pathLst>
                <a:path w="17" h="3">
                  <a:moveTo>
                    <a:pt x="2" y="3"/>
                  </a:moveTo>
                  <a:cubicBezTo>
                    <a:pt x="2" y="3"/>
                    <a:pt x="15" y="2"/>
                    <a:pt x="17" y="0"/>
                  </a:cubicBezTo>
                  <a:cubicBezTo>
                    <a:pt x="11" y="1"/>
                    <a:pt x="0" y="1"/>
                    <a:pt x="0" y="2"/>
                  </a:cubicBezTo>
                  <a:cubicBezTo>
                    <a:pt x="0" y="2"/>
                    <a:pt x="2" y="3"/>
                    <a:pt x="2" y="3"/>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22">
              <a:extLst>
                <a:ext uri="{FF2B5EF4-FFF2-40B4-BE49-F238E27FC236}">
                  <a16:creationId xmlns:a16="http://schemas.microsoft.com/office/drawing/2014/main" id="{FCA37B1D-543A-4894-A73C-46246DB045FE}"/>
                </a:ext>
              </a:extLst>
            </p:cNvPr>
            <p:cNvSpPr>
              <a:spLocks/>
            </p:cNvSpPr>
            <p:nvPr/>
          </p:nvSpPr>
          <p:spPr bwMode="auto">
            <a:xfrm>
              <a:off x="5976938" y="4875213"/>
              <a:ext cx="98425" cy="90487"/>
            </a:xfrm>
            <a:custGeom>
              <a:avLst/>
              <a:gdLst>
                <a:gd name="T0" fmla="*/ 38 w 38"/>
                <a:gd name="T1" fmla="*/ 2 h 35"/>
                <a:gd name="T2" fmla="*/ 21 w 38"/>
                <a:gd name="T3" fmla="*/ 12 h 35"/>
                <a:gd name="T4" fmla="*/ 20 w 38"/>
                <a:gd name="T5" fmla="*/ 0 h 35"/>
                <a:gd name="T6" fmla="*/ 13 w 38"/>
                <a:gd name="T7" fmla="*/ 6 h 35"/>
                <a:gd name="T8" fmla="*/ 6 w 38"/>
                <a:gd name="T9" fmla="*/ 18 h 35"/>
                <a:gd name="T10" fmla="*/ 0 w 38"/>
                <a:gd name="T11" fmla="*/ 21 h 35"/>
                <a:gd name="T12" fmla="*/ 5 w 38"/>
                <a:gd name="T13" fmla="*/ 35 h 35"/>
                <a:gd name="T14" fmla="*/ 32 w 38"/>
                <a:gd name="T15" fmla="*/ 24 h 35"/>
                <a:gd name="T16" fmla="*/ 38 w 38"/>
                <a:gd name="T1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5">
                  <a:moveTo>
                    <a:pt x="38" y="2"/>
                  </a:moveTo>
                  <a:cubicBezTo>
                    <a:pt x="38" y="2"/>
                    <a:pt x="24" y="11"/>
                    <a:pt x="21" y="12"/>
                  </a:cubicBezTo>
                  <a:cubicBezTo>
                    <a:pt x="18" y="13"/>
                    <a:pt x="25" y="0"/>
                    <a:pt x="20" y="0"/>
                  </a:cubicBezTo>
                  <a:cubicBezTo>
                    <a:pt x="19" y="0"/>
                    <a:pt x="15" y="3"/>
                    <a:pt x="13" y="6"/>
                  </a:cubicBezTo>
                  <a:cubicBezTo>
                    <a:pt x="9" y="11"/>
                    <a:pt x="6" y="18"/>
                    <a:pt x="6" y="18"/>
                  </a:cubicBezTo>
                  <a:cubicBezTo>
                    <a:pt x="0" y="21"/>
                    <a:pt x="0" y="21"/>
                    <a:pt x="0" y="21"/>
                  </a:cubicBezTo>
                  <a:cubicBezTo>
                    <a:pt x="5" y="35"/>
                    <a:pt x="5" y="35"/>
                    <a:pt x="5" y="35"/>
                  </a:cubicBezTo>
                  <a:cubicBezTo>
                    <a:pt x="10" y="31"/>
                    <a:pt x="21" y="30"/>
                    <a:pt x="32" y="24"/>
                  </a:cubicBezTo>
                  <a:cubicBezTo>
                    <a:pt x="38" y="20"/>
                    <a:pt x="38" y="2"/>
                    <a:pt x="38" y="2"/>
                  </a:cubicBez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23">
              <a:extLst>
                <a:ext uri="{FF2B5EF4-FFF2-40B4-BE49-F238E27FC236}">
                  <a16:creationId xmlns:a16="http://schemas.microsoft.com/office/drawing/2014/main" id="{CD7F058A-8264-4D77-9CFA-DCEC2B26D909}"/>
                </a:ext>
              </a:extLst>
            </p:cNvPr>
            <p:cNvSpPr>
              <a:spLocks/>
            </p:cNvSpPr>
            <p:nvPr/>
          </p:nvSpPr>
          <p:spPr bwMode="auto">
            <a:xfrm>
              <a:off x="5743576" y="4729163"/>
              <a:ext cx="265113" cy="371475"/>
            </a:xfrm>
            <a:custGeom>
              <a:avLst/>
              <a:gdLst>
                <a:gd name="T0" fmla="*/ 6 w 102"/>
                <a:gd name="T1" fmla="*/ 30 h 143"/>
                <a:gd name="T2" fmla="*/ 45 w 102"/>
                <a:gd name="T3" fmla="*/ 38 h 143"/>
                <a:gd name="T4" fmla="*/ 42 w 102"/>
                <a:gd name="T5" fmla="*/ 91 h 143"/>
                <a:gd name="T6" fmla="*/ 91 w 102"/>
                <a:gd name="T7" fmla="*/ 73 h 143"/>
                <a:gd name="T8" fmla="*/ 98 w 102"/>
                <a:gd name="T9" fmla="*/ 78 h 143"/>
                <a:gd name="T10" fmla="*/ 99 w 102"/>
                <a:gd name="T11" fmla="*/ 95 h 143"/>
                <a:gd name="T12" fmla="*/ 17 w 102"/>
                <a:gd name="T13" fmla="*/ 133 h 143"/>
                <a:gd name="T14" fmla="*/ 6 w 102"/>
                <a:gd name="T15" fmla="*/ 3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3">
                  <a:moveTo>
                    <a:pt x="6" y="30"/>
                  </a:moveTo>
                  <a:cubicBezTo>
                    <a:pt x="10" y="0"/>
                    <a:pt x="50" y="0"/>
                    <a:pt x="45" y="38"/>
                  </a:cubicBezTo>
                  <a:cubicBezTo>
                    <a:pt x="42" y="63"/>
                    <a:pt x="41" y="86"/>
                    <a:pt x="42" y="91"/>
                  </a:cubicBezTo>
                  <a:cubicBezTo>
                    <a:pt x="43" y="92"/>
                    <a:pt x="91" y="73"/>
                    <a:pt x="91" y="73"/>
                  </a:cubicBezTo>
                  <a:cubicBezTo>
                    <a:pt x="91" y="73"/>
                    <a:pt x="95" y="73"/>
                    <a:pt x="98" y="78"/>
                  </a:cubicBezTo>
                  <a:cubicBezTo>
                    <a:pt x="102" y="84"/>
                    <a:pt x="99" y="95"/>
                    <a:pt x="99" y="95"/>
                  </a:cubicBezTo>
                  <a:cubicBezTo>
                    <a:pt x="99" y="95"/>
                    <a:pt x="40" y="143"/>
                    <a:pt x="17" y="133"/>
                  </a:cubicBezTo>
                  <a:cubicBezTo>
                    <a:pt x="0" y="126"/>
                    <a:pt x="3" y="51"/>
                    <a:pt x="6" y="30"/>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224">
              <a:extLst>
                <a:ext uri="{FF2B5EF4-FFF2-40B4-BE49-F238E27FC236}">
                  <a16:creationId xmlns:a16="http://schemas.microsoft.com/office/drawing/2014/main" id="{80F92F5C-C3AC-4482-B3A8-A70AAE667012}"/>
                </a:ext>
              </a:extLst>
            </p:cNvPr>
            <p:cNvSpPr>
              <a:spLocks noChangeArrowheads="1"/>
            </p:cNvSpPr>
            <p:nvPr/>
          </p:nvSpPr>
          <p:spPr bwMode="auto">
            <a:xfrm>
              <a:off x="3586163" y="4997450"/>
              <a:ext cx="15875" cy="134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5">
              <a:extLst>
                <a:ext uri="{FF2B5EF4-FFF2-40B4-BE49-F238E27FC236}">
                  <a16:creationId xmlns:a16="http://schemas.microsoft.com/office/drawing/2014/main" id="{85985DCE-2E7E-47F5-B939-C64D74B73A97}"/>
                </a:ext>
              </a:extLst>
            </p:cNvPr>
            <p:cNvSpPr>
              <a:spLocks/>
            </p:cNvSpPr>
            <p:nvPr/>
          </p:nvSpPr>
          <p:spPr bwMode="auto">
            <a:xfrm>
              <a:off x="3630613" y="5033963"/>
              <a:ext cx="77788" cy="98425"/>
            </a:xfrm>
            <a:custGeom>
              <a:avLst/>
              <a:gdLst>
                <a:gd name="T0" fmla="*/ 0 w 30"/>
                <a:gd name="T1" fmla="*/ 11 h 38"/>
                <a:gd name="T2" fmla="*/ 0 w 30"/>
                <a:gd name="T3" fmla="*/ 1 h 38"/>
                <a:gd name="T4" fmla="*/ 6 w 30"/>
                <a:gd name="T5" fmla="*/ 1 h 38"/>
                <a:gd name="T6" fmla="*/ 6 w 30"/>
                <a:gd name="T7" fmla="*/ 6 h 38"/>
                <a:gd name="T8" fmla="*/ 6 w 30"/>
                <a:gd name="T9" fmla="*/ 6 h 38"/>
                <a:gd name="T10" fmla="*/ 18 w 30"/>
                <a:gd name="T11" fmla="*/ 0 h 38"/>
                <a:gd name="T12" fmla="*/ 30 w 30"/>
                <a:gd name="T13" fmla="*/ 15 h 38"/>
                <a:gd name="T14" fmla="*/ 30 w 30"/>
                <a:gd name="T15" fmla="*/ 38 h 38"/>
                <a:gd name="T16" fmla="*/ 23 w 30"/>
                <a:gd name="T17" fmla="*/ 38 h 38"/>
                <a:gd name="T18" fmla="*/ 23 w 30"/>
                <a:gd name="T19" fmla="*/ 16 h 38"/>
                <a:gd name="T20" fmla="*/ 15 w 30"/>
                <a:gd name="T21" fmla="*/ 5 h 38"/>
                <a:gd name="T22" fmla="*/ 7 w 30"/>
                <a:gd name="T23" fmla="*/ 12 h 38"/>
                <a:gd name="T24" fmla="*/ 7 w 30"/>
                <a:gd name="T25" fmla="*/ 15 h 38"/>
                <a:gd name="T26" fmla="*/ 7 w 30"/>
                <a:gd name="T27" fmla="*/ 38 h 38"/>
                <a:gd name="T28" fmla="*/ 0 w 30"/>
                <a:gd name="T29" fmla="*/ 38 h 38"/>
                <a:gd name="T30" fmla="*/ 0 w 30"/>
                <a:gd name="T3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8">
                  <a:moveTo>
                    <a:pt x="0" y="11"/>
                  </a:moveTo>
                  <a:cubicBezTo>
                    <a:pt x="0" y="7"/>
                    <a:pt x="0" y="4"/>
                    <a:pt x="0" y="1"/>
                  </a:cubicBezTo>
                  <a:cubicBezTo>
                    <a:pt x="6" y="1"/>
                    <a:pt x="6" y="1"/>
                    <a:pt x="6" y="1"/>
                  </a:cubicBezTo>
                  <a:cubicBezTo>
                    <a:pt x="6" y="6"/>
                    <a:pt x="6" y="6"/>
                    <a:pt x="6" y="6"/>
                  </a:cubicBezTo>
                  <a:cubicBezTo>
                    <a:pt x="6" y="6"/>
                    <a:pt x="6" y="6"/>
                    <a:pt x="6" y="6"/>
                  </a:cubicBezTo>
                  <a:cubicBezTo>
                    <a:pt x="8" y="3"/>
                    <a:pt x="12" y="0"/>
                    <a:pt x="18" y="0"/>
                  </a:cubicBezTo>
                  <a:cubicBezTo>
                    <a:pt x="23" y="0"/>
                    <a:pt x="30" y="3"/>
                    <a:pt x="30" y="15"/>
                  </a:cubicBezTo>
                  <a:cubicBezTo>
                    <a:pt x="30" y="38"/>
                    <a:pt x="30" y="38"/>
                    <a:pt x="30" y="38"/>
                  </a:cubicBezTo>
                  <a:cubicBezTo>
                    <a:pt x="23" y="38"/>
                    <a:pt x="23" y="38"/>
                    <a:pt x="23" y="38"/>
                  </a:cubicBezTo>
                  <a:cubicBezTo>
                    <a:pt x="23" y="16"/>
                    <a:pt x="23" y="16"/>
                    <a:pt x="23" y="16"/>
                  </a:cubicBezTo>
                  <a:cubicBezTo>
                    <a:pt x="23" y="10"/>
                    <a:pt x="21" y="5"/>
                    <a:pt x="15" y="5"/>
                  </a:cubicBezTo>
                  <a:cubicBezTo>
                    <a:pt x="12" y="5"/>
                    <a:pt x="8" y="8"/>
                    <a:pt x="7" y="12"/>
                  </a:cubicBezTo>
                  <a:cubicBezTo>
                    <a:pt x="7" y="13"/>
                    <a:pt x="7" y="14"/>
                    <a:pt x="7" y="15"/>
                  </a:cubicBezTo>
                  <a:cubicBezTo>
                    <a:pt x="7" y="38"/>
                    <a:pt x="7" y="38"/>
                    <a:pt x="7" y="38"/>
                  </a:cubicBezTo>
                  <a:cubicBezTo>
                    <a:pt x="0" y="38"/>
                    <a:pt x="0" y="38"/>
                    <a:pt x="0" y="38"/>
                  </a:cubicBez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26">
              <a:extLst>
                <a:ext uri="{FF2B5EF4-FFF2-40B4-BE49-F238E27FC236}">
                  <a16:creationId xmlns:a16="http://schemas.microsoft.com/office/drawing/2014/main" id="{6E0E2D79-2341-4647-97A6-458F8B1F8986}"/>
                </a:ext>
              </a:extLst>
            </p:cNvPr>
            <p:cNvSpPr>
              <a:spLocks noEditPoints="1"/>
            </p:cNvSpPr>
            <p:nvPr/>
          </p:nvSpPr>
          <p:spPr bwMode="auto">
            <a:xfrm>
              <a:off x="3725863" y="4991100"/>
              <a:ext cx="85725" cy="142875"/>
            </a:xfrm>
            <a:custGeom>
              <a:avLst/>
              <a:gdLst>
                <a:gd name="T0" fmla="*/ 32 w 33"/>
                <a:gd name="T1" fmla="*/ 0 h 55"/>
                <a:gd name="T2" fmla="*/ 32 w 33"/>
                <a:gd name="T3" fmla="*/ 45 h 55"/>
                <a:gd name="T4" fmla="*/ 33 w 33"/>
                <a:gd name="T5" fmla="*/ 54 h 55"/>
                <a:gd name="T6" fmla="*/ 27 w 33"/>
                <a:gd name="T7" fmla="*/ 54 h 55"/>
                <a:gd name="T8" fmla="*/ 27 w 33"/>
                <a:gd name="T9" fmla="*/ 48 h 55"/>
                <a:gd name="T10" fmla="*/ 26 w 33"/>
                <a:gd name="T11" fmla="*/ 48 h 55"/>
                <a:gd name="T12" fmla="*/ 15 w 33"/>
                <a:gd name="T13" fmla="*/ 55 h 55"/>
                <a:gd name="T14" fmla="*/ 1 w 33"/>
                <a:gd name="T15" fmla="*/ 36 h 55"/>
                <a:gd name="T16" fmla="*/ 16 w 33"/>
                <a:gd name="T17" fmla="*/ 16 h 55"/>
                <a:gd name="T18" fmla="*/ 26 w 33"/>
                <a:gd name="T19" fmla="*/ 21 h 55"/>
                <a:gd name="T20" fmla="*/ 26 w 33"/>
                <a:gd name="T21" fmla="*/ 21 h 55"/>
                <a:gd name="T22" fmla="*/ 26 w 33"/>
                <a:gd name="T23" fmla="*/ 0 h 55"/>
                <a:gd name="T24" fmla="*/ 32 w 33"/>
                <a:gd name="T25" fmla="*/ 0 h 55"/>
                <a:gd name="T26" fmla="*/ 26 w 33"/>
                <a:gd name="T27" fmla="*/ 32 h 55"/>
                <a:gd name="T28" fmla="*/ 26 w 33"/>
                <a:gd name="T29" fmla="*/ 29 h 55"/>
                <a:gd name="T30" fmla="*/ 17 w 33"/>
                <a:gd name="T31" fmla="*/ 21 h 55"/>
                <a:gd name="T32" fmla="*/ 7 w 33"/>
                <a:gd name="T33" fmla="*/ 36 h 55"/>
                <a:gd name="T34" fmla="*/ 17 w 33"/>
                <a:gd name="T35" fmla="*/ 50 h 55"/>
                <a:gd name="T36" fmla="*/ 26 w 33"/>
                <a:gd name="T37" fmla="*/ 42 h 55"/>
                <a:gd name="T38" fmla="*/ 26 w 33"/>
                <a:gd name="T39" fmla="*/ 39 h 55"/>
                <a:gd name="T40" fmla="*/ 26 w 33"/>
                <a:gd name="T41" fmla="*/ 3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55">
                  <a:moveTo>
                    <a:pt x="32" y="0"/>
                  </a:moveTo>
                  <a:cubicBezTo>
                    <a:pt x="32" y="45"/>
                    <a:pt x="32" y="45"/>
                    <a:pt x="32" y="45"/>
                  </a:cubicBezTo>
                  <a:cubicBezTo>
                    <a:pt x="32" y="48"/>
                    <a:pt x="33" y="52"/>
                    <a:pt x="33" y="54"/>
                  </a:cubicBezTo>
                  <a:cubicBezTo>
                    <a:pt x="27" y="54"/>
                    <a:pt x="27" y="54"/>
                    <a:pt x="27" y="54"/>
                  </a:cubicBezTo>
                  <a:cubicBezTo>
                    <a:pt x="27" y="48"/>
                    <a:pt x="27" y="48"/>
                    <a:pt x="27" y="48"/>
                  </a:cubicBezTo>
                  <a:cubicBezTo>
                    <a:pt x="26" y="48"/>
                    <a:pt x="26" y="48"/>
                    <a:pt x="26" y="48"/>
                  </a:cubicBezTo>
                  <a:cubicBezTo>
                    <a:pt x="25" y="52"/>
                    <a:pt x="21" y="55"/>
                    <a:pt x="15" y="55"/>
                  </a:cubicBezTo>
                  <a:cubicBezTo>
                    <a:pt x="7" y="55"/>
                    <a:pt x="1" y="48"/>
                    <a:pt x="1" y="36"/>
                  </a:cubicBezTo>
                  <a:cubicBezTo>
                    <a:pt x="0" y="23"/>
                    <a:pt x="8" y="16"/>
                    <a:pt x="16" y="16"/>
                  </a:cubicBezTo>
                  <a:cubicBezTo>
                    <a:pt x="21" y="16"/>
                    <a:pt x="24" y="18"/>
                    <a:pt x="26" y="21"/>
                  </a:cubicBezTo>
                  <a:cubicBezTo>
                    <a:pt x="26" y="21"/>
                    <a:pt x="26" y="21"/>
                    <a:pt x="26" y="21"/>
                  </a:cubicBezTo>
                  <a:cubicBezTo>
                    <a:pt x="26" y="0"/>
                    <a:pt x="26" y="0"/>
                    <a:pt x="26" y="0"/>
                  </a:cubicBezTo>
                  <a:lnTo>
                    <a:pt x="32" y="0"/>
                  </a:lnTo>
                  <a:close/>
                  <a:moveTo>
                    <a:pt x="26" y="32"/>
                  </a:moveTo>
                  <a:cubicBezTo>
                    <a:pt x="26" y="31"/>
                    <a:pt x="26" y="30"/>
                    <a:pt x="26" y="29"/>
                  </a:cubicBezTo>
                  <a:cubicBezTo>
                    <a:pt x="25" y="25"/>
                    <a:pt x="22" y="21"/>
                    <a:pt x="17" y="21"/>
                  </a:cubicBezTo>
                  <a:cubicBezTo>
                    <a:pt x="11" y="21"/>
                    <a:pt x="7" y="28"/>
                    <a:pt x="7" y="36"/>
                  </a:cubicBezTo>
                  <a:cubicBezTo>
                    <a:pt x="7" y="43"/>
                    <a:pt x="10" y="50"/>
                    <a:pt x="17" y="50"/>
                  </a:cubicBezTo>
                  <a:cubicBezTo>
                    <a:pt x="21" y="50"/>
                    <a:pt x="24" y="47"/>
                    <a:pt x="26" y="42"/>
                  </a:cubicBezTo>
                  <a:cubicBezTo>
                    <a:pt x="26" y="41"/>
                    <a:pt x="26" y="40"/>
                    <a:pt x="26" y="39"/>
                  </a:cubicBezTo>
                  <a:lnTo>
                    <a:pt x="2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27">
              <a:extLst>
                <a:ext uri="{FF2B5EF4-FFF2-40B4-BE49-F238E27FC236}">
                  <a16:creationId xmlns:a16="http://schemas.microsoft.com/office/drawing/2014/main" id="{A43590E7-2C3A-48D6-8DA3-FD90C8AA40E7}"/>
                </a:ext>
              </a:extLst>
            </p:cNvPr>
            <p:cNvSpPr>
              <a:spLocks noEditPoints="1"/>
            </p:cNvSpPr>
            <p:nvPr/>
          </p:nvSpPr>
          <p:spPr bwMode="auto">
            <a:xfrm>
              <a:off x="3830638" y="5033963"/>
              <a:ext cx="85725" cy="100012"/>
            </a:xfrm>
            <a:custGeom>
              <a:avLst/>
              <a:gdLst>
                <a:gd name="T0" fmla="*/ 33 w 33"/>
                <a:gd name="T1" fmla="*/ 19 h 39"/>
                <a:gd name="T2" fmla="*/ 17 w 33"/>
                <a:gd name="T3" fmla="*/ 39 h 39"/>
                <a:gd name="T4" fmla="*/ 0 w 33"/>
                <a:gd name="T5" fmla="*/ 20 h 39"/>
                <a:gd name="T6" fmla="*/ 17 w 33"/>
                <a:gd name="T7" fmla="*/ 0 h 39"/>
                <a:gd name="T8" fmla="*/ 33 w 33"/>
                <a:gd name="T9" fmla="*/ 19 h 39"/>
                <a:gd name="T10" fmla="*/ 7 w 33"/>
                <a:gd name="T11" fmla="*/ 20 h 39"/>
                <a:gd name="T12" fmla="*/ 17 w 33"/>
                <a:gd name="T13" fmla="*/ 34 h 39"/>
                <a:gd name="T14" fmla="*/ 27 w 33"/>
                <a:gd name="T15" fmla="*/ 19 h 39"/>
                <a:gd name="T16" fmla="*/ 17 w 33"/>
                <a:gd name="T17" fmla="*/ 5 h 39"/>
                <a:gd name="T18" fmla="*/ 7 w 33"/>
                <a:gd name="T1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9">
                  <a:moveTo>
                    <a:pt x="33" y="19"/>
                  </a:moveTo>
                  <a:cubicBezTo>
                    <a:pt x="33" y="33"/>
                    <a:pt x="25" y="39"/>
                    <a:pt x="17" y="39"/>
                  </a:cubicBezTo>
                  <a:cubicBezTo>
                    <a:pt x="8" y="39"/>
                    <a:pt x="0" y="32"/>
                    <a:pt x="0" y="20"/>
                  </a:cubicBezTo>
                  <a:cubicBezTo>
                    <a:pt x="0" y="7"/>
                    <a:pt x="8" y="0"/>
                    <a:pt x="17" y="0"/>
                  </a:cubicBezTo>
                  <a:cubicBezTo>
                    <a:pt x="27" y="0"/>
                    <a:pt x="33" y="7"/>
                    <a:pt x="33" y="19"/>
                  </a:cubicBezTo>
                  <a:close/>
                  <a:moveTo>
                    <a:pt x="7" y="20"/>
                  </a:moveTo>
                  <a:cubicBezTo>
                    <a:pt x="7" y="27"/>
                    <a:pt x="11" y="34"/>
                    <a:pt x="17" y="34"/>
                  </a:cubicBezTo>
                  <a:cubicBezTo>
                    <a:pt x="23" y="34"/>
                    <a:pt x="27" y="27"/>
                    <a:pt x="27" y="19"/>
                  </a:cubicBezTo>
                  <a:cubicBezTo>
                    <a:pt x="27" y="13"/>
                    <a:pt x="24" y="5"/>
                    <a:pt x="17" y="5"/>
                  </a:cubicBezTo>
                  <a:cubicBezTo>
                    <a:pt x="10" y="5"/>
                    <a:pt x="7" y="13"/>
                    <a:pt x="7"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8">
              <a:extLst>
                <a:ext uri="{FF2B5EF4-FFF2-40B4-BE49-F238E27FC236}">
                  <a16:creationId xmlns:a16="http://schemas.microsoft.com/office/drawing/2014/main" id="{AB8C26E1-6918-4C81-A437-AB9FCDBC96D6}"/>
                </a:ext>
              </a:extLst>
            </p:cNvPr>
            <p:cNvSpPr>
              <a:spLocks/>
            </p:cNvSpPr>
            <p:nvPr/>
          </p:nvSpPr>
          <p:spPr bwMode="auto">
            <a:xfrm>
              <a:off x="3937001" y="5033963"/>
              <a:ext cx="77788" cy="98425"/>
            </a:xfrm>
            <a:custGeom>
              <a:avLst/>
              <a:gdLst>
                <a:gd name="T0" fmla="*/ 1 w 30"/>
                <a:gd name="T1" fmla="*/ 11 h 38"/>
                <a:gd name="T2" fmla="*/ 0 w 30"/>
                <a:gd name="T3" fmla="*/ 1 h 38"/>
                <a:gd name="T4" fmla="*/ 6 w 30"/>
                <a:gd name="T5" fmla="*/ 1 h 38"/>
                <a:gd name="T6" fmla="*/ 6 w 30"/>
                <a:gd name="T7" fmla="*/ 6 h 38"/>
                <a:gd name="T8" fmla="*/ 7 w 30"/>
                <a:gd name="T9" fmla="*/ 6 h 38"/>
                <a:gd name="T10" fmla="*/ 18 w 30"/>
                <a:gd name="T11" fmla="*/ 0 h 38"/>
                <a:gd name="T12" fmla="*/ 30 w 30"/>
                <a:gd name="T13" fmla="*/ 15 h 38"/>
                <a:gd name="T14" fmla="*/ 30 w 30"/>
                <a:gd name="T15" fmla="*/ 38 h 38"/>
                <a:gd name="T16" fmla="*/ 23 w 30"/>
                <a:gd name="T17" fmla="*/ 38 h 38"/>
                <a:gd name="T18" fmla="*/ 23 w 30"/>
                <a:gd name="T19" fmla="*/ 16 h 38"/>
                <a:gd name="T20" fmla="*/ 16 w 30"/>
                <a:gd name="T21" fmla="*/ 5 h 38"/>
                <a:gd name="T22" fmla="*/ 7 w 30"/>
                <a:gd name="T23" fmla="*/ 12 h 38"/>
                <a:gd name="T24" fmla="*/ 7 w 30"/>
                <a:gd name="T25" fmla="*/ 15 h 38"/>
                <a:gd name="T26" fmla="*/ 7 w 30"/>
                <a:gd name="T27" fmla="*/ 38 h 38"/>
                <a:gd name="T28" fmla="*/ 1 w 30"/>
                <a:gd name="T29" fmla="*/ 38 h 38"/>
                <a:gd name="T30" fmla="*/ 1 w 30"/>
                <a:gd name="T3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8">
                  <a:moveTo>
                    <a:pt x="1" y="11"/>
                  </a:moveTo>
                  <a:cubicBezTo>
                    <a:pt x="1" y="7"/>
                    <a:pt x="0" y="4"/>
                    <a:pt x="0" y="1"/>
                  </a:cubicBezTo>
                  <a:cubicBezTo>
                    <a:pt x="6" y="1"/>
                    <a:pt x="6" y="1"/>
                    <a:pt x="6" y="1"/>
                  </a:cubicBezTo>
                  <a:cubicBezTo>
                    <a:pt x="6" y="6"/>
                    <a:pt x="6" y="6"/>
                    <a:pt x="6" y="6"/>
                  </a:cubicBezTo>
                  <a:cubicBezTo>
                    <a:pt x="7" y="6"/>
                    <a:pt x="7" y="6"/>
                    <a:pt x="7" y="6"/>
                  </a:cubicBezTo>
                  <a:cubicBezTo>
                    <a:pt x="8" y="3"/>
                    <a:pt x="12" y="0"/>
                    <a:pt x="18" y="0"/>
                  </a:cubicBezTo>
                  <a:cubicBezTo>
                    <a:pt x="23" y="0"/>
                    <a:pt x="30" y="3"/>
                    <a:pt x="30" y="15"/>
                  </a:cubicBezTo>
                  <a:cubicBezTo>
                    <a:pt x="30" y="38"/>
                    <a:pt x="30" y="38"/>
                    <a:pt x="30" y="38"/>
                  </a:cubicBezTo>
                  <a:cubicBezTo>
                    <a:pt x="23" y="38"/>
                    <a:pt x="23" y="38"/>
                    <a:pt x="23" y="38"/>
                  </a:cubicBezTo>
                  <a:cubicBezTo>
                    <a:pt x="23" y="16"/>
                    <a:pt x="23" y="16"/>
                    <a:pt x="23" y="16"/>
                  </a:cubicBezTo>
                  <a:cubicBezTo>
                    <a:pt x="23" y="10"/>
                    <a:pt x="21" y="5"/>
                    <a:pt x="16" y="5"/>
                  </a:cubicBezTo>
                  <a:cubicBezTo>
                    <a:pt x="12" y="5"/>
                    <a:pt x="9" y="8"/>
                    <a:pt x="7" y="12"/>
                  </a:cubicBezTo>
                  <a:cubicBezTo>
                    <a:pt x="7" y="13"/>
                    <a:pt x="7" y="14"/>
                    <a:pt x="7" y="15"/>
                  </a:cubicBezTo>
                  <a:cubicBezTo>
                    <a:pt x="7" y="38"/>
                    <a:pt x="7" y="38"/>
                    <a:pt x="7" y="38"/>
                  </a:cubicBezTo>
                  <a:cubicBezTo>
                    <a:pt x="1" y="38"/>
                    <a:pt x="1" y="38"/>
                    <a:pt x="1" y="38"/>
                  </a:cubicBezTo>
                  <a:lnTo>
                    <a:pt x="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9">
              <a:extLst>
                <a:ext uri="{FF2B5EF4-FFF2-40B4-BE49-F238E27FC236}">
                  <a16:creationId xmlns:a16="http://schemas.microsoft.com/office/drawing/2014/main" id="{9A1555CA-7A40-4C38-8E9B-411AEFFBD265}"/>
                </a:ext>
              </a:extLst>
            </p:cNvPr>
            <p:cNvSpPr>
              <a:spLocks noEditPoints="1"/>
            </p:cNvSpPr>
            <p:nvPr/>
          </p:nvSpPr>
          <p:spPr bwMode="auto">
            <a:xfrm>
              <a:off x="4035426" y="5033963"/>
              <a:ext cx="77788" cy="100012"/>
            </a:xfrm>
            <a:custGeom>
              <a:avLst/>
              <a:gdLst>
                <a:gd name="T0" fmla="*/ 6 w 30"/>
                <a:gd name="T1" fmla="*/ 21 h 39"/>
                <a:gd name="T2" fmla="*/ 18 w 30"/>
                <a:gd name="T3" fmla="*/ 34 h 39"/>
                <a:gd name="T4" fmla="*/ 27 w 30"/>
                <a:gd name="T5" fmla="*/ 32 h 39"/>
                <a:gd name="T6" fmla="*/ 28 w 30"/>
                <a:gd name="T7" fmla="*/ 37 h 39"/>
                <a:gd name="T8" fmla="*/ 17 w 30"/>
                <a:gd name="T9" fmla="*/ 39 h 39"/>
                <a:gd name="T10" fmla="*/ 0 w 30"/>
                <a:gd name="T11" fmla="*/ 20 h 39"/>
                <a:gd name="T12" fmla="*/ 16 w 30"/>
                <a:gd name="T13" fmla="*/ 0 h 39"/>
                <a:gd name="T14" fmla="*/ 30 w 30"/>
                <a:gd name="T15" fmla="*/ 17 h 39"/>
                <a:gd name="T16" fmla="*/ 30 w 30"/>
                <a:gd name="T17" fmla="*/ 21 h 39"/>
                <a:gd name="T18" fmla="*/ 6 w 30"/>
                <a:gd name="T19" fmla="*/ 21 h 39"/>
                <a:gd name="T20" fmla="*/ 24 w 30"/>
                <a:gd name="T21" fmla="*/ 16 h 39"/>
                <a:gd name="T22" fmla="*/ 15 w 30"/>
                <a:gd name="T23" fmla="*/ 5 h 39"/>
                <a:gd name="T24" fmla="*/ 6 w 30"/>
                <a:gd name="T25" fmla="*/ 16 h 39"/>
                <a:gd name="T26" fmla="*/ 24 w 30"/>
                <a:gd name="T27"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9">
                  <a:moveTo>
                    <a:pt x="6" y="21"/>
                  </a:moveTo>
                  <a:cubicBezTo>
                    <a:pt x="6" y="31"/>
                    <a:pt x="12" y="34"/>
                    <a:pt x="18" y="34"/>
                  </a:cubicBezTo>
                  <a:cubicBezTo>
                    <a:pt x="22" y="34"/>
                    <a:pt x="25" y="33"/>
                    <a:pt x="27" y="32"/>
                  </a:cubicBezTo>
                  <a:cubicBezTo>
                    <a:pt x="28" y="37"/>
                    <a:pt x="28" y="37"/>
                    <a:pt x="28" y="37"/>
                  </a:cubicBezTo>
                  <a:cubicBezTo>
                    <a:pt x="26" y="38"/>
                    <a:pt x="22" y="39"/>
                    <a:pt x="17" y="39"/>
                  </a:cubicBezTo>
                  <a:cubicBezTo>
                    <a:pt x="6" y="39"/>
                    <a:pt x="0" y="31"/>
                    <a:pt x="0" y="20"/>
                  </a:cubicBezTo>
                  <a:cubicBezTo>
                    <a:pt x="0" y="9"/>
                    <a:pt x="6" y="0"/>
                    <a:pt x="16" y="0"/>
                  </a:cubicBezTo>
                  <a:cubicBezTo>
                    <a:pt x="27" y="0"/>
                    <a:pt x="30" y="10"/>
                    <a:pt x="30" y="17"/>
                  </a:cubicBezTo>
                  <a:cubicBezTo>
                    <a:pt x="30" y="19"/>
                    <a:pt x="30" y="20"/>
                    <a:pt x="30" y="21"/>
                  </a:cubicBezTo>
                  <a:lnTo>
                    <a:pt x="6" y="21"/>
                  </a:lnTo>
                  <a:close/>
                  <a:moveTo>
                    <a:pt x="24" y="16"/>
                  </a:moveTo>
                  <a:cubicBezTo>
                    <a:pt x="24" y="11"/>
                    <a:pt x="21" y="5"/>
                    <a:pt x="15" y="5"/>
                  </a:cubicBezTo>
                  <a:cubicBezTo>
                    <a:pt x="9" y="5"/>
                    <a:pt x="7" y="11"/>
                    <a:pt x="6" y="16"/>
                  </a:cubicBezTo>
                  <a:lnTo>
                    <a:pt x="24"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30">
              <a:extLst>
                <a:ext uri="{FF2B5EF4-FFF2-40B4-BE49-F238E27FC236}">
                  <a16:creationId xmlns:a16="http://schemas.microsoft.com/office/drawing/2014/main" id="{79116EE9-EB17-45A6-9A29-A8576F816A66}"/>
                </a:ext>
              </a:extLst>
            </p:cNvPr>
            <p:cNvSpPr>
              <a:spLocks/>
            </p:cNvSpPr>
            <p:nvPr/>
          </p:nvSpPr>
          <p:spPr bwMode="auto">
            <a:xfrm>
              <a:off x="4125913" y="5033963"/>
              <a:ext cx="60325" cy="100012"/>
            </a:xfrm>
            <a:custGeom>
              <a:avLst/>
              <a:gdLst>
                <a:gd name="T0" fmla="*/ 2 w 23"/>
                <a:gd name="T1" fmla="*/ 32 h 39"/>
                <a:gd name="T2" fmla="*/ 10 w 23"/>
                <a:gd name="T3" fmla="*/ 34 h 39"/>
                <a:gd name="T4" fmla="*/ 17 w 23"/>
                <a:gd name="T5" fmla="*/ 29 h 39"/>
                <a:gd name="T6" fmla="*/ 10 w 23"/>
                <a:gd name="T7" fmla="*/ 22 h 39"/>
                <a:gd name="T8" fmla="*/ 1 w 23"/>
                <a:gd name="T9" fmla="*/ 11 h 39"/>
                <a:gd name="T10" fmla="*/ 13 w 23"/>
                <a:gd name="T11" fmla="*/ 0 h 39"/>
                <a:gd name="T12" fmla="*/ 22 w 23"/>
                <a:gd name="T13" fmla="*/ 2 h 39"/>
                <a:gd name="T14" fmla="*/ 20 w 23"/>
                <a:gd name="T15" fmla="*/ 7 h 39"/>
                <a:gd name="T16" fmla="*/ 13 w 23"/>
                <a:gd name="T17" fmla="*/ 5 h 39"/>
                <a:gd name="T18" fmla="*/ 7 w 23"/>
                <a:gd name="T19" fmla="*/ 10 h 39"/>
                <a:gd name="T20" fmla="*/ 14 w 23"/>
                <a:gd name="T21" fmla="*/ 16 h 39"/>
                <a:gd name="T22" fmla="*/ 23 w 23"/>
                <a:gd name="T23" fmla="*/ 28 h 39"/>
                <a:gd name="T24" fmla="*/ 10 w 23"/>
                <a:gd name="T25" fmla="*/ 39 h 39"/>
                <a:gd name="T26" fmla="*/ 0 w 23"/>
                <a:gd name="T27" fmla="*/ 37 h 39"/>
                <a:gd name="T28" fmla="*/ 2 w 23"/>
                <a:gd name="T2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9">
                  <a:moveTo>
                    <a:pt x="2" y="32"/>
                  </a:moveTo>
                  <a:cubicBezTo>
                    <a:pt x="4" y="33"/>
                    <a:pt x="7" y="34"/>
                    <a:pt x="10" y="34"/>
                  </a:cubicBezTo>
                  <a:cubicBezTo>
                    <a:pt x="14" y="34"/>
                    <a:pt x="17" y="32"/>
                    <a:pt x="17" y="29"/>
                  </a:cubicBezTo>
                  <a:cubicBezTo>
                    <a:pt x="17" y="25"/>
                    <a:pt x="15" y="24"/>
                    <a:pt x="10" y="22"/>
                  </a:cubicBezTo>
                  <a:cubicBezTo>
                    <a:pt x="4" y="19"/>
                    <a:pt x="1" y="15"/>
                    <a:pt x="1" y="11"/>
                  </a:cubicBezTo>
                  <a:cubicBezTo>
                    <a:pt x="1" y="5"/>
                    <a:pt x="6" y="0"/>
                    <a:pt x="13" y="0"/>
                  </a:cubicBezTo>
                  <a:cubicBezTo>
                    <a:pt x="17" y="0"/>
                    <a:pt x="20" y="1"/>
                    <a:pt x="22" y="2"/>
                  </a:cubicBezTo>
                  <a:cubicBezTo>
                    <a:pt x="20" y="7"/>
                    <a:pt x="20" y="7"/>
                    <a:pt x="20" y="7"/>
                  </a:cubicBezTo>
                  <a:cubicBezTo>
                    <a:pt x="19" y="6"/>
                    <a:pt x="16" y="5"/>
                    <a:pt x="13" y="5"/>
                  </a:cubicBezTo>
                  <a:cubicBezTo>
                    <a:pt x="9" y="5"/>
                    <a:pt x="7" y="7"/>
                    <a:pt x="7" y="10"/>
                  </a:cubicBezTo>
                  <a:cubicBezTo>
                    <a:pt x="7" y="13"/>
                    <a:pt x="9" y="14"/>
                    <a:pt x="14" y="16"/>
                  </a:cubicBezTo>
                  <a:cubicBezTo>
                    <a:pt x="20" y="19"/>
                    <a:pt x="23" y="22"/>
                    <a:pt x="23" y="28"/>
                  </a:cubicBezTo>
                  <a:cubicBezTo>
                    <a:pt x="23" y="35"/>
                    <a:pt x="18" y="39"/>
                    <a:pt x="10" y="39"/>
                  </a:cubicBezTo>
                  <a:cubicBezTo>
                    <a:pt x="6" y="39"/>
                    <a:pt x="3" y="38"/>
                    <a:pt x="0" y="37"/>
                  </a:cubicBezTo>
                  <a:lnTo>
                    <a:pt x="2"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31">
              <a:extLst>
                <a:ext uri="{FF2B5EF4-FFF2-40B4-BE49-F238E27FC236}">
                  <a16:creationId xmlns:a16="http://schemas.microsoft.com/office/drawing/2014/main" id="{9B247ABB-81C1-42E2-ABB1-F9E70058B3D6}"/>
                </a:ext>
              </a:extLst>
            </p:cNvPr>
            <p:cNvSpPr>
              <a:spLocks noEditPoints="1"/>
            </p:cNvSpPr>
            <p:nvPr/>
          </p:nvSpPr>
          <p:spPr bwMode="auto">
            <a:xfrm>
              <a:off x="4203701" y="4997450"/>
              <a:ext cx="20638" cy="134937"/>
            </a:xfrm>
            <a:custGeom>
              <a:avLst/>
              <a:gdLst>
                <a:gd name="T0" fmla="*/ 8 w 8"/>
                <a:gd name="T1" fmla="*/ 4 h 52"/>
                <a:gd name="T2" fmla="*/ 4 w 8"/>
                <a:gd name="T3" fmla="*/ 9 h 52"/>
                <a:gd name="T4" fmla="*/ 0 w 8"/>
                <a:gd name="T5" fmla="*/ 4 h 52"/>
                <a:gd name="T6" fmla="*/ 4 w 8"/>
                <a:gd name="T7" fmla="*/ 0 h 52"/>
                <a:gd name="T8" fmla="*/ 8 w 8"/>
                <a:gd name="T9" fmla="*/ 4 h 52"/>
                <a:gd name="T10" fmla="*/ 1 w 8"/>
                <a:gd name="T11" fmla="*/ 52 h 52"/>
                <a:gd name="T12" fmla="*/ 1 w 8"/>
                <a:gd name="T13" fmla="*/ 15 h 52"/>
                <a:gd name="T14" fmla="*/ 8 w 8"/>
                <a:gd name="T15" fmla="*/ 15 h 52"/>
                <a:gd name="T16" fmla="*/ 8 w 8"/>
                <a:gd name="T17" fmla="*/ 52 h 52"/>
                <a:gd name="T18" fmla="*/ 1 w 8"/>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2">
                  <a:moveTo>
                    <a:pt x="8" y="4"/>
                  </a:moveTo>
                  <a:cubicBezTo>
                    <a:pt x="8" y="7"/>
                    <a:pt x="7" y="9"/>
                    <a:pt x="4" y="9"/>
                  </a:cubicBezTo>
                  <a:cubicBezTo>
                    <a:pt x="2" y="9"/>
                    <a:pt x="0" y="7"/>
                    <a:pt x="0" y="4"/>
                  </a:cubicBezTo>
                  <a:cubicBezTo>
                    <a:pt x="0" y="2"/>
                    <a:pt x="2" y="0"/>
                    <a:pt x="4" y="0"/>
                  </a:cubicBezTo>
                  <a:cubicBezTo>
                    <a:pt x="7" y="0"/>
                    <a:pt x="8" y="2"/>
                    <a:pt x="8" y="4"/>
                  </a:cubicBezTo>
                  <a:close/>
                  <a:moveTo>
                    <a:pt x="1" y="52"/>
                  </a:moveTo>
                  <a:cubicBezTo>
                    <a:pt x="1" y="15"/>
                    <a:pt x="1" y="15"/>
                    <a:pt x="1" y="15"/>
                  </a:cubicBezTo>
                  <a:cubicBezTo>
                    <a:pt x="8" y="15"/>
                    <a:pt x="8" y="15"/>
                    <a:pt x="8" y="15"/>
                  </a:cubicBezTo>
                  <a:cubicBezTo>
                    <a:pt x="8" y="52"/>
                    <a:pt x="8" y="52"/>
                    <a:pt x="8" y="52"/>
                  </a:cubicBezTo>
                  <a:lnTo>
                    <a:pt x="1"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32">
              <a:extLst>
                <a:ext uri="{FF2B5EF4-FFF2-40B4-BE49-F238E27FC236}">
                  <a16:creationId xmlns:a16="http://schemas.microsoft.com/office/drawing/2014/main" id="{CDD05FD9-2442-4008-8C85-1807250EF11D}"/>
                </a:ext>
              </a:extLst>
            </p:cNvPr>
            <p:cNvSpPr>
              <a:spLocks noEditPoints="1"/>
            </p:cNvSpPr>
            <p:nvPr/>
          </p:nvSpPr>
          <p:spPr bwMode="auto">
            <a:xfrm>
              <a:off x="4243388" y="5033963"/>
              <a:ext cx="71438" cy="100012"/>
            </a:xfrm>
            <a:custGeom>
              <a:avLst/>
              <a:gdLst>
                <a:gd name="T0" fmla="*/ 22 w 28"/>
                <a:gd name="T1" fmla="*/ 38 h 39"/>
                <a:gd name="T2" fmla="*/ 21 w 28"/>
                <a:gd name="T3" fmla="*/ 34 h 39"/>
                <a:gd name="T4" fmla="*/ 21 w 28"/>
                <a:gd name="T5" fmla="*/ 34 h 39"/>
                <a:gd name="T6" fmla="*/ 11 w 28"/>
                <a:gd name="T7" fmla="*/ 39 h 39"/>
                <a:gd name="T8" fmla="*/ 0 w 28"/>
                <a:gd name="T9" fmla="*/ 28 h 39"/>
                <a:gd name="T10" fmla="*/ 21 w 28"/>
                <a:gd name="T11" fmla="*/ 15 h 39"/>
                <a:gd name="T12" fmla="*/ 21 w 28"/>
                <a:gd name="T13" fmla="*/ 14 h 39"/>
                <a:gd name="T14" fmla="*/ 13 w 28"/>
                <a:gd name="T15" fmla="*/ 5 h 39"/>
                <a:gd name="T16" fmla="*/ 4 w 28"/>
                <a:gd name="T17" fmla="*/ 8 h 39"/>
                <a:gd name="T18" fmla="*/ 3 w 28"/>
                <a:gd name="T19" fmla="*/ 3 h 39"/>
                <a:gd name="T20" fmla="*/ 14 w 28"/>
                <a:gd name="T21" fmla="*/ 0 h 39"/>
                <a:gd name="T22" fmla="*/ 27 w 28"/>
                <a:gd name="T23" fmla="*/ 15 h 39"/>
                <a:gd name="T24" fmla="*/ 27 w 28"/>
                <a:gd name="T25" fmla="*/ 30 h 39"/>
                <a:gd name="T26" fmla="*/ 28 w 28"/>
                <a:gd name="T27" fmla="*/ 38 h 39"/>
                <a:gd name="T28" fmla="*/ 22 w 28"/>
                <a:gd name="T29" fmla="*/ 38 h 39"/>
                <a:gd name="T30" fmla="*/ 21 w 28"/>
                <a:gd name="T31" fmla="*/ 19 h 39"/>
                <a:gd name="T32" fmla="*/ 7 w 28"/>
                <a:gd name="T33" fmla="*/ 28 h 39"/>
                <a:gd name="T34" fmla="*/ 13 w 28"/>
                <a:gd name="T35" fmla="*/ 34 h 39"/>
                <a:gd name="T36" fmla="*/ 21 w 28"/>
                <a:gd name="T37" fmla="*/ 28 h 39"/>
                <a:gd name="T38" fmla="*/ 21 w 28"/>
                <a:gd name="T39" fmla="*/ 26 h 39"/>
                <a:gd name="T40" fmla="*/ 21 w 28"/>
                <a:gd name="T41"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9">
                  <a:moveTo>
                    <a:pt x="22" y="38"/>
                  </a:moveTo>
                  <a:cubicBezTo>
                    <a:pt x="21" y="34"/>
                    <a:pt x="21" y="34"/>
                    <a:pt x="21" y="34"/>
                  </a:cubicBezTo>
                  <a:cubicBezTo>
                    <a:pt x="21" y="34"/>
                    <a:pt x="21" y="34"/>
                    <a:pt x="21" y="34"/>
                  </a:cubicBezTo>
                  <a:cubicBezTo>
                    <a:pt x="19" y="37"/>
                    <a:pt x="16" y="39"/>
                    <a:pt x="11" y="39"/>
                  </a:cubicBezTo>
                  <a:cubicBezTo>
                    <a:pt x="4" y="39"/>
                    <a:pt x="0" y="34"/>
                    <a:pt x="0" y="28"/>
                  </a:cubicBezTo>
                  <a:cubicBezTo>
                    <a:pt x="0" y="19"/>
                    <a:pt x="8" y="14"/>
                    <a:pt x="21" y="15"/>
                  </a:cubicBezTo>
                  <a:cubicBezTo>
                    <a:pt x="21" y="14"/>
                    <a:pt x="21" y="14"/>
                    <a:pt x="21" y="14"/>
                  </a:cubicBezTo>
                  <a:cubicBezTo>
                    <a:pt x="21" y="10"/>
                    <a:pt x="20" y="5"/>
                    <a:pt x="13" y="5"/>
                  </a:cubicBezTo>
                  <a:cubicBezTo>
                    <a:pt x="10" y="5"/>
                    <a:pt x="7" y="6"/>
                    <a:pt x="4" y="8"/>
                  </a:cubicBezTo>
                  <a:cubicBezTo>
                    <a:pt x="3" y="3"/>
                    <a:pt x="3" y="3"/>
                    <a:pt x="3" y="3"/>
                  </a:cubicBezTo>
                  <a:cubicBezTo>
                    <a:pt x="6" y="1"/>
                    <a:pt x="10" y="0"/>
                    <a:pt x="14" y="0"/>
                  </a:cubicBezTo>
                  <a:cubicBezTo>
                    <a:pt x="24" y="0"/>
                    <a:pt x="27" y="7"/>
                    <a:pt x="27" y="15"/>
                  </a:cubicBezTo>
                  <a:cubicBezTo>
                    <a:pt x="27" y="30"/>
                    <a:pt x="27" y="30"/>
                    <a:pt x="27" y="30"/>
                  </a:cubicBezTo>
                  <a:cubicBezTo>
                    <a:pt x="27" y="33"/>
                    <a:pt x="28" y="36"/>
                    <a:pt x="28" y="38"/>
                  </a:cubicBezTo>
                  <a:lnTo>
                    <a:pt x="22" y="38"/>
                  </a:lnTo>
                  <a:close/>
                  <a:moveTo>
                    <a:pt x="21" y="19"/>
                  </a:moveTo>
                  <a:cubicBezTo>
                    <a:pt x="15" y="19"/>
                    <a:pt x="7" y="20"/>
                    <a:pt x="7" y="28"/>
                  </a:cubicBezTo>
                  <a:cubicBezTo>
                    <a:pt x="7" y="32"/>
                    <a:pt x="10" y="34"/>
                    <a:pt x="13" y="34"/>
                  </a:cubicBezTo>
                  <a:cubicBezTo>
                    <a:pt x="17" y="34"/>
                    <a:pt x="20" y="31"/>
                    <a:pt x="21" y="28"/>
                  </a:cubicBezTo>
                  <a:cubicBezTo>
                    <a:pt x="21" y="27"/>
                    <a:pt x="21" y="27"/>
                    <a:pt x="21" y="26"/>
                  </a:cubicBezTo>
                  <a:lnTo>
                    <a:pt x="2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33">
              <a:extLst>
                <a:ext uri="{FF2B5EF4-FFF2-40B4-BE49-F238E27FC236}">
                  <a16:creationId xmlns:a16="http://schemas.microsoft.com/office/drawing/2014/main" id="{E551397E-88CD-4D56-8FA0-78439896BA37}"/>
                </a:ext>
              </a:extLst>
            </p:cNvPr>
            <p:cNvSpPr>
              <a:spLocks/>
            </p:cNvSpPr>
            <p:nvPr/>
          </p:nvSpPr>
          <p:spPr bwMode="auto">
            <a:xfrm>
              <a:off x="4338638" y="5033963"/>
              <a:ext cx="77788" cy="98425"/>
            </a:xfrm>
            <a:custGeom>
              <a:avLst/>
              <a:gdLst>
                <a:gd name="T0" fmla="*/ 1 w 30"/>
                <a:gd name="T1" fmla="*/ 11 h 38"/>
                <a:gd name="T2" fmla="*/ 0 w 30"/>
                <a:gd name="T3" fmla="*/ 1 h 38"/>
                <a:gd name="T4" fmla="*/ 6 w 30"/>
                <a:gd name="T5" fmla="*/ 1 h 38"/>
                <a:gd name="T6" fmla="*/ 6 w 30"/>
                <a:gd name="T7" fmla="*/ 6 h 38"/>
                <a:gd name="T8" fmla="*/ 7 w 30"/>
                <a:gd name="T9" fmla="*/ 6 h 38"/>
                <a:gd name="T10" fmla="*/ 18 w 30"/>
                <a:gd name="T11" fmla="*/ 0 h 38"/>
                <a:gd name="T12" fmla="*/ 30 w 30"/>
                <a:gd name="T13" fmla="*/ 15 h 38"/>
                <a:gd name="T14" fmla="*/ 30 w 30"/>
                <a:gd name="T15" fmla="*/ 38 h 38"/>
                <a:gd name="T16" fmla="*/ 23 w 30"/>
                <a:gd name="T17" fmla="*/ 38 h 38"/>
                <a:gd name="T18" fmla="*/ 23 w 30"/>
                <a:gd name="T19" fmla="*/ 16 h 38"/>
                <a:gd name="T20" fmla="*/ 16 w 30"/>
                <a:gd name="T21" fmla="*/ 5 h 38"/>
                <a:gd name="T22" fmla="*/ 8 w 30"/>
                <a:gd name="T23" fmla="*/ 12 h 38"/>
                <a:gd name="T24" fmla="*/ 7 w 30"/>
                <a:gd name="T25" fmla="*/ 15 h 38"/>
                <a:gd name="T26" fmla="*/ 7 w 30"/>
                <a:gd name="T27" fmla="*/ 38 h 38"/>
                <a:gd name="T28" fmla="*/ 1 w 30"/>
                <a:gd name="T29" fmla="*/ 38 h 38"/>
                <a:gd name="T30" fmla="*/ 1 w 30"/>
                <a:gd name="T3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8">
                  <a:moveTo>
                    <a:pt x="1" y="11"/>
                  </a:moveTo>
                  <a:cubicBezTo>
                    <a:pt x="1" y="7"/>
                    <a:pt x="1" y="4"/>
                    <a:pt x="0" y="1"/>
                  </a:cubicBezTo>
                  <a:cubicBezTo>
                    <a:pt x="6" y="1"/>
                    <a:pt x="6" y="1"/>
                    <a:pt x="6" y="1"/>
                  </a:cubicBezTo>
                  <a:cubicBezTo>
                    <a:pt x="6" y="6"/>
                    <a:pt x="6" y="6"/>
                    <a:pt x="6" y="6"/>
                  </a:cubicBezTo>
                  <a:cubicBezTo>
                    <a:pt x="7" y="6"/>
                    <a:pt x="7" y="6"/>
                    <a:pt x="7" y="6"/>
                  </a:cubicBezTo>
                  <a:cubicBezTo>
                    <a:pt x="8" y="3"/>
                    <a:pt x="12" y="0"/>
                    <a:pt x="18" y="0"/>
                  </a:cubicBezTo>
                  <a:cubicBezTo>
                    <a:pt x="23" y="0"/>
                    <a:pt x="30" y="3"/>
                    <a:pt x="30" y="15"/>
                  </a:cubicBezTo>
                  <a:cubicBezTo>
                    <a:pt x="30" y="38"/>
                    <a:pt x="30" y="38"/>
                    <a:pt x="30" y="38"/>
                  </a:cubicBezTo>
                  <a:cubicBezTo>
                    <a:pt x="23" y="38"/>
                    <a:pt x="23" y="38"/>
                    <a:pt x="23" y="38"/>
                  </a:cubicBezTo>
                  <a:cubicBezTo>
                    <a:pt x="23" y="16"/>
                    <a:pt x="23" y="16"/>
                    <a:pt x="23" y="16"/>
                  </a:cubicBezTo>
                  <a:cubicBezTo>
                    <a:pt x="23" y="10"/>
                    <a:pt x="22" y="5"/>
                    <a:pt x="16" y="5"/>
                  </a:cubicBezTo>
                  <a:cubicBezTo>
                    <a:pt x="12" y="5"/>
                    <a:pt x="9" y="8"/>
                    <a:pt x="8" y="12"/>
                  </a:cubicBezTo>
                  <a:cubicBezTo>
                    <a:pt x="7" y="13"/>
                    <a:pt x="7" y="14"/>
                    <a:pt x="7" y="15"/>
                  </a:cubicBezTo>
                  <a:cubicBezTo>
                    <a:pt x="7" y="38"/>
                    <a:pt x="7" y="38"/>
                    <a:pt x="7" y="38"/>
                  </a:cubicBezTo>
                  <a:cubicBezTo>
                    <a:pt x="1" y="38"/>
                    <a:pt x="1" y="38"/>
                    <a:pt x="1" y="38"/>
                  </a:cubicBezTo>
                  <a:lnTo>
                    <a:pt x="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34">
              <a:extLst>
                <a:ext uri="{FF2B5EF4-FFF2-40B4-BE49-F238E27FC236}">
                  <a16:creationId xmlns:a16="http://schemas.microsoft.com/office/drawing/2014/main" id="{4E4DFE7E-64F8-4A49-9D4E-5A5EA48F9A31}"/>
                </a:ext>
              </a:extLst>
            </p:cNvPr>
            <p:cNvSpPr>
              <a:spLocks/>
            </p:cNvSpPr>
            <p:nvPr/>
          </p:nvSpPr>
          <p:spPr bwMode="auto">
            <a:xfrm>
              <a:off x="4464051" y="4997450"/>
              <a:ext cx="87313" cy="134937"/>
            </a:xfrm>
            <a:custGeom>
              <a:avLst/>
              <a:gdLst>
                <a:gd name="T0" fmla="*/ 22 w 55"/>
                <a:gd name="T1" fmla="*/ 9 h 85"/>
                <a:gd name="T2" fmla="*/ 0 w 55"/>
                <a:gd name="T3" fmla="*/ 9 h 85"/>
                <a:gd name="T4" fmla="*/ 0 w 55"/>
                <a:gd name="T5" fmla="*/ 0 h 85"/>
                <a:gd name="T6" fmla="*/ 55 w 55"/>
                <a:gd name="T7" fmla="*/ 0 h 85"/>
                <a:gd name="T8" fmla="*/ 55 w 55"/>
                <a:gd name="T9" fmla="*/ 9 h 85"/>
                <a:gd name="T10" fmla="*/ 32 w 55"/>
                <a:gd name="T11" fmla="*/ 9 h 85"/>
                <a:gd name="T12" fmla="*/ 32 w 55"/>
                <a:gd name="T13" fmla="*/ 85 h 85"/>
                <a:gd name="T14" fmla="*/ 22 w 55"/>
                <a:gd name="T15" fmla="*/ 85 h 85"/>
                <a:gd name="T16" fmla="*/ 22 w 55"/>
                <a:gd name="T1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5">
                  <a:moveTo>
                    <a:pt x="22" y="9"/>
                  </a:moveTo>
                  <a:lnTo>
                    <a:pt x="0" y="9"/>
                  </a:lnTo>
                  <a:lnTo>
                    <a:pt x="0" y="0"/>
                  </a:lnTo>
                  <a:lnTo>
                    <a:pt x="55" y="0"/>
                  </a:lnTo>
                  <a:lnTo>
                    <a:pt x="55" y="9"/>
                  </a:lnTo>
                  <a:lnTo>
                    <a:pt x="32" y="9"/>
                  </a:lnTo>
                  <a:lnTo>
                    <a:pt x="32" y="85"/>
                  </a:lnTo>
                  <a:lnTo>
                    <a:pt x="22" y="85"/>
                  </a:lnTo>
                  <a:lnTo>
                    <a:pt x="2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35">
              <a:extLst>
                <a:ext uri="{FF2B5EF4-FFF2-40B4-BE49-F238E27FC236}">
                  <a16:creationId xmlns:a16="http://schemas.microsoft.com/office/drawing/2014/main" id="{5BBEA768-853B-4CD0-BCD4-6C4A820D1D5B}"/>
                </a:ext>
              </a:extLst>
            </p:cNvPr>
            <p:cNvSpPr>
              <a:spLocks/>
            </p:cNvSpPr>
            <p:nvPr/>
          </p:nvSpPr>
          <p:spPr bwMode="auto">
            <a:xfrm>
              <a:off x="4556126" y="5033963"/>
              <a:ext cx="44450" cy="98425"/>
            </a:xfrm>
            <a:custGeom>
              <a:avLst/>
              <a:gdLst>
                <a:gd name="T0" fmla="*/ 0 w 17"/>
                <a:gd name="T1" fmla="*/ 12 h 38"/>
                <a:gd name="T2" fmla="*/ 0 w 17"/>
                <a:gd name="T3" fmla="*/ 1 h 38"/>
                <a:gd name="T4" fmla="*/ 5 w 17"/>
                <a:gd name="T5" fmla="*/ 1 h 38"/>
                <a:gd name="T6" fmla="*/ 6 w 17"/>
                <a:gd name="T7" fmla="*/ 8 h 38"/>
                <a:gd name="T8" fmla="*/ 6 w 17"/>
                <a:gd name="T9" fmla="*/ 8 h 38"/>
                <a:gd name="T10" fmla="*/ 16 w 17"/>
                <a:gd name="T11" fmla="*/ 0 h 38"/>
                <a:gd name="T12" fmla="*/ 17 w 17"/>
                <a:gd name="T13" fmla="*/ 0 h 38"/>
                <a:gd name="T14" fmla="*/ 17 w 17"/>
                <a:gd name="T15" fmla="*/ 7 h 38"/>
                <a:gd name="T16" fmla="*/ 15 w 17"/>
                <a:gd name="T17" fmla="*/ 6 h 38"/>
                <a:gd name="T18" fmla="*/ 7 w 17"/>
                <a:gd name="T19" fmla="*/ 15 h 38"/>
                <a:gd name="T20" fmla="*/ 6 w 17"/>
                <a:gd name="T21" fmla="*/ 18 h 38"/>
                <a:gd name="T22" fmla="*/ 6 w 17"/>
                <a:gd name="T23" fmla="*/ 38 h 38"/>
                <a:gd name="T24" fmla="*/ 0 w 17"/>
                <a:gd name="T25" fmla="*/ 38 h 38"/>
                <a:gd name="T26" fmla="*/ 0 w 17"/>
                <a:gd name="T27"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8">
                  <a:moveTo>
                    <a:pt x="0" y="12"/>
                  </a:moveTo>
                  <a:cubicBezTo>
                    <a:pt x="0" y="8"/>
                    <a:pt x="0" y="4"/>
                    <a:pt x="0" y="1"/>
                  </a:cubicBezTo>
                  <a:cubicBezTo>
                    <a:pt x="5" y="1"/>
                    <a:pt x="5" y="1"/>
                    <a:pt x="5" y="1"/>
                  </a:cubicBezTo>
                  <a:cubicBezTo>
                    <a:pt x="6" y="8"/>
                    <a:pt x="6" y="8"/>
                    <a:pt x="6" y="8"/>
                  </a:cubicBezTo>
                  <a:cubicBezTo>
                    <a:pt x="6" y="8"/>
                    <a:pt x="6" y="8"/>
                    <a:pt x="6" y="8"/>
                  </a:cubicBezTo>
                  <a:cubicBezTo>
                    <a:pt x="8" y="3"/>
                    <a:pt x="11" y="0"/>
                    <a:pt x="16" y="0"/>
                  </a:cubicBezTo>
                  <a:cubicBezTo>
                    <a:pt x="16" y="0"/>
                    <a:pt x="17" y="0"/>
                    <a:pt x="17" y="0"/>
                  </a:cubicBezTo>
                  <a:cubicBezTo>
                    <a:pt x="17" y="7"/>
                    <a:pt x="17" y="7"/>
                    <a:pt x="17" y="7"/>
                  </a:cubicBezTo>
                  <a:cubicBezTo>
                    <a:pt x="17" y="6"/>
                    <a:pt x="16" y="6"/>
                    <a:pt x="15" y="6"/>
                  </a:cubicBezTo>
                  <a:cubicBezTo>
                    <a:pt x="11" y="6"/>
                    <a:pt x="8" y="10"/>
                    <a:pt x="7" y="15"/>
                  </a:cubicBezTo>
                  <a:cubicBezTo>
                    <a:pt x="7" y="16"/>
                    <a:pt x="6" y="17"/>
                    <a:pt x="6" y="18"/>
                  </a:cubicBezTo>
                  <a:cubicBezTo>
                    <a:pt x="6" y="38"/>
                    <a:pt x="6" y="38"/>
                    <a:pt x="6" y="38"/>
                  </a:cubicBezTo>
                  <a:cubicBezTo>
                    <a:pt x="0" y="38"/>
                    <a:pt x="0" y="38"/>
                    <a:pt x="0" y="38"/>
                  </a:cubicBez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36">
              <a:extLst>
                <a:ext uri="{FF2B5EF4-FFF2-40B4-BE49-F238E27FC236}">
                  <a16:creationId xmlns:a16="http://schemas.microsoft.com/office/drawing/2014/main" id="{573527D9-943A-4303-92A3-2B2CC4E100D3}"/>
                </a:ext>
              </a:extLst>
            </p:cNvPr>
            <p:cNvSpPr>
              <a:spLocks noEditPoints="1"/>
            </p:cNvSpPr>
            <p:nvPr/>
          </p:nvSpPr>
          <p:spPr bwMode="auto">
            <a:xfrm>
              <a:off x="4608513" y="5033963"/>
              <a:ext cx="73025" cy="100012"/>
            </a:xfrm>
            <a:custGeom>
              <a:avLst/>
              <a:gdLst>
                <a:gd name="T0" fmla="*/ 22 w 28"/>
                <a:gd name="T1" fmla="*/ 38 h 39"/>
                <a:gd name="T2" fmla="*/ 22 w 28"/>
                <a:gd name="T3" fmla="*/ 34 h 39"/>
                <a:gd name="T4" fmla="*/ 21 w 28"/>
                <a:gd name="T5" fmla="*/ 34 h 39"/>
                <a:gd name="T6" fmla="*/ 11 w 28"/>
                <a:gd name="T7" fmla="*/ 39 h 39"/>
                <a:gd name="T8" fmla="*/ 0 w 28"/>
                <a:gd name="T9" fmla="*/ 28 h 39"/>
                <a:gd name="T10" fmla="*/ 21 w 28"/>
                <a:gd name="T11" fmla="*/ 15 h 39"/>
                <a:gd name="T12" fmla="*/ 21 w 28"/>
                <a:gd name="T13" fmla="*/ 14 h 39"/>
                <a:gd name="T14" fmla="*/ 13 w 28"/>
                <a:gd name="T15" fmla="*/ 5 h 39"/>
                <a:gd name="T16" fmla="*/ 4 w 28"/>
                <a:gd name="T17" fmla="*/ 8 h 39"/>
                <a:gd name="T18" fmla="*/ 3 w 28"/>
                <a:gd name="T19" fmla="*/ 3 h 39"/>
                <a:gd name="T20" fmla="*/ 14 w 28"/>
                <a:gd name="T21" fmla="*/ 0 h 39"/>
                <a:gd name="T22" fmla="*/ 28 w 28"/>
                <a:gd name="T23" fmla="*/ 15 h 39"/>
                <a:gd name="T24" fmla="*/ 28 w 28"/>
                <a:gd name="T25" fmla="*/ 30 h 39"/>
                <a:gd name="T26" fmla="*/ 28 w 28"/>
                <a:gd name="T27" fmla="*/ 38 h 39"/>
                <a:gd name="T28" fmla="*/ 22 w 28"/>
                <a:gd name="T29" fmla="*/ 38 h 39"/>
                <a:gd name="T30" fmla="*/ 21 w 28"/>
                <a:gd name="T31" fmla="*/ 19 h 39"/>
                <a:gd name="T32" fmla="*/ 7 w 28"/>
                <a:gd name="T33" fmla="*/ 28 h 39"/>
                <a:gd name="T34" fmla="*/ 13 w 28"/>
                <a:gd name="T35" fmla="*/ 34 h 39"/>
                <a:gd name="T36" fmla="*/ 21 w 28"/>
                <a:gd name="T37" fmla="*/ 28 h 39"/>
                <a:gd name="T38" fmla="*/ 21 w 28"/>
                <a:gd name="T39" fmla="*/ 26 h 39"/>
                <a:gd name="T40" fmla="*/ 21 w 28"/>
                <a:gd name="T41"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9">
                  <a:moveTo>
                    <a:pt x="22" y="38"/>
                  </a:moveTo>
                  <a:cubicBezTo>
                    <a:pt x="22" y="34"/>
                    <a:pt x="22" y="34"/>
                    <a:pt x="22" y="34"/>
                  </a:cubicBezTo>
                  <a:cubicBezTo>
                    <a:pt x="21" y="34"/>
                    <a:pt x="21" y="34"/>
                    <a:pt x="21" y="34"/>
                  </a:cubicBezTo>
                  <a:cubicBezTo>
                    <a:pt x="19" y="37"/>
                    <a:pt x="16" y="39"/>
                    <a:pt x="11" y="39"/>
                  </a:cubicBezTo>
                  <a:cubicBezTo>
                    <a:pt x="4" y="39"/>
                    <a:pt x="0" y="34"/>
                    <a:pt x="0" y="28"/>
                  </a:cubicBezTo>
                  <a:cubicBezTo>
                    <a:pt x="0" y="19"/>
                    <a:pt x="8" y="14"/>
                    <a:pt x="21" y="15"/>
                  </a:cubicBezTo>
                  <a:cubicBezTo>
                    <a:pt x="21" y="14"/>
                    <a:pt x="21" y="14"/>
                    <a:pt x="21" y="14"/>
                  </a:cubicBezTo>
                  <a:cubicBezTo>
                    <a:pt x="21" y="10"/>
                    <a:pt x="20" y="5"/>
                    <a:pt x="13" y="5"/>
                  </a:cubicBezTo>
                  <a:cubicBezTo>
                    <a:pt x="10" y="5"/>
                    <a:pt x="7" y="6"/>
                    <a:pt x="4" y="8"/>
                  </a:cubicBezTo>
                  <a:cubicBezTo>
                    <a:pt x="3" y="3"/>
                    <a:pt x="3" y="3"/>
                    <a:pt x="3" y="3"/>
                  </a:cubicBezTo>
                  <a:cubicBezTo>
                    <a:pt x="6" y="1"/>
                    <a:pt x="10" y="0"/>
                    <a:pt x="14" y="0"/>
                  </a:cubicBezTo>
                  <a:cubicBezTo>
                    <a:pt x="25" y="0"/>
                    <a:pt x="28" y="7"/>
                    <a:pt x="28" y="15"/>
                  </a:cubicBezTo>
                  <a:cubicBezTo>
                    <a:pt x="28" y="30"/>
                    <a:pt x="28" y="30"/>
                    <a:pt x="28" y="30"/>
                  </a:cubicBezTo>
                  <a:cubicBezTo>
                    <a:pt x="28" y="33"/>
                    <a:pt x="28" y="36"/>
                    <a:pt x="28" y="38"/>
                  </a:cubicBezTo>
                  <a:lnTo>
                    <a:pt x="22" y="38"/>
                  </a:lnTo>
                  <a:close/>
                  <a:moveTo>
                    <a:pt x="21" y="19"/>
                  </a:moveTo>
                  <a:cubicBezTo>
                    <a:pt x="15" y="19"/>
                    <a:pt x="7" y="20"/>
                    <a:pt x="7" y="28"/>
                  </a:cubicBezTo>
                  <a:cubicBezTo>
                    <a:pt x="7" y="32"/>
                    <a:pt x="10" y="34"/>
                    <a:pt x="13" y="34"/>
                  </a:cubicBezTo>
                  <a:cubicBezTo>
                    <a:pt x="17" y="34"/>
                    <a:pt x="20" y="31"/>
                    <a:pt x="21" y="28"/>
                  </a:cubicBezTo>
                  <a:cubicBezTo>
                    <a:pt x="21" y="27"/>
                    <a:pt x="21" y="27"/>
                    <a:pt x="21" y="26"/>
                  </a:cubicBezTo>
                  <a:lnTo>
                    <a:pt x="2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37">
              <a:extLst>
                <a:ext uri="{FF2B5EF4-FFF2-40B4-BE49-F238E27FC236}">
                  <a16:creationId xmlns:a16="http://schemas.microsoft.com/office/drawing/2014/main" id="{EFC0B560-32B2-4C72-8973-0D2D7B0DFBA1}"/>
                </a:ext>
              </a:extLst>
            </p:cNvPr>
            <p:cNvSpPr>
              <a:spLocks noEditPoints="1"/>
            </p:cNvSpPr>
            <p:nvPr/>
          </p:nvSpPr>
          <p:spPr bwMode="auto">
            <a:xfrm>
              <a:off x="4699001" y="4991100"/>
              <a:ext cx="85725" cy="142875"/>
            </a:xfrm>
            <a:custGeom>
              <a:avLst/>
              <a:gdLst>
                <a:gd name="T0" fmla="*/ 32 w 33"/>
                <a:gd name="T1" fmla="*/ 0 h 55"/>
                <a:gd name="T2" fmla="*/ 32 w 33"/>
                <a:gd name="T3" fmla="*/ 45 h 55"/>
                <a:gd name="T4" fmla="*/ 33 w 33"/>
                <a:gd name="T5" fmla="*/ 54 h 55"/>
                <a:gd name="T6" fmla="*/ 27 w 33"/>
                <a:gd name="T7" fmla="*/ 54 h 55"/>
                <a:gd name="T8" fmla="*/ 26 w 33"/>
                <a:gd name="T9" fmla="*/ 48 h 55"/>
                <a:gd name="T10" fmla="*/ 26 w 33"/>
                <a:gd name="T11" fmla="*/ 48 h 55"/>
                <a:gd name="T12" fmla="*/ 15 w 33"/>
                <a:gd name="T13" fmla="*/ 55 h 55"/>
                <a:gd name="T14" fmla="*/ 0 w 33"/>
                <a:gd name="T15" fmla="*/ 36 h 55"/>
                <a:gd name="T16" fmla="*/ 16 w 33"/>
                <a:gd name="T17" fmla="*/ 16 h 55"/>
                <a:gd name="T18" fmla="*/ 26 w 33"/>
                <a:gd name="T19" fmla="*/ 21 h 55"/>
                <a:gd name="T20" fmla="*/ 26 w 33"/>
                <a:gd name="T21" fmla="*/ 21 h 55"/>
                <a:gd name="T22" fmla="*/ 26 w 33"/>
                <a:gd name="T23" fmla="*/ 0 h 55"/>
                <a:gd name="T24" fmla="*/ 32 w 33"/>
                <a:gd name="T25" fmla="*/ 0 h 55"/>
                <a:gd name="T26" fmla="*/ 26 w 33"/>
                <a:gd name="T27" fmla="*/ 32 h 55"/>
                <a:gd name="T28" fmla="*/ 25 w 33"/>
                <a:gd name="T29" fmla="*/ 29 h 55"/>
                <a:gd name="T30" fmla="*/ 17 w 33"/>
                <a:gd name="T31" fmla="*/ 21 h 55"/>
                <a:gd name="T32" fmla="*/ 7 w 33"/>
                <a:gd name="T33" fmla="*/ 36 h 55"/>
                <a:gd name="T34" fmla="*/ 17 w 33"/>
                <a:gd name="T35" fmla="*/ 50 h 55"/>
                <a:gd name="T36" fmla="*/ 25 w 33"/>
                <a:gd name="T37" fmla="*/ 42 h 55"/>
                <a:gd name="T38" fmla="*/ 26 w 33"/>
                <a:gd name="T39" fmla="*/ 39 h 55"/>
                <a:gd name="T40" fmla="*/ 26 w 33"/>
                <a:gd name="T41" fmla="*/ 3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55">
                  <a:moveTo>
                    <a:pt x="32" y="0"/>
                  </a:moveTo>
                  <a:cubicBezTo>
                    <a:pt x="32" y="45"/>
                    <a:pt x="32" y="45"/>
                    <a:pt x="32" y="45"/>
                  </a:cubicBezTo>
                  <a:cubicBezTo>
                    <a:pt x="32" y="48"/>
                    <a:pt x="32" y="52"/>
                    <a:pt x="33" y="54"/>
                  </a:cubicBezTo>
                  <a:cubicBezTo>
                    <a:pt x="27" y="54"/>
                    <a:pt x="27" y="54"/>
                    <a:pt x="27" y="54"/>
                  </a:cubicBezTo>
                  <a:cubicBezTo>
                    <a:pt x="26" y="48"/>
                    <a:pt x="26" y="48"/>
                    <a:pt x="26" y="48"/>
                  </a:cubicBezTo>
                  <a:cubicBezTo>
                    <a:pt x="26" y="48"/>
                    <a:pt x="26" y="48"/>
                    <a:pt x="26" y="48"/>
                  </a:cubicBezTo>
                  <a:cubicBezTo>
                    <a:pt x="24" y="52"/>
                    <a:pt x="20" y="55"/>
                    <a:pt x="15" y="55"/>
                  </a:cubicBezTo>
                  <a:cubicBezTo>
                    <a:pt x="7" y="55"/>
                    <a:pt x="0" y="48"/>
                    <a:pt x="0" y="36"/>
                  </a:cubicBezTo>
                  <a:cubicBezTo>
                    <a:pt x="0" y="23"/>
                    <a:pt x="7" y="16"/>
                    <a:pt x="16" y="16"/>
                  </a:cubicBezTo>
                  <a:cubicBezTo>
                    <a:pt x="20" y="16"/>
                    <a:pt x="24" y="18"/>
                    <a:pt x="26" y="21"/>
                  </a:cubicBezTo>
                  <a:cubicBezTo>
                    <a:pt x="26" y="21"/>
                    <a:pt x="26" y="21"/>
                    <a:pt x="26" y="21"/>
                  </a:cubicBezTo>
                  <a:cubicBezTo>
                    <a:pt x="26" y="0"/>
                    <a:pt x="26" y="0"/>
                    <a:pt x="26" y="0"/>
                  </a:cubicBezTo>
                  <a:lnTo>
                    <a:pt x="32" y="0"/>
                  </a:lnTo>
                  <a:close/>
                  <a:moveTo>
                    <a:pt x="26" y="32"/>
                  </a:moveTo>
                  <a:cubicBezTo>
                    <a:pt x="26" y="31"/>
                    <a:pt x="26" y="30"/>
                    <a:pt x="25" y="29"/>
                  </a:cubicBezTo>
                  <a:cubicBezTo>
                    <a:pt x="25" y="25"/>
                    <a:pt x="21" y="21"/>
                    <a:pt x="17" y="21"/>
                  </a:cubicBezTo>
                  <a:cubicBezTo>
                    <a:pt x="10" y="21"/>
                    <a:pt x="7" y="28"/>
                    <a:pt x="7" y="36"/>
                  </a:cubicBezTo>
                  <a:cubicBezTo>
                    <a:pt x="7" y="43"/>
                    <a:pt x="10" y="50"/>
                    <a:pt x="17" y="50"/>
                  </a:cubicBezTo>
                  <a:cubicBezTo>
                    <a:pt x="20" y="50"/>
                    <a:pt x="24" y="47"/>
                    <a:pt x="25" y="42"/>
                  </a:cubicBezTo>
                  <a:cubicBezTo>
                    <a:pt x="26" y="41"/>
                    <a:pt x="26" y="40"/>
                    <a:pt x="26" y="39"/>
                  </a:cubicBezTo>
                  <a:lnTo>
                    <a:pt x="2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38">
              <a:extLst>
                <a:ext uri="{FF2B5EF4-FFF2-40B4-BE49-F238E27FC236}">
                  <a16:creationId xmlns:a16="http://schemas.microsoft.com/office/drawing/2014/main" id="{5EC43362-8C7A-40BB-A297-86696744CAD1}"/>
                </a:ext>
              </a:extLst>
            </p:cNvPr>
            <p:cNvSpPr>
              <a:spLocks noEditPoints="1"/>
            </p:cNvSpPr>
            <p:nvPr/>
          </p:nvSpPr>
          <p:spPr bwMode="auto">
            <a:xfrm>
              <a:off x="4803776" y="5033963"/>
              <a:ext cx="77788" cy="100012"/>
            </a:xfrm>
            <a:custGeom>
              <a:avLst/>
              <a:gdLst>
                <a:gd name="T0" fmla="*/ 7 w 30"/>
                <a:gd name="T1" fmla="*/ 21 h 39"/>
                <a:gd name="T2" fmla="*/ 18 w 30"/>
                <a:gd name="T3" fmla="*/ 34 h 39"/>
                <a:gd name="T4" fmla="*/ 27 w 30"/>
                <a:gd name="T5" fmla="*/ 32 h 39"/>
                <a:gd name="T6" fmla="*/ 29 w 30"/>
                <a:gd name="T7" fmla="*/ 37 h 39"/>
                <a:gd name="T8" fmla="*/ 17 w 30"/>
                <a:gd name="T9" fmla="*/ 39 h 39"/>
                <a:gd name="T10" fmla="*/ 0 w 30"/>
                <a:gd name="T11" fmla="*/ 20 h 39"/>
                <a:gd name="T12" fmla="*/ 16 w 30"/>
                <a:gd name="T13" fmla="*/ 0 h 39"/>
                <a:gd name="T14" fmla="*/ 30 w 30"/>
                <a:gd name="T15" fmla="*/ 17 h 39"/>
                <a:gd name="T16" fmla="*/ 30 w 30"/>
                <a:gd name="T17" fmla="*/ 21 h 39"/>
                <a:gd name="T18" fmla="*/ 7 w 30"/>
                <a:gd name="T19" fmla="*/ 21 h 39"/>
                <a:gd name="T20" fmla="*/ 24 w 30"/>
                <a:gd name="T21" fmla="*/ 16 h 39"/>
                <a:gd name="T22" fmla="*/ 16 w 30"/>
                <a:gd name="T23" fmla="*/ 5 h 39"/>
                <a:gd name="T24" fmla="*/ 7 w 30"/>
                <a:gd name="T25" fmla="*/ 16 h 39"/>
                <a:gd name="T26" fmla="*/ 24 w 30"/>
                <a:gd name="T27"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9">
                  <a:moveTo>
                    <a:pt x="7" y="21"/>
                  </a:moveTo>
                  <a:cubicBezTo>
                    <a:pt x="7" y="31"/>
                    <a:pt x="12" y="34"/>
                    <a:pt x="18" y="34"/>
                  </a:cubicBezTo>
                  <a:cubicBezTo>
                    <a:pt x="22" y="34"/>
                    <a:pt x="25" y="33"/>
                    <a:pt x="27" y="32"/>
                  </a:cubicBezTo>
                  <a:cubicBezTo>
                    <a:pt x="29" y="37"/>
                    <a:pt x="29" y="37"/>
                    <a:pt x="29" y="37"/>
                  </a:cubicBezTo>
                  <a:cubicBezTo>
                    <a:pt x="26" y="38"/>
                    <a:pt x="22" y="39"/>
                    <a:pt x="17" y="39"/>
                  </a:cubicBezTo>
                  <a:cubicBezTo>
                    <a:pt x="7" y="39"/>
                    <a:pt x="0" y="31"/>
                    <a:pt x="0" y="20"/>
                  </a:cubicBezTo>
                  <a:cubicBezTo>
                    <a:pt x="0" y="9"/>
                    <a:pt x="6" y="0"/>
                    <a:pt x="16" y="0"/>
                  </a:cubicBezTo>
                  <a:cubicBezTo>
                    <a:pt x="27" y="0"/>
                    <a:pt x="30" y="10"/>
                    <a:pt x="30" y="17"/>
                  </a:cubicBezTo>
                  <a:cubicBezTo>
                    <a:pt x="30" y="19"/>
                    <a:pt x="30" y="20"/>
                    <a:pt x="30" y="21"/>
                  </a:cubicBezTo>
                  <a:lnTo>
                    <a:pt x="7" y="21"/>
                  </a:lnTo>
                  <a:close/>
                  <a:moveTo>
                    <a:pt x="24" y="16"/>
                  </a:moveTo>
                  <a:cubicBezTo>
                    <a:pt x="24" y="11"/>
                    <a:pt x="22" y="5"/>
                    <a:pt x="16" y="5"/>
                  </a:cubicBezTo>
                  <a:cubicBezTo>
                    <a:pt x="10" y="5"/>
                    <a:pt x="7" y="11"/>
                    <a:pt x="7" y="16"/>
                  </a:cubicBezTo>
                  <a:lnTo>
                    <a:pt x="24"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39">
              <a:extLst>
                <a:ext uri="{FF2B5EF4-FFF2-40B4-BE49-F238E27FC236}">
                  <a16:creationId xmlns:a16="http://schemas.microsoft.com/office/drawing/2014/main" id="{31FB37DD-314A-4AFA-88E1-6335F7948908}"/>
                </a:ext>
              </a:extLst>
            </p:cNvPr>
            <p:cNvSpPr>
              <a:spLocks/>
            </p:cNvSpPr>
            <p:nvPr/>
          </p:nvSpPr>
          <p:spPr bwMode="auto">
            <a:xfrm>
              <a:off x="4902201" y="5033963"/>
              <a:ext cx="46038" cy="98425"/>
            </a:xfrm>
            <a:custGeom>
              <a:avLst/>
              <a:gdLst>
                <a:gd name="T0" fmla="*/ 0 w 18"/>
                <a:gd name="T1" fmla="*/ 12 h 38"/>
                <a:gd name="T2" fmla="*/ 0 w 18"/>
                <a:gd name="T3" fmla="*/ 1 h 38"/>
                <a:gd name="T4" fmla="*/ 6 w 18"/>
                <a:gd name="T5" fmla="*/ 1 h 38"/>
                <a:gd name="T6" fmla="*/ 6 w 18"/>
                <a:gd name="T7" fmla="*/ 8 h 38"/>
                <a:gd name="T8" fmla="*/ 6 w 18"/>
                <a:gd name="T9" fmla="*/ 8 h 38"/>
                <a:gd name="T10" fmla="*/ 16 w 18"/>
                <a:gd name="T11" fmla="*/ 0 h 38"/>
                <a:gd name="T12" fmla="*/ 18 w 18"/>
                <a:gd name="T13" fmla="*/ 0 h 38"/>
                <a:gd name="T14" fmla="*/ 18 w 18"/>
                <a:gd name="T15" fmla="*/ 7 h 38"/>
                <a:gd name="T16" fmla="*/ 16 w 18"/>
                <a:gd name="T17" fmla="*/ 6 h 38"/>
                <a:gd name="T18" fmla="*/ 7 w 18"/>
                <a:gd name="T19" fmla="*/ 15 h 38"/>
                <a:gd name="T20" fmla="*/ 7 w 18"/>
                <a:gd name="T21" fmla="*/ 18 h 38"/>
                <a:gd name="T22" fmla="*/ 7 w 18"/>
                <a:gd name="T23" fmla="*/ 38 h 38"/>
                <a:gd name="T24" fmla="*/ 0 w 18"/>
                <a:gd name="T25" fmla="*/ 38 h 38"/>
                <a:gd name="T26" fmla="*/ 0 w 18"/>
                <a:gd name="T27"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8">
                  <a:moveTo>
                    <a:pt x="0" y="12"/>
                  </a:moveTo>
                  <a:cubicBezTo>
                    <a:pt x="0" y="8"/>
                    <a:pt x="0" y="4"/>
                    <a:pt x="0" y="1"/>
                  </a:cubicBezTo>
                  <a:cubicBezTo>
                    <a:pt x="6" y="1"/>
                    <a:pt x="6" y="1"/>
                    <a:pt x="6" y="1"/>
                  </a:cubicBezTo>
                  <a:cubicBezTo>
                    <a:pt x="6" y="8"/>
                    <a:pt x="6" y="8"/>
                    <a:pt x="6" y="8"/>
                  </a:cubicBezTo>
                  <a:cubicBezTo>
                    <a:pt x="6" y="8"/>
                    <a:pt x="6" y="8"/>
                    <a:pt x="6" y="8"/>
                  </a:cubicBezTo>
                  <a:cubicBezTo>
                    <a:pt x="8" y="3"/>
                    <a:pt x="12" y="0"/>
                    <a:pt x="16" y="0"/>
                  </a:cubicBezTo>
                  <a:cubicBezTo>
                    <a:pt x="17" y="0"/>
                    <a:pt x="17" y="0"/>
                    <a:pt x="18" y="0"/>
                  </a:cubicBezTo>
                  <a:cubicBezTo>
                    <a:pt x="18" y="7"/>
                    <a:pt x="18" y="7"/>
                    <a:pt x="18" y="7"/>
                  </a:cubicBezTo>
                  <a:cubicBezTo>
                    <a:pt x="17" y="6"/>
                    <a:pt x="16" y="6"/>
                    <a:pt x="16" y="6"/>
                  </a:cubicBezTo>
                  <a:cubicBezTo>
                    <a:pt x="11" y="6"/>
                    <a:pt x="8" y="10"/>
                    <a:pt x="7" y="15"/>
                  </a:cubicBezTo>
                  <a:cubicBezTo>
                    <a:pt x="7" y="16"/>
                    <a:pt x="7" y="17"/>
                    <a:pt x="7" y="18"/>
                  </a:cubicBezTo>
                  <a:cubicBezTo>
                    <a:pt x="7" y="38"/>
                    <a:pt x="7" y="38"/>
                    <a:pt x="7" y="38"/>
                  </a:cubicBezTo>
                  <a:cubicBezTo>
                    <a:pt x="0" y="38"/>
                    <a:pt x="0" y="38"/>
                    <a:pt x="0" y="38"/>
                  </a:cubicBez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80">
            <a:extLst>
              <a:ext uri="{FF2B5EF4-FFF2-40B4-BE49-F238E27FC236}">
                <a16:creationId xmlns:a16="http://schemas.microsoft.com/office/drawing/2014/main" id="{28DA8B74-20FA-4F6E-B9DD-1073D6E3650F}"/>
              </a:ext>
            </a:extLst>
          </p:cNvPr>
          <p:cNvGrpSpPr/>
          <p:nvPr/>
        </p:nvGrpSpPr>
        <p:grpSpPr>
          <a:xfrm>
            <a:off x="9330750" y="3179414"/>
            <a:ext cx="2532063" cy="2084387"/>
            <a:chOff x="9250363" y="3490913"/>
            <a:chExt cx="2532063" cy="2084387"/>
          </a:xfrm>
        </p:grpSpPr>
        <p:sp>
          <p:nvSpPr>
            <p:cNvPr id="82" name="Freeform 67">
              <a:extLst>
                <a:ext uri="{FF2B5EF4-FFF2-40B4-BE49-F238E27FC236}">
                  <a16:creationId xmlns:a16="http://schemas.microsoft.com/office/drawing/2014/main" id="{EEC1DFC3-279E-498C-A027-E575FD2E32AF}"/>
                </a:ext>
              </a:extLst>
            </p:cNvPr>
            <p:cNvSpPr>
              <a:spLocks/>
            </p:cNvSpPr>
            <p:nvPr/>
          </p:nvSpPr>
          <p:spPr bwMode="auto">
            <a:xfrm>
              <a:off x="9634538" y="5019675"/>
              <a:ext cx="69850" cy="212725"/>
            </a:xfrm>
            <a:custGeom>
              <a:avLst/>
              <a:gdLst>
                <a:gd name="T0" fmla="*/ 23 w 27"/>
                <a:gd name="T1" fmla="*/ 13 h 82"/>
                <a:gd name="T2" fmla="*/ 13 w 27"/>
                <a:gd name="T3" fmla="*/ 9 h 82"/>
                <a:gd name="T4" fmla="*/ 13 w 27"/>
                <a:gd name="T5" fmla="*/ 0 h 82"/>
                <a:gd name="T6" fmla="*/ 5 w 27"/>
                <a:gd name="T7" fmla="*/ 0 h 82"/>
                <a:gd name="T8" fmla="*/ 5 w 27"/>
                <a:gd name="T9" fmla="*/ 38 h 82"/>
                <a:gd name="T10" fmla="*/ 5 w 27"/>
                <a:gd name="T11" fmla="*/ 38 h 82"/>
                <a:gd name="T12" fmla="*/ 5 w 27"/>
                <a:gd name="T13" fmla="*/ 39 h 82"/>
                <a:gd name="T14" fmla="*/ 0 w 27"/>
                <a:gd name="T15" fmla="*/ 39 h 82"/>
                <a:gd name="T16" fmla="*/ 0 w 27"/>
                <a:gd name="T17" fmla="*/ 77 h 82"/>
                <a:gd name="T18" fmla="*/ 0 w 27"/>
                <a:gd name="T19" fmla="*/ 77 h 82"/>
                <a:gd name="T20" fmla="*/ 1 w 27"/>
                <a:gd name="T21" fmla="*/ 78 h 82"/>
                <a:gd name="T22" fmla="*/ 12 w 27"/>
                <a:gd name="T23" fmla="*/ 79 h 82"/>
                <a:gd name="T24" fmla="*/ 23 w 27"/>
                <a:gd name="T25" fmla="*/ 81 h 82"/>
                <a:gd name="T26" fmla="*/ 25 w 27"/>
                <a:gd name="T27" fmla="*/ 75 h 82"/>
                <a:gd name="T28" fmla="*/ 25 w 27"/>
                <a:gd name="T29" fmla="*/ 75 h 82"/>
                <a:gd name="T30" fmla="*/ 25 w 27"/>
                <a:gd name="T31" fmla="*/ 61 h 82"/>
                <a:gd name="T32" fmla="*/ 27 w 27"/>
                <a:gd name="T33" fmla="*/ 60 h 82"/>
                <a:gd name="T34" fmla="*/ 27 w 27"/>
                <a:gd name="T35" fmla="*/ 59 h 82"/>
                <a:gd name="T36" fmla="*/ 27 w 27"/>
                <a:gd name="T37" fmla="*/ 59 h 82"/>
                <a:gd name="T38" fmla="*/ 27 w 27"/>
                <a:gd name="T39" fmla="*/ 21 h 82"/>
                <a:gd name="T40" fmla="*/ 23 w 27"/>
                <a:gd name="T41" fmla="*/ 20 h 82"/>
                <a:gd name="T42" fmla="*/ 23 w 27"/>
                <a:gd name="T43"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82">
                  <a:moveTo>
                    <a:pt x="23" y="13"/>
                  </a:moveTo>
                  <a:cubicBezTo>
                    <a:pt x="13" y="9"/>
                    <a:pt x="13" y="9"/>
                    <a:pt x="13" y="9"/>
                  </a:cubicBezTo>
                  <a:cubicBezTo>
                    <a:pt x="13" y="0"/>
                    <a:pt x="13" y="0"/>
                    <a:pt x="13" y="0"/>
                  </a:cubicBezTo>
                  <a:cubicBezTo>
                    <a:pt x="5" y="0"/>
                    <a:pt x="5" y="0"/>
                    <a:pt x="5" y="0"/>
                  </a:cubicBezTo>
                  <a:cubicBezTo>
                    <a:pt x="5" y="38"/>
                    <a:pt x="5" y="38"/>
                    <a:pt x="5" y="38"/>
                  </a:cubicBezTo>
                  <a:cubicBezTo>
                    <a:pt x="5" y="38"/>
                    <a:pt x="5" y="38"/>
                    <a:pt x="5" y="38"/>
                  </a:cubicBezTo>
                  <a:cubicBezTo>
                    <a:pt x="5" y="39"/>
                    <a:pt x="5" y="39"/>
                    <a:pt x="5" y="39"/>
                  </a:cubicBezTo>
                  <a:cubicBezTo>
                    <a:pt x="0" y="39"/>
                    <a:pt x="0" y="39"/>
                    <a:pt x="0" y="39"/>
                  </a:cubicBezTo>
                  <a:cubicBezTo>
                    <a:pt x="0" y="77"/>
                    <a:pt x="0" y="77"/>
                    <a:pt x="0" y="77"/>
                  </a:cubicBezTo>
                  <a:cubicBezTo>
                    <a:pt x="0" y="77"/>
                    <a:pt x="0" y="77"/>
                    <a:pt x="0" y="77"/>
                  </a:cubicBezTo>
                  <a:cubicBezTo>
                    <a:pt x="1" y="78"/>
                    <a:pt x="1" y="78"/>
                    <a:pt x="1" y="78"/>
                  </a:cubicBezTo>
                  <a:cubicBezTo>
                    <a:pt x="3" y="80"/>
                    <a:pt x="8" y="79"/>
                    <a:pt x="12" y="79"/>
                  </a:cubicBezTo>
                  <a:cubicBezTo>
                    <a:pt x="17" y="80"/>
                    <a:pt x="21" y="82"/>
                    <a:pt x="23" y="81"/>
                  </a:cubicBezTo>
                  <a:cubicBezTo>
                    <a:pt x="24" y="81"/>
                    <a:pt x="25" y="78"/>
                    <a:pt x="25" y="75"/>
                  </a:cubicBezTo>
                  <a:cubicBezTo>
                    <a:pt x="25" y="75"/>
                    <a:pt x="25" y="75"/>
                    <a:pt x="25" y="75"/>
                  </a:cubicBezTo>
                  <a:cubicBezTo>
                    <a:pt x="25" y="61"/>
                    <a:pt x="25" y="61"/>
                    <a:pt x="25" y="61"/>
                  </a:cubicBezTo>
                  <a:cubicBezTo>
                    <a:pt x="26" y="61"/>
                    <a:pt x="27" y="61"/>
                    <a:pt x="27" y="60"/>
                  </a:cubicBezTo>
                  <a:cubicBezTo>
                    <a:pt x="27" y="59"/>
                    <a:pt x="27" y="59"/>
                    <a:pt x="27" y="59"/>
                  </a:cubicBezTo>
                  <a:cubicBezTo>
                    <a:pt x="27" y="59"/>
                    <a:pt x="27" y="59"/>
                    <a:pt x="27" y="59"/>
                  </a:cubicBezTo>
                  <a:cubicBezTo>
                    <a:pt x="27" y="21"/>
                    <a:pt x="27" y="21"/>
                    <a:pt x="27" y="21"/>
                  </a:cubicBezTo>
                  <a:cubicBezTo>
                    <a:pt x="23" y="20"/>
                    <a:pt x="23" y="20"/>
                    <a:pt x="23" y="20"/>
                  </a:cubicBezTo>
                  <a:lnTo>
                    <a:pt x="23" y="13"/>
                  </a:lnTo>
                  <a:close/>
                </a:path>
              </a:pathLst>
            </a:custGeom>
            <a:solidFill>
              <a:srgbClr val="15A8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8">
              <a:extLst>
                <a:ext uri="{FF2B5EF4-FFF2-40B4-BE49-F238E27FC236}">
                  <a16:creationId xmlns:a16="http://schemas.microsoft.com/office/drawing/2014/main" id="{23F83980-DB44-49A1-A352-0926DB7A5D86}"/>
                </a:ext>
              </a:extLst>
            </p:cNvPr>
            <p:cNvSpPr>
              <a:spLocks/>
            </p:cNvSpPr>
            <p:nvPr/>
          </p:nvSpPr>
          <p:spPr bwMode="auto">
            <a:xfrm>
              <a:off x="9250363" y="4370388"/>
              <a:ext cx="2006600" cy="1204912"/>
            </a:xfrm>
            <a:custGeom>
              <a:avLst/>
              <a:gdLst>
                <a:gd name="T0" fmla="*/ 677 w 773"/>
                <a:gd name="T1" fmla="*/ 324 h 464"/>
                <a:gd name="T2" fmla="*/ 643 w 773"/>
                <a:gd name="T3" fmla="*/ 316 h 464"/>
                <a:gd name="T4" fmla="*/ 592 w 773"/>
                <a:gd name="T5" fmla="*/ 328 h 464"/>
                <a:gd name="T6" fmla="*/ 592 w 773"/>
                <a:gd name="T7" fmla="*/ 277 h 464"/>
                <a:gd name="T8" fmla="*/ 599 w 773"/>
                <a:gd name="T9" fmla="*/ 238 h 464"/>
                <a:gd name="T10" fmla="*/ 575 w 773"/>
                <a:gd name="T11" fmla="*/ 209 h 464"/>
                <a:gd name="T12" fmla="*/ 499 w 773"/>
                <a:gd name="T13" fmla="*/ 175 h 464"/>
                <a:gd name="T14" fmla="*/ 316 w 773"/>
                <a:gd name="T15" fmla="*/ 59 h 464"/>
                <a:gd name="T16" fmla="*/ 312 w 773"/>
                <a:gd name="T17" fmla="*/ 0 h 464"/>
                <a:gd name="T18" fmla="*/ 290 w 773"/>
                <a:gd name="T19" fmla="*/ 20 h 464"/>
                <a:gd name="T20" fmla="*/ 272 w 773"/>
                <a:gd name="T21" fmla="*/ 55 h 464"/>
                <a:gd name="T22" fmla="*/ 193 w 773"/>
                <a:gd name="T23" fmla="*/ 73 h 464"/>
                <a:gd name="T24" fmla="*/ 157 w 773"/>
                <a:gd name="T25" fmla="*/ 90 h 464"/>
                <a:gd name="T26" fmla="*/ 154 w 773"/>
                <a:gd name="T27" fmla="*/ 102 h 464"/>
                <a:gd name="T28" fmla="*/ 110 w 773"/>
                <a:gd name="T29" fmla="*/ 93 h 464"/>
                <a:gd name="T30" fmla="*/ 104 w 773"/>
                <a:gd name="T31" fmla="*/ 169 h 464"/>
                <a:gd name="T32" fmla="*/ 130 w 773"/>
                <a:gd name="T33" fmla="*/ 200 h 464"/>
                <a:gd name="T34" fmla="*/ 97 w 773"/>
                <a:gd name="T35" fmla="*/ 170 h 464"/>
                <a:gd name="T36" fmla="*/ 90 w 773"/>
                <a:gd name="T37" fmla="*/ 177 h 464"/>
                <a:gd name="T38" fmla="*/ 63 w 773"/>
                <a:gd name="T39" fmla="*/ 193 h 464"/>
                <a:gd name="T40" fmla="*/ 55 w 773"/>
                <a:gd name="T41" fmla="*/ 182 h 464"/>
                <a:gd name="T42" fmla="*/ 38 w 773"/>
                <a:gd name="T43" fmla="*/ 183 h 464"/>
                <a:gd name="T44" fmla="*/ 34 w 773"/>
                <a:gd name="T45" fmla="*/ 206 h 464"/>
                <a:gd name="T46" fmla="*/ 0 w 773"/>
                <a:gd name="T47" fmla="*/ 232 h 464"/>
                <a:gd name="T48" fmla="*/ 59 w 773"/>
                <a:gd name="T49" fmla="*/ 247 h 464"/>
                <a:gd name="T50" fmla="*/ 59 w 773"/>
                <a:gd name="T51" fmla="*/ 251 h 464"/>
                <a:gd name="T52" fmla="*/ 76 w 773"/>
                <a:gd name="T53" fmla="*/ 253 h 464"/>
                <a:gd name="T54" fmla="*/ 81 w 773"/>
                <a:gd name="T55" fmla="*/ 258 h 464"/>
                <a:gd name="T56" fmla="*/ 84 w 773"/>
                <a:gd name="T57" fmla="*/ 266 h 464"/>
                <a:gd name="T58" fmla="*/ 84 w 773"/>
                <a:gd name="T59" fmla="*/ 297 h 464"/>
                <a:gd name="T60" fmla="*/ 101 w 773"/>
                <a:gd name="T61" fmla="*/ 287 h 464"/>
                <a:gd name="T62" fmla="*/ 104 w 773"/>
                <a:gd name="T63" fmla="*/ 261 h 464"/>
                <a:gd name="T64" fmla="*/ 130 w 773"/>
                <a:gd name="T65" fmla="*/ 267 h 464"/>
                <a:gd name="T66" fmla="*/ 136 w 773"/>
                <a:gd name="T67" fmla="*/ 245 h 464"/>
                <a:gd name="T68" fmla="*/ 139 w 773"/>
                <a:gd name="T69" fmla="*/ 271 h 464"/>
                <a:gd name="T70" fmla="*/ 149 w 773"/>
                <a:gd name="T71" fmla="*/ 233 h 464"/>
                <a:gd name="T72" fmla="*/ 167 w 773"/>
                <a:gd name="T73" fmla="*/ 241 h 464"/>
                <a:gd name="T74" fmla="*/ 176 w 773"/>
                <a:gd name="T75" fmla="*/ 247 h 464"/>
                <a:gd name="T76" fmla="*/ 183 w 773"/>
                <a:gd name="T77" fmla="*/ 293 h 464"/>
                <a:gd name="T78" fmla="*/ 194 w 773"/>
                <a:gd name="T79" fmla="*/ 301 h 464"/>
                <a:gd name="T80" fmla="*/ 206 w 773"/>
                <a:gd name="T81" fmla="*/ 354 h 464"/>
                <a:gd name="T82" fmla="*/ 274 w 773"/>
                <a:gd name="T83" fmla="*/ 346 h 464"/>
                <a:gd name="T84" fmla="*/ 299 w 773"/>
                <a:gd name="T85" fmla="*/ 351 h 464"/>
                <a:gd name="T86" fmla="*/ 320 w 773"/>
                <a:gd name="T87" fmla="*/ 371 h 464"/>
                <a:gd name="T88" fmla="*/ 335 w 773"/>
                <a:gd name="T89" fmla="*/ 375 h 464"/>
                <a:gd name="T90" fmla="*/ 363 w 773"/>
                <a:gd name="T91" fmla="*/ 380 h 464"/>
                <a:gd name="T92" fmla="*/ 370 w 773"/>
                <a:gd name="T93" fmla="*/ 384 h 464"/>
                <a:gd name="T94" fmla="*/ 395 w 773"/>
                <a:gd name="T95" fmla="*/ 398 h 464"/>
                <a:gd name="T96" fmla="*/ 392 w 773"/>
                <a:gd name="T97" fmla="*/ 435 h 464"/>
                <a:gd name="T98" fmla="*/ 425 w 773"/>
                <a:gd name="T99" fmla="*/ 455 h 464"/>
                <a:gd name="T100" fmla="*/ 523 w 773"/>
                <a:gd name="T101" fmla="*/ 405 h 464"/>
                <a:gd name="T102" fmla="*/ 567 w 773"/>
                <a:gd name="T103" fmla="*/ 404 h 464"/>
                <a:gd name="T104" fmla="*/ 587 w 773"/>
                <a:gd name="T105" fmla="*/ 393 h 464"/>
                <a:gd name="T106" fmla="*/ 592 w 773"/>
                <a:gd name="T107" fmla="*/ 384 h 464"/>
                <a:gd name="T108" fmla="*/ 604 w 773"/>
                <a:gd name="T109" fmla="*/ 386 h 464"/>
                <a:gd name="T110" fmla="*/ 627 w 773"/>
                <a:gd name="T111" fmla="*/ 374 h 464"/>
                <a:gd name="T112" fmla="*/ 673 w 773"/>
                <a:gd name="T113" fmla="*/ 371 h 464"/>
                <a:gd name="T114" fmla="*/ 709 w 773"/>
                <a:gd name="T115" fmla="*/ 360 h 464"/>
                <a:gd name="T116" fmla="*/ 770 w 773"/>
                <a:gd name="T117" fmla="*/ 351 h 464"/>
                <a:gd name="T118" fmla="*/ 773 w 773"/>
                <a:gd name="T119" fmla="*/ 29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3" h="464">
                  <a:moveTo>
                    <a:pt x="681" y="317"/>
                  </a:moveTo>
                  <a:cubicBezTo>
                    <a:pt x="682" y="325"/>
                    <a:pt x="682" y="325"/>
                    <a:pt x="682" y="325"/>
                  </a:cubicBezTo>
                  <a:cubicBezTo>
                    <a:pt x="680" y="324"/>
                    <a:pt x="678" y="324"/>
                    <a:pt x="677" y="324"/>
                  </a:cubicBezTo>
                  <a:cubicBezTo>
                    <a:pt x="676" y="324"/>
                    <a:pt x="675" y="324"/>
                    <a:pt x="673" y="324"/>
                  </a:cubicBezTo>
                  <a:cubicBezTo>
                    <a:pt x="673" y="316"/>
                    <a:pt x="673" y="316"/>
                    <a:pt x="673" y="316"/>
                  </a:cubicBezTo>
                  <a:cubicBezTo>
                    <a:pt x="643" y="316"/>
                    <a:pt x="643" y="316"/>
                    <a:pt x="643" y="316"/>
                  </a:cubicBezTo>
                  <a:cubicBezTo>
                    <a:pt x="640" y="331"/>
                    <a:pt x="640" y="331"/>
                    <a:pt x="640" y="331"/>
                  </a:cubicBezTo>
                  <a:cubicBezTo>
                    <a:pt x="627" y="328"/>
                    <a:pt x="621" y="319"/>
                    <a:pt x="617" y="323"/>
                  </a:cubicBezTo>
                  <a:cubicBezTo>
                    <a:pt x="614" y="330"/>
                    <a:pt x="600" y="329"/>
                    <a:pt x="592" y="328"/>
                  </a:cubicBezTo>
                  <a:cubicBezTo>
                    <a:pt x="592" y="286"/>
                    <a:pt x="592" y="286"/>
                    <a:pt x="592" y="286"/>
                  </a:cubicBezTo>
                  <a:cubicBezTo>
                    <a:pt x="592" y="285"/>
                    <a:pt x="592" y="285"/>
                    <a:pt x="592" y="285"/>
                  </a:cubicBezTo>
                  <a:cubicBezTo>
                    <a:pt x="592" y="277"/>
                    <a:pt x="592" y="277"/>
                    <a:pt x="592" y="277"/>
                  </a:cubicBezTo>
                  <a:cubicBezTo>
                    <a:pt x="594" y="279"/>
                    <a:pt x="595" y="279"/>
                    <a:pt x="597" y="279"/>
                  </a:cubicBezTo>
                  <a:cubicBezTo>
                    <a:pt x="598" y="279"/>
                    <a:pt x="599" y="278"/>
                    <a:pt x="599" y="276"/>
                  </a:cubicBezTo>
                  <a:cubicBezTo>
                    <a:pt x="599" y="238"/>
                    <a:pt x="599" y="238"/>
                    <a:pt x="599" y="238"/>
                  </a:cubicBezTo>
                  <a:cubicBezTo>
                    <a:pt x="579" y="226"/>
                    <a:pt x="579" y="226"/>
                    <a:pt x="579" y="226"/>
                  </a:cubicBezTo>
                  <a:cubicBezTo>
                    <a:pt x="575" y="225"/>
                    <a:pt x="575" y="225"/>
                    <a:pt x="575" y="225"/>
                  </a:cubicBezTo>
                  <a:cubicBezTo>
                    <a:pt x="575" y="209"/>
                    <a:pt x="575" y="209"/>
                    <a:pt x="575" y="209"/>
                  </a:cubicBezTo>
                  <a:cubicBezTo>
                    <a:pt x="566" y="209"/>
                    <a:pt x="566" y="209"/>
                    <a:pt x="566" y="209"/>
                  </a:cubicBezTo>
                  <a:cubicBezTo>
                    <a:pt x="566" y="197"/>
                    <a:pt x="566" y="197"/>
                    <a:pt x="566" y="197"/>
                  </a:cubicBezTo>
                  <a:cubicBezTo>
                    <a:pt x="499" y="175"/>
                    <a:pt x="499" y="175"/>
                    <a:pt x="499" y="175"/>
                  </a:cubicBezTo>
                  <a:cubicBezTo>
                    <a:pt x="496" y="182"/>
                    <a:pt x="496" y="182"/>
                    <a:pt x="496" y="182"/>
                  </a:cubicBezTo>
                  <a:cubicBezTo>
                    <a:pt x="406" y="126"/>
                    <a:pt x="332" y="50"/>
                    <a:pt x="332" y="50"/>
                  </a:cubicBezTo>
                  <a:cubicBezTo>
                    <a:pt x="332" y="50"/>
                    <a:pt x="324" y="57"/>
                    <a:pt x="316" y="59"/>
                  </a:cubicBezTo>
                  <a:cubicBezTo>
                    <a:pt x="316" y="13"/>
                    <a:pt x="316" y="13"/>
                    <a:pt x="316" y="13"/>
                  </a:cubicBezTo>
                  <a:cubicBezTo>
                    <a:pt x="312" y="13"/>
                    <a:pt x="312" y="13"/>
                    <a:pt x="312" y="13"/>
                  </a:cubicBezTo>
                  <a:cubicBezTo>
                    <a:pt x="312" y="0"/>
                    <a:pt x="312" y="0"/>
                    <a:pt x="312" y="0"/>
                  </a:cubicBezTo>
                  <a:cubicBezTo>
                    <a:pt x="298" y="13"/>
                    <a:pt x="298" y="13"/>
                    <a:pt x="298" y="13"/>
                  </a:cubicBezTo>
                  <a:cubicBezTo>
                    <a:pt x="294" y="13"/>
                    <a:pt x="294" y="13"/>
                    <a:pt x="294" y="13"/>
                  </a:cubicBezTo>
                  <a:cubicBezTo>
                    <a:pt x="290" y="20"/>
                    <a:pt x="290" y="20"/>
                    <a:pt x="290" y="20"/>
                  </a:cubicBezTo>
                  <a:cubicBezTo>
                    <a:pt x="282" y="28"/>
                    <a:pt x="282" y="28"/>
                    <a:pt x="282" y="28"/>
                  </a:cubicBezTo>
                  <a:cubicBezTo>
                    <a:pt x="283" y="33"/>
                    <a:pt x="283" y="33"/>
                    <a:pt x="283" y="33"/>
                  </a:cubicBezTo>
                  <a:cubicBezTo>
                    <a:pt x="272" y="55"/>
                    <a:pt x="272" y="55"/>
                    <a:pt x="272" y="55"/>
                  </a:cubicBezTo>
                  <a:cubicBezTo>
                    <a:pt x="266" y="56"/>
                    <a:pt x="257" y="57"/>
                    <a:pt x="247" y="59"/>
                  </a:cubicBezTo>
                  <a:cubicBezTo>
                    <a:pt x="232" y="62"/>
                    <a:pt x="220" y="61"/>
                    <a:pt x="207" y="68"/>
                  </a:cubicBezTo>
                  <a:cubicBezTo>
                    <a:pt x="201" y="71"/>
                    <a:pt x="196" y="72"/>
                    <a:pt x="193" y="73"/>
                  </a:cubicBezTo>
                  <a:cubicBezTo>
                    <a:pt x="193" y="52"/>
                    <a:pt x="193" y="52"/>
                    <a:pt x="193" y="52"/>
                  </a:cubicBezTo>
                  <a:cubicBezTo>
                    <a:pt x="157" y="52"/>
                    <a:pt x="157" y="52"/>
                    <a:pt x="157" y="52"/>
                  </a:cubicBezTo>
                  <a:cubicBezTo>
                    <a:pt x="157" y="90"/>
                    <a:pt x="157" y="90"/>
                    <a:pt x="157" y="90"/>
                  </a:cubicBezTo>
                  <a:cubicBezTo>
                    <a:pt x="157" y="91"/>
                    <a:pt x="157" y="91"/>
                    <a:pt x="157" y="91"/>
                  </a:cubicBezTo>
                  <a:cubicBezTo>
                    <a:pt x="157" y="99"/>
                    <a:pt x="157" y="99"/>
                    <a:pt x="157" y="99"/>
                  </a:cubicBezTo>
                  <a:cubicBezTo>
                    <a:pt x="157" y="100"/>
                    <a:pt x="156" y="101"/>
                    <a:pt x="154" y="102"/>
                  </a:cubicBezTo>
                  <a:cubicBezTo>
                    <a:pt x="150" y="104"/>
                    <a:pt x="144" y="104"/>
                    <a:pt x="139" y="104"/>
                  </a:cubicBezTo>
                  <a:cubicBezTo>
                    <a:pt x="139" y="93"/>
                    <a:pt x="139" y="93"/>
                    <a:pt x="139" y="93"/>
                  </a:cubicBezTo>
                  <a:cubicBezTo>
                    <a:pt x="110" y="93"/>
                    <a:pt x="110" y="93"/>
                    <a:pt x="110" y="93"/>
                  </a:cubicBezTo>
                  <a:cubicBezTo>
                    <a:pt x="110" y="132"/>
                    <a:pt x="110" y="132"/>
                    <a:pt x="110" y="132"/>
                  </a:cubicBezTo>
                  <a:cubicBezTo>
                    <a:pt x="104" y="131"/>
                    <a:pt x="104" y="131"/>
                    <a:pt x="104" y="131"/>
                  </a:cubicBezTo>
                  <a:cubicBezTo>
                    <a:pt x="104" y="169"/>
                    <a:pt x="104" y="169"/>
                    <a:pt x="104" y="169"/>
                  </a:cubicBezTo>
                  <a:cubicBezTo>
                    <a:pt x="105" y="169"/>
                    <a:pt x="132" y="185"/>
                    <a:pt x="132" y="185"/>
                  </a:cubicBezTo>
                  <a:cubicBezTo>
                    <a:pt x="125" y="186"/>
                    <a:pt x="125" y="186"/>
                    <a:pt x="125" y="186"/>
                  </a:cubicBezTo>
                  <a:cubicBezTo>
                    <a:pt x="126" y="191"/>
                    <a:pt x="128" y="196"/>
                    <a:pt x="130" y="200"/>
                  </a:cubicBezTo>
                  <a:cubicBezTo>
                    <a:pt x="106" y="200"/>
                    <a:pt x="106" y="200"/>
                    <a:pt x="106" y="200"/>
                  </a:cubicBezTo>
                  <a:cubicBezTo>
                    <a:pt x="106" y="170"/>
                    <a:pt x="106" y="170"/>
                    <a:pt x="106" y="170"/>
                  </a:cubicBezTo>
                  <a:cubicBezTo>
                    <a:pt x="97" y="170"/>
                    <a:pt x="97" y="170"/>
                    <a:pt x="97" y="170"/>
                  </a:cubicBezTo>
                  <a:cubicBezTo>
                    <a:pt x="97" y="200"/>
                    <a:pt x="97" y="200"/>
                    <a:pt x="97" y="200"/>
                  </a:cubicBezTo>
                  <a:cubicBezTo>
                    <a:pt x="90" y="200"/>
                    <a:pt x="90" y="200"/>
                    <a:pt x="90" y="200"/>
                  </a:cubicBezTo>
                  <a:cubicBezTo>
                    <a:pt x="90" y="177"/>
                    <a:pt x="90" y="177"/>
                    <a:pt x="90" y="177"/>
                  </a:cubicBezTo>
                  <a:cubicBezTo>
                    <a:pt x="72" y="177"/>
                    <a:pt x="72" y="177"/>
                    <a:pt x="72" y="177"/>
                  </a:cubicBezTo>
                  <a:cubicBezTo>
                    <a:pt x="72" y="193"/>
                    <a:pt x="72" y="193"/>
                    <a:pt x="72" y="193"/>
                  </a:cubicBezTo>
                  <a:cubicBezTo>
                    <a:pt x="63" y="193"/>
                    <a:pt x="63" y="193"/>
                    <a:pt x="63" y="193"/>
                  </a:cubicBezTo>
                  <a:cubicBezTo>
                    <a:pt x="63" y="168"/>
                    <a:pt x="63" y="168"/>
                    <a:pt x="63" y="168"/>
                  </a:cubicBezTo>
                  <a:cubicBezTo>
                    <a:pt x="55" y="170"/>
                    <a:pt x="55" y="170"/>
                    <a:pt x="55" y="170"/>
                  </a:cubicBezTo>
                  <a:cubicBezTo>
                    <a:pt x="55" y="182"/>
                    <a:pt x="55" y="182"/>
                    <a:pt x="55" y="182"/>
                  </a:cubicBezTo>
                  <a:cubicBezTo>
                    <a:pt x="48" y="182"/>
                    <a:pt x="48" y="182"/>
                    <a:pt x="48" y="182"/>
                  </a:cubicBezTo>
                  <a:cubicBezTo>
                    <a:pt x="48" y="183"/>
                    <a:pt x="48" y="183"/>
                    <a:pt x="48" y="183"/>
                  </a:cubicBezTo>
                  <a:cubicBezTo>
                    <a:pt x="38" y="183"/>
                    <a:pt x="38" y="183"/>
                    <a:pt x="38" y="183"/>
                  </a:cubicBezTo>
                  <a:cubicBezTo>
                    <a:pt x="38" y="193"/>
                    <a:pt x="38" y="193"/>
                    <a:pt x="38" y="193"/>
                  </a:cubicBezTo>
                  <a:cubicBezTo>
                    <a:pt x="34" y="193"/>
                    <a:pt x="34" y="193"/>
                    <a:pt x="34" y="193"/>
                  </a:cubicBezTo>
                  <a:cubicBezTo>
                    <a:pt x="34" y="206"/>
                    <a:pt x="34" y="206"/>
                    <a:pt x="34" y="206"/>
                  </a:cubicBezTo>
                  <a:cubicBezTo>
                    <a:pt x="6" y="200"/>
                    <a:pt x="0" y="193"/>
                    <a:pt x="0" y="193"/>
                  </a:cubicBezTo>
                  <a:cubicBezTo>
                    <a:pt x="0" y="231"/>
                    <a:pt x="0" y="231"/>
                    <a:pt x="0" y="231"/>
                  </a:cubicBezTo>
                  <a:cubicBezTo>
                    <a:pt x="0" y="232"/>
                    <a:pt x="0" y="232"/>
                    <a:pt x="0" y="232"/>
                  </a:cubicBezTo>
                  <a:cubicBezTo>
                    <a:pt x="5" y="242"/>
                    <a:pt x="43" y="247"/>
                    <a:pt x="52" y="250"/>
                  </a:cubicBezTo>
                  <a:cubicBezTo>
                    <a:pt x="56" y="251"/>
                    <a:pt x="55" y="246"/>
                    <a:pt x="56" y="246"/>
                  </a:cubicBezTo>
                  <a:cubicBezTo>
                    <a:pt x="57" y="246"/>
                    <a:pt x="58" y="247"/>
                    <a:pt x="59" y="247"/>
                  </a:cubicBezTo>
                  <a:cubicBezTo>
                    <a:pt x="59" y="251"/>
                    <a:pt x="59" y="251"/>
                    <a:pt x="59" y="251"/>
                  </a:cubicBezTo>
                  <a:cubicBezTo>
                    <a:pt x="59" y="251"/>
                    <a:pt x="59" y="251"/>
                    <a:pt x="59" y="251"/>
                  </a:cubicBezTo>
                  <a:cubicBezTo>
                    <a:pt x="59" y="251"/>
                    <a:pt x="59" y="251"/>
                    <a:pt x="59" y="251"/>
                  </a:cubicBezTo>
                  <a:cubicBezTo>
                    <a:pt x="59" y="251"/>
                    <a:pt x="59" y="251"/>
                    <a:pt x="59" y="251"/>
                  </a:cubicBezTo>
                  <a:cubicBezTo>
                    <a:pt x="59" y="253"/>
                    <a:pt x="68" y="257"/>
                    <a:pt x="74" y="255"/>
                  </a:cubicBezTo>
                  <a:cubicBezTo>
                    <a:pt x="75" y="255"/>
                    <a:pt x="76" y="254"/>
                    <a:pt x="76" y="253"/>
                  </a:cubicBezTo>
                  <a:cubicBezTo>
                    <a:pt x="76" y="253"/>
                    <a:pt x="76" y="253"/>
                    <a:pt x="76" y="253"/>
                  </a:cubicBezTo>
                  <a:cubicBezTo>
                    <a:pt x="76" y="248"/>
                    <a:pt x="76" y="248"/>
                    <a:pt x="76" y="248"/>
                  </a:cubicBezTo>
                  <a:cubicBezTo>
                    <a:pt x="80" y="249"/>
                    <a:pt x="77" y="255"/>
                    <a:pt x="81" y="258"/>
                  </a:cubicBezTo>
                  <a:cubicBezTo>
                    <a:pt x="81" y="262"/>
                    <a:pt x="81" y="262"/>
                    <a:pt x="81" y="262"/>
                  </a:cubicBezTo>
                  <a:cubicBezTo>
                    <a:pt x="81" y="262"/>
                    <a:pt x="81" y="262"/>
                    <a:pt x="81" y="262"/>
                  </a:cubicBezTo>
                  <a:cubicBezTo>
                    <a:pt x="81" y="263"/>
                    <a:pt x="82" y="264"/>
                    <a:pt x="84" y="266"/>
                  </a:cubicBezTo>
                  <a:cubicBezTo>
                    <a:pt x="84" y="296"/>
                    <a:pt x="84" y="296"/>
                    <a:pt x="84" y="296"/>
                  </a:cubicBezTo>
                  <a:cubicBezTo>
                    <a:pt x="84" y="296"/>
                    <a:pt x="84" y="296"/>
                    <a:pt x="84" y="296"/>
                  </a:cubicBezTo>
                  <a:cubicBezTo>
                    <a:pt x="84" y="297"/>
                    <a:pt x="84" y="297"/>
                    <a:pt x="84" y="297"/>
                  </a:cubicBezTo>
                  <a:cubicBezTo>
                    <a:pt x="87" y="302"/>
                    <a:pt x="94" y="302"/>
                    <a:pt x="99" y="299"/>
                  </a:cubicBezTo>
                  <a:cubicBezTo>
                    <a:pt x="101" y="298"/>
                    <a:pt x="101" y="297"/>
                    <a:pt x="101" y="296"/>
                  </a:cubicBezTo>
                  <a:cubicBezTo>
                    <a:pt x="101" y="287"/>
                    <a:pt x="101" y="287"/>
                    <a:pt x="101" y="287"/>
                  </a:cubicBezTo>
                  <a:cubicBezTo>
                    <a:pt x="103" y="285"/>
                    <a:pt x="104" y="283"/>
                    <a:pt x="104" y="281"/>
                  </a:cubicBezTo>
                  <a:cubicBezTo>
                    <a:pt x="104" y="281"/>
                    <a:pt x="104" y="281"/>
                    <a:pt x="104" y="281"/>
                  </a:cubicBezTo>
                  <a:cubicBezTo>
                    <a:pt x="104" y="261"/>
                    <a:pt x="104" y="261"/>
                    <a:pt x="104" y="261"/>
                  </a:cubicBezTo>
                  <a:cubicBezTo>
                    <a:pt x="112" y="257"/>
                    <a:pt x="122" y="252"/>
                    <a:pt x="130" y="248"/>
                  </a:cubicBezTo>
                  <a:cubicBezTo>
                    <a:pt x="130" y="267"/>
                    <a:pt x="130" y="267"/>
                    <a:pt x="130" y="267"/>
                  </a:cubicBezTo>
                  <a:cubicBezTo>
                    <a:pt x="130" y="267"/>
                    <a:pt x="130" y="267"/>
                    <a:pt x="130" y="267"/>
                  </a:cubicBezTo>
                  <a:cubicBezTo>
                    <a:pt x="130" y="268"/>
                    <a:pt x="136" y="268"/>
                    <a:pt x="136" y="267"/>
                  </a:cubicBezTo>
                  <a:cubicBezTo>
                    <a:pt x="136" y="267"/>
                    <a:pt x="136" y="267"/>
                    <a:pt x="136" y="267"/>
                  </a:cubicBezTo>
                  <a:cubicBezTo>
                    <a:pt x="136" y="245"/>
                    <a:pt x="136" y="245"/>
                    <a:pt x="136" y="245"/>
                  </a:cubicBezTo>
                  <a:cubicBezTo>
                    <a:pt x="137" y="245"/>
                    <a:pt x="138" y="244"/>
                    <a:pt x="139" y="244"/>
                  </a:cubicBezTo>
                  <a:cubicBezTo>
                    <a:pt x="139" y="271"/>
                    <a:pt x="139" y="271"/>
                    <a:pt x="139" y="271"/>
                  </a:cubicBezTo>
                  <a:cubicBezTo>
                    <a:pt x="139" y="271"/>
                    <a:pt x="139" y="271"/>
                    <a:pt x="139" y="271"/>
                  </a:cubicBezTo>
                  <a:cubicBezTo>
                    <a:pt x="139" y="272"/>
                    <a:pt x="140" y="273"/>
                    <a:pt x="141" y="273"/>
                  </a:cubicBezTo>
                  <a:cubicBezTo>
                    <a:pt x="145" y="274"/>
                    <a:pt x="149" y="273"/>
                    <a:pt x="149" y="271"/>
                  </a:cubicBezTo>
                  <a:cubicBezTo>
                    <a:pt x="149" y="233"/>
                    <a:pt x="149" y="233"/>
                    <a:pt x="149" y="233"/>
                  </a:cubicBezTo>
                  <a:cubicBezTo>
                    <a:pt x="147" y="233"/>
                    <a:pt x="147" y="233"/>
                    <a:pt x="147" y="233"/>
                  </a:cubicBezTo>
                  <a:cubicBezTo>
                    <a:pt x="147" y="225"/>
                    <a:pt x="147" y="225"/>
                    <a:pt x="147" y="225"/>
                  </a:cubicBezTo>
                  <a:cubicBezTo>
                    <a:pt x="158" y="236"/>
                    <a:pt x="167" y="241"/>
                    <a:pt x="167" y="241"/>
                  </a:cubicBezTo>
                  <a:cubicBezTo>
                    <a:pt x="173" y="237"/>
                    <a:pt x="173" y="237"/>
                    <a:pt x="173" y="237"/>
                  </a:cubicBezTo>
                  <a:cubicBezTo>
                    <a:pt x="185" y="247"/>
                    <a:pt x="185" y="247"/>
                    <a:pt x="185" y="247"/>
                  </a:cubicBezTo>
                  <a:cubicBezTo>
                    <a:pt x="176" y="247"/>
                    <a:pt x="176" y="247"/>
                    <a:pt x="176" y="247"/>
                  </a:cubicBezTo>
                  <a:cubicBezTo>
                    <a:pt x="176" y="286"/>
                    <a:pt x="176" y="286"/>
                    <a:pt x="176" y="286"/>
                  </a:cubicBezTo>
                  <a:cubicBezTo>
                    <a:pt x="176" y="286"/>
                    <a:pt x="176" y="286"/>
                    <a:pt x="176" y="286"/>
                  </a:cubicBezTo>
                  <a:cubicBezTo>
                    <a:pt x="176" y="289"/>
                    <a:pt x="178" y="291"/>
                    <a:pt x="183" y="293"/>
                  </a:cubicBezTo>
                  <a:cubicBezTo>
                    <a:pt x="188" y="294"/>
                    <a:pt x="196" y="289"/>
                    <a:pt x="199" y="289"/>
                  </a:cubicBezTo>
                  <a:cubicBezTo>
                    <a:pt x="200" y="289"/>
                    <a:pt x="206" y="291"/>
                    <a:pt x="210" y="297"/>
                  </a:cubicBezTo>
                  <a:cubicBezTo>
                    <a:pt x="194" y="301"/>
                    <a:pt x="194" y="301"/>
                    <a:pt x="194" y="301"/>
                  </a:cubicBezTo>
                  <a:cubicBezTo>
                    <a:pt x="194" y="339"/>
                    <a:pt x="194" y="339"/>
                    <a:pt x="194" y="339"/>
                  </a:cubicBezTo>
                  <a:cubicBezTo>
                    <a:pt x="194" y="339"/>
                    <a:pt x="194" y="339"/>
                    <a:pt x="194" y="339"/>
                  </a:cubicBezTo>
                  <a:cubicBezTo>
                    <a:pt x="194" y="345"/>
                    <a:pt x="204" y="348"/>
                    <a:pt x="206" y="354"/>
                  </a:cubicBezTo>
                  <a:cubicBezTo>
                    <a:pt x="206" y="357"/>
                    <a:pt x="214" y="346"/>
                    <a:pt x="220" y="342"/>
                  </a:cubicBezTo>
                  <a:cubicBezTo>
                    <a:pt x="223" y="339"/>
                    <a:pt x="221" y="348"/>
                    <a:pt x="232" y="339"/>
                  </a:cubicBezTo>
                  <a:cubicBezTo>
                    <a:pt x="239" y="334"/>
                    <a:pt x="270" y="347"/>
                    <a:pt x="274" y="346"/>
                  </a:cubicBezTo>
                  <a:cubicBezTo>
                    <a:pt x="277" y="346"/>
                    <a:pt x="279" y="343"/>
                    <a:pt x="282" y="342"/>
                  </a:cubicBezTo>
                  <a:cubicBezTo>
                    <a:pt x="282" y="346"/>
                    <a:pt x="282" y="346"/>
                    <a:pt x="282" y="346"/>
                  </a:cubicBezTo>
                  <a:cubicBezTo>
                    <a:pt x="281" y="348"/>
                    <a:pt x="295" y="349"/>
                    <a:pt x="299" y="351"/>
                  </a:cubicBezTo>
                  <a:cubicBezTo>
                    <a:pt x="304" y="354"/>
                    <a:pt x="309" y="364"/>
                    <a:pt x="312" y="363"/>
                  </a:cubicBezTo>
                  <a:cubicBezTo>
                    <a:pt x="315" y="363"/>
                    <a:pt x="313" y="357"/>
                    <a:pt x="320" y="361"/>
                  </a:cubicBezTo>
                  <a:cubicBezTo>
                    <a:pt x="320" y="371"/>
                    <a:pt x="320" y="371"/>
                    <a:pt x="320" y="371"/>
                  </a:cubicBezTo>
                  <a:cubicBezTo>
                    <a:pt x="320" y="371"/>
                    <a:pt x="320" y="371"/>
                    <a:pt x="320" y="371"/>
                  </a:cubicBezTo>
                  <a:cubicBezTo>
                    <a:pt x="320" y="372"/>
                    <a:pt x="321" y="373"/>
                    <a:pt x="322" y="374"/>
                  </a:cubicBezTo>
                  <a:cubicBezTo>
                    <a:pt x="329" y="377"/>
                    <a:pt x="332" y="374"/>
                    <a:pt x="335" y="375"/>
                  </a:cubicBezTo>
                  <a:cubicBezTo>
                    <a:pt x="338" y="377"/>
                    <a:pt x="333" y="384"/>
                    <a:pt x="340" y="384"/>
                  </a:cubicBezTo>
                  <a:cubicBezTo>
                    <a:pt x="346" y="384"/>
                    <a:pt x="338" y="371"/>
                    <a:pt x="348" y="372"/>
                  </a:cubicBezTo>
                  <a:cubicBezTo>
                    <a:pt x="358" y="372"/>
                    <a:pt x="357" y="380"/>
                    <a:pt x="363" y="380"/>
                  </a:cubicBezTo>
                  <a:cubicBezTo>
                    <a:pt x="365" y="380"/>
                    <a:pt x="368" y="378"/>
                    <a:pt x="370" y="377"/>
                  </a:cubicBezTo>
                  <a:cubicBezTo>
                    <a:pt x="370" y="384"/>
                    <a:pt x="370" y="384"/>
                    <a:pt x="370" y="384"/>
                  </a:cubicBezTo>
                  <a:cubicBezTo>
                    <a:pt x="370" y="384"/>
                    <a:pt x="370" y="384"/>
                    <a:pt x="370" y="384"/>
                  </a:cubicBezTo>
                  <a:cubicBezTo>
                    <a:pt x="370" y="384"/>
                    <a:pt x="370" y="384"/>
                    <a:pt x="370" y="384"/>
                  </a:cubicBezTo>
                  <a:cubicBezTo>
                    <a:pt x="373" y="387"/>
                    <a:pt x="390" y="388"/>
                    <a:pt x="396" y="394"/>
                  </a:cubicBezTo>
                  <a:cubicBezTo>
                    <a:pt x="397" y="395"/>
                    <a:pt x="396" y="396"/>
                    <a:pt x="395" y="398"/>
                  </a:cubicBezTo>
                  <a:cubicBezTo>
                    <a:pt x="392" y="398"/>
                    <a:pt x="392" y="398"/>
                    <a:pt x="392" y="398"/>
                  </a:cubicBezTo>
                  <a:cubicBezTo>
                    <a:pt x="392" y="435"/>
                    <a:pt x="392" y="435"/>
                    <a:pt x="392" y="435"/>
                  </a:cubicBezTo>
                  <a:cubicBezTo>
                    <a:pt x="392" y="435"/>
                    <a:pt x="392" y="435"/>
                    <a:pt x="392" y="435"/>
                  </a:cubicBezTo>
                  <a:cubicBezTo>
                    <a:pt x="392" y="436"/>
                    <a:pt x="393" y="437"/>
                    <a:pt x="395" y="439"/>
                  </a:cubicBezTo>
                  <a:cubicBezTo>
                    <a:pt x="406" y="448"/>
                    <a:pt x="384" y="462"/>
                    <a:pt x="399" y="464"/>
                  </a:cubicBezTo>
                  <a:cubicBezTo>
                    <a:pt x="403" y="464"/>
                    <a:pt x="416" y="459"/>
                    <a:pt x="425" y="455"/>
                  </a:cubicBezTo>
                  <a:cubicBezTo>
                    <a:pt x="433" y="451"/>
                    <a:pt x="423" y="436"/>
                    <a:pt x="451" y="416"/>
                  </a:cubicBezTo>
                  <a:cubicBezTo>
                    <a:pt x="457" y="412"/>
                    <a:pt x="466" y="406"/>
                    <a:pt x="474" y="407"/>
                  </a:cubicBezTo>
                  <a:cubicBezTo>
                    <a:pt x="497" y="408"/>
                    <a:pt x="515" y="406"/>
                    <a:pt x="523" y="405"/>
                  </a:cubicBezTo>
                  <a:cubicBezTo>
                    <a:pt x="530" y="404"/>
                    <a:pt x="529" y="408"/>
                    <a:pt x="534" y="409"/>
                  </a:cubicBezTo>
                  <a:cubicBezTo>
                    <a:pt x="539" y="409"/>
                    <a:pt x="542" y="404"/>
                    <a:pt x="548" y="404"/>
                  </a:cubicBezTo>
                  <a:cubicBezTo>
                    <a:pt x="555" y="405"/>
                    <a:pt x="563" y="411"/>
                    <a:pt x="567" y="404"/>
                  </a:cubicBezTo>
                  <a:cubicBezTo>
                    <a:pt x="572" y="397"/>
                    <a:pt x="582" y="407"/>
                    <a:pt x="587" y="395"/>
                  </a:cubicBezTo>
                  <a:cubicBezTo>
                    <a:pt x="587" y="394"/>
                    <a:pt x="587" y="394"/>
                    <a:pt x="587" y="393"/>
                  </a:cubicBezTo>
                  <a:cubicBezTo>
                    <a:pt x="587" y="393"/>
                    <a:pt x="587" y="393"/>
                    <a:pt x="587" y="393"/>
                  </a:cubicBezTo>
                  <a:cubicBezTo>
                    <a:pt x="587" y="393"/>
                    <a:pt x="587" y="393"/>
                    <a:pt x="587" y="393"/>
                  </a:cubicBezTo>
                  <a:cubicBezTo>
                    <a:pt x="587" y="383"/>
                    <a:pt x="587" y="383"/>
                    <a:pt x="587" y="383"/>
                  </a:cubicBezTo>
                  <a:cubicBezTo>
                    <a:pt x="588" y="384"/>
                    <a:pt x="590" y="384"/>
                    <a:pt x="592" y="384"/>
                  </a:cubicBezTo>
                  <a:cubicBezTo>
                    <a:pt x="594" y="384"/>
                    <a:pt x="597" y="379"/>
                    <a:pt x="602" y="375"/>
                  </a:cubicBezTo>
                  <a:cubicBezTo>
                    <a:pt x="602" y="383"/>
                    <a:pt x="602" y="383"/>
                    <a:pt x="602" y="383"/>
                  </a:cubicBezTo>
                  <a:cubicBezTo>
                    <a:pt x="602" y="384"/>
                    <a:pt x="602" y="385"/>
                    <a:pt x="604" y="386"/>
                  </a:cubicBezTo>
                  <a:cubicBezTo>
                    <a:pt x="606" y="388"/>
                    <a:pt x="610" y="388"/>
                    <a:pt x="616" y="385"/>
                  </a:cubicBezTo>
                  <a:cubicBezTo>
                    <a:pt x="621" y="382"/>
                    <a:pt x="619" y="371"/>
                    <a:pt x="622" y="371"/>
                  </a:cubicBezTo>
                  <a:cubicBezTo>
                    <a:pt x="624" y="371"/>
                    <a:pt x="623" y="375"/>
                    <a:pt x="627" y="374"/>
                  </a:cubicBezTo>
                  <a:cubicBezTo>
                    <a:pt x="633" y="374"/>
                    <a:pt x="642" y="373"/>
                    <a:pt x="648" y="368"/>
                  </a:cubicBezTo>
                  <a:cubicBezTo>
                    <a:pt x="648" y="368"/>
                    <a:pt x="670" y="374"/>
                    <a:pt x="673" y="371"/>
                  </a:cubicBezTo>
                  <a:cubicBezTo>
                    <a:pt x="673" y="371"/>
                    <a:pt x="673" y="371"/>
                    <a:pt x="673" y="371"/>
                  </a:cubicBezTo>
                  <a:cubicBezTo>
                    <a:pt x="673" y="368"/>
                    <a:pt x="673" y="368"/>
                    <a:pt x="673" y="368"/>
                  </a:cubicBezTo>
                  <a:cubicBezTo>
                    <a:pt x="684" y="370"/>
                    <a:pt x="696" y="373"/>
                    <a:pt x="699" y="371"/>
                  </a:cubicBezTo>
                  <a:cubicBezTo>
                    <a:pt x="707" y="369"/>
                    <a:pt x="696" y="365"/>
                    <a:pt x="709" y="360"/>
                  </a:cubicBezTo>
                  <a:cubicBezTo>
                    <a:pt x="719" y="356"/>
                    <a:pt x="738" y="353"/>
                    <a:pt x="743" y="353"/>
                  </a:cubicBezTo>
                  <a:cubicBezTo>
                    <a:pt x="748" y="353"/>
                    <a:pt x="759" y="358"/>
                    <a:pt x="764" y="357"/>
                  </a:cubicBezTo>
                  <a:cubicBezTo>
                    <a:pt x="768" y="355"/>
                    <a:pt x="770" y="353"/>
                    <a:pt x="770" y="351"/>
                  </a:cubicBezTo>
                  <a:cubicBezTo>
                    <a:pt x="770" y="337"/>
                    <a:pt x="770" y="337"/>
                    <a:pt x="770" y="337"/>
                  </a:cubicBezTo>
                  <a:cubicBezTo>
                    <a:pt x="772" y="334"/>
                    <a:pt x="773" y="332"/>
                    <a:pt x="773" y="332"/>
                  </a:cubicBezTo>
                  <a:cubicBezTo>
                    <a:pt x="773" y="294"/>
                    <a:pt x="773" y="294"/>
                    <a:pt x="773" y="294"/>
                  </a:cubicBezTo>
                  <a:lnTo>
                    <a:pt x="681" y="317"/>
                  </a:lnTo>
                  <a:close/>
                </a:path>
              </a:pathLst>
            </a:custGeom>
            <a:solidFill>
              <a:srgbClr val="15A8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9">
              <a:extLst>
                <a:ext uri="{FF2B5EF4-FFF2-40B4-BE49-F238E27FC236}">
                  <a16:creationId xmlns:a16="http://schemas.microsoft.com/office/drawing/2014/main" id="{5E586EE2-B65E-42A7-BA3C-0A8F21CAF08A}"/>
                </a:ext>
              </a:extLst>
            </p:cNvPr>
            <p:cNvSpPr>
              <a:spLocks/>
            </p:cNvSpPr>
            <p:nvPr/>
          </p:nvSpPr>
          <p:spPr bwMode="auto">
            <a:xfrm>
              <a:off x="9520238" y="4360863"/>
              <a:ext cx="1736725" cy="1116012"/>
            </a:xfrm>
            <a:custGeom>
              <a:avLst/>
              <a:gdLst>
                <a:gd name="T0" fmla="*/ 658 w 669"/>
                <a:gd name="T1" fmla="*/ 311 h 430"/>
                <a:gd name="T2" fmla="*/ 657 w 669"/>
                <a:gd name="T3" fmla="*/ 291 h 430"/>
                <a:gd name="T4" fmla="*/ 620 w 669"/>
                <a:gd name="T5" fmla="*/ 303 h 430"/>
                <a:gd name="T6" fmla="*/ 552 w 669"/>
                <a:gd name="T7" fmla="*/ 292 h 430"/>
                <a:gd name="T8" fmla="*/ 513 w 669"/>
                <a:gd name="T9" fmla="*/ 289 h 430"/>
                <a:gd name="T10" fmla="*/ 450 w 669"/>
                <a:gd name="T11" fmla="*/ 283 h 430"/>
                <a:gd name="T12" fmla="*/ 466 w 669"/>
                <a:gd name="T13" fmla="*/ 261 h 430"/>
                <a:gd name="T14" fmla="*/ 479 w 669"/>
                <a:gd name="T15" fmla="*/ 242 h 430"/>
                <a:gd name="T16" fmla="*/ 435 w 669"/>
                <a:gd name="T17" fmla="*/ 256 h 430"/>
                <a:gd name="T18" fmla="*/ 419 w 669"/>
                <a:gd name="T19" fmla="*/ 246 h 430"/>
                <a:gd name="T20" fmla="*/ 446 w 669"/>
                <a:gd name="T21" fmla="*/ 232 h 430"/>
                <a:gd name="T22" fmla="*/ 493 w 669"/>
                <a:gd name="T23" fmla="*/ 245 h 430"/>
                <a:gd name="T24" fmla="*/ 469 w 669"/>
                <a:gd name="T25" fmla="*/ 227 h 430"/>
                <a:gd name="T26" fmla="*/ 471 w 669"/>
                <a:gd name="T27" fmla="*/ 213 h 430"/>
                <a:gd name="T28" fmla="*/ 423 w 669"/>
                <a:gd name="T29" fmla="*/ 199 h 430"/>
                <a:gd name="T30" fmla="*/ 422 w 669"/>
                <a:gd name="T31" fmla="*/ 166 h 430"/>
                <a:gd name="T32" fmla="*/ 209 w 669"/>
                <a:gd name="T33" fmla="*/ 25 h 430"/>
                <a:gd name="T34" fmla="*/ 208 w 669"/>
                <a:gd name="T35" fmla="*/ 4 h 430"/>
                <a:gd name="T36" fmla="*/ 143 w 669"/>
                <a:gd name="T37" fmla="*/ 25 h 430"/>
                <a:gd name="T38" fmla="*/ 76 w 669"/>
                <a:gd name="T39" fmla="*/ 41 h 430"/>
                <a:gd name="T40" fmla="*/ 50 w 669"/>
                <a:gd name="T41" fmla="*/ 68 h 430"/>
                <a:gd name="T42" fmla="*/ 6 w 669"/>
                <a:gd name="T43" fmla="*/ 97 h 430"/>
                <a:gd name="T44" fmla="*/ 11 w 669"/>
                <a:gd name="T45" fmla="*/ 132 h 430"/>
                <a:gd name="T46" fmla="*/ 28 w 669"/>
                <a:gd name="T47" fmla="*/ 152 h 430"/>
                <a:gd name="T48" fmla="*/ 63 w 669"/>
                <a:gd name="T49" fmla="*/ 207 h 430"/>
                <a:gd name="T50" fmla="*/ 85 w 669"/>
                <a:gd name="T51" fmla="*/ 217 h 430"/>
                <a:gd name="T52" fmla="*/ 95 w 669"/>
                <a:gd name="T53" fmla="*/ 255 h 430"/>
                <a:gd name="T54" fmla="*/ 102 w 669"/>
                <a:gd name="T55" fmla="*/ 320 h 430"/>
                <a:gd name="T56" fmla="*/ 128 w 669"/>
                <a:gd name="T57" fmla="*/ 305 h 430"/>
                <a:gd name="T58" fmla="*/ 183 w 669"/>
                <a:gd name="T59" fmla="*/ 309 h 430"/>
                <a:gd name="T60" fmla="*/ 195 w 669"/>
                <a:gd name="T61" fmla="*/ 318 h 430"/>
                <a:gd name="T62" fmla="*/ 219 w 669"/>
                <a:gd name="T63" fmla="*/ 329 h 430"/>
                <a:gd name="T64" fmla="*/ 231 w 669"/>
                <a:gd name="T65" fmla="*/ 342 h 430"/>
                <a:gd name="T66" fmla="*/ 244 w 669"/>
                <a:gd name="T67" fmla="*/ 338 h 430"/>
                <a:gd name="T68" fmla="*/ 273 w 669"/>
                <a:gd name="T69" fmla="*/ 341 h 430"/>
                <a:gd name="T70" fmla="*/ 292 w 669"/>
                <a:gd name="T71" fmla="*/ 360 h 430"/>
                <a:gd name="T72" fmla="*/ 310 w 669"/>
                <a:gd name="T73" fmla="*/ 371 h 430"/>
                <a:gd name="T74" fmla="*/ 311 w 669"/>
                <a:gd name="T75" fmla="*/ 391 h 430"/>
                <a:gd name="T76" fmla="*/ 304 w 669"/>
                <a:gd name="T77" fmla="*/ 401 h 430"/>
                <a:gd name="T78" fmla="*/ 295 w 669"/>
                <a:gd name="T79" fmla="*/ 430 h 430"/>
                <a:gd name="T80" fmla="*/ 347 w 669"/>
                <a:gd name="T81" fmla="*/ 382 h 430"/>
                <a:gd name="T82" fmla="*/ 419 w 669"/>
                <a:gd name="T83" fmla="*/ 371 h 430"/>
                <a:gd name="T84" fmla="*/ 444 w 669"/>
                <a:gd name="T85" fmla="*/ 370 h 430"/>
                <a:gd name="T86" fmla="*/ 483 w 669"/>
                <a:gd name="T87" fmla="*/ 361 h 430"/>
                <a:gd name="T88" fmla="*/ 488 w 669"/>
                <a:gd name="T89" fmla="*/ 350 h 430"/>
                <a:gd name="T90" fmla="*/ 500 w 669"/>
                <a:gd name="T91" fmla="*/ 352 h 430"/>
                <a:gd name="T92" fmla="*/ 518 w 669"/>
                <a:gd name="T93" fmla="*/ 337 h 430"/>
                <a:gd name="T94" fmla="*/ 544 w 669"/>
                <a:gd name="T95" fmla="*/ 334 h 430"/>
                <a:gd name="T96" fmla="*/ 548 w 669"/>
                <a:gd name="T97" fmla="*/ 331 h 430"/>
                <a:gd name="T98" fmla="*/ 605 w 669"/>
                <a:gd name="T99" fmla="*/ 326 h 430"/>
                <a:gd name="T100" fmla="*/ 660 w 669"/>
                <a:gd name="T101" fmla="*/ 323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69" h="430">
                  <a:moveTo>
                    <a:pt x="665" y="315"/>
                  </a:moveTo>
                  <a:cubicBezTo>
                    <a:pt x="664" y="313"/>
                    <a:pt x="658" y="311"/>
                    <a:pt x="658" y="311"/>
                  </a:cubicBezTo>
                  <a:cubicBezTo>
                    <a:pt x="658" y="311"/>
                    <a:pt x="669" y="299"/>
                    <a:pt x="669" y="298"/>
                  </a:cubicBezTo>
                  <a:cubicBezTo>
                    <a:pt x="669" y="297"/>
                    <a:pt x="661" y="291"/>
                    <a:pt x="657" y="291"/>
                  </a:cubicBezTo>
                  <a:cubicBezTo>
                    <a:pt x="653" y="290"/>
                    <a:pt x="641" y="292"/>
                    <a:pt x="639" y="294"/>
                  </a:cubicBezTo>
                  <a:cubicBezTo>
                    <a:pt x="633" y="301"/>
                    <a:pt x="623" y="302"/>
                    <a:pt x="620" y="303"/>
                  </a:cubicBezTo>
                  <a:cubicBezTo>
                    <a:pt x="609" y="303"/>
                    <a:pt x="578" y="290"/>
                    <a:pt x="573" y="290"/>
                  </a:cubicBezTo>
                  <a:cubicBezTo>
                    <a:pt x="569" y="289"/>
                    <a:pt x="554" y="291"/>
                    <a:pt x="552" y="292"/>
                  </a:cubicBezTo>
                  <a:cubicBezTo>
                    <a:pt x="549" y="293"/>
                    <a:pt x="549" y="298"/>
                    <a:pt x="544" y="298"/>
                  </a:cubicBezTo>
                  <a:cubicBezTo>
                    <a:pt x="525" y="297"/>
                    <a:pt x="517" y="284"/>
                    <a:pt x="513" y="289"/>
                  </a:cubicBezTo>
                  <a:cubicBezTo>
                    <a:pt x="508" y="300"/>
                    <a:pt x="484" y="293"/>
                    <a:pt x="483" y="294"/>
                  </a:cubicBezTo>
                  <a:cubicBezTo>
                    <a:pt x="478" y="290"/>
                    <a:pt x="451" y="289"/>
                    <a:pt x="450" y="283"/>
                  </a:cubicBezTo>
                  <a:cubicBezTo>
                    <a:pt x="450" y="281"/>
                    <a:pt x="479" y="280"/>
                    <a:pt x="481" y="266"/>
                  </a:cubicBezTo>
                  <a:cubicBezTo>
                    <a:pt x="481" y="263"/>
                    <a:pt x="465" y="266"/>
                    <a:pt x="466" y="261"/>
                  </a:cubicBezTo>
                  <a:cubicBezTo>
                    <a:pt x="467" y="260"/>
                    <a:pt x="480" y="261"/>
                    <a:pt x="486" y="256"/>
                  </a:cubicBezTo>
                  <a:cubicBezTo>
                    <a:pt x="493" y="251"/>
                    <a:pt x="483" y="241"/>
                    <a:pt x="479" y="242"/>
                  </a:cubicBezTo>
                  <a:cubicBezTo>
                    <a:pt x="463" y="248"/>
                    <a:pt x="454" y="243"/>
                    <a:pt x="448" y="245"/>
                  </a:cubicBezTo>
                  <a:cubicBezTo>
                    <a:pt x="435" y="251"/>
                    <a:pt x="441" y="253"/>
                    <a:pt x="435" y="256"/>
                  </a:cubicBezTo>
                  <a:cubicBezTo>
                    <a:pt x="433" y="257"/>
                    <a:pt x="422" y="266"/>
                    <a:pt x="407" y="262"/>
                  </a:cubicBezTo>
                  <a:cubicBezTo>
                    <a:pt x="401" y="261"/>
                    <a:pt x="412" y="251"/>
                    <a:pt x="419" y="246"/>
                  </a:cubicBezTo>
                  <a:cubicBezTo>
                    <a:pt x="426" y="240"/>
                    <a:pt x="453" y="237"/>
                    <a:pt x="452" y="236"/>
                  </a:cubicBezTo>
                  <a:cubicBezTo>
                    <a:pt x="452" y="234"/>
                    <a:pt x="424" y="237"/>
                    <a:pt x="446" y="232"/>
                  </a:cubicBezTo>
                  <a:cubicBezTo>
                    <a:pt x="451" y="231"/>
                    <a:pt x="457" y="230"/>
                    <a:pt x="470" y="233"/>
                  </a:cubicBezTo>
                  <a:cubicBezTo>
                    <a:pt x="482" y="235"/>
                    <a:pt x="488" y="246"/>
                    <a:pt x="493" y="245"/>
                  </a:cubicBezTo>
                  <a:cubicBezTo>
                    <a:pt x="496" y="244"/>
                    <a:pt x="496" y="237"/>
                    <a:pt x="488" y="232"/>
                  </a:cubicBezTo>
                  <a:cubicBezTo>
                    <a:pt x="481" y="227"/>
                    <a:pt x="476" y="229"/>
                    <a:pt x="469" y="227"/>
                  </a:cubicBezTo>
                  <a:cubicBezTo>
                    <a:pt x="461" y="224"/>
                    <a:pt x="455" y="218"/>
                    <a:pt x="455" y="216"/>
                  </a:cubicBezTo>
                  <a:cubicBezTo>
                    <a:pt x="455" y="212"/>
                    <a:pt x="473" y="217"/>
                    <a:pt x="471" y="213"/>
                  </a:cubicBezTo>
                  <a:cubicBezTo>
                    <a:pt x="470" y="210"/>
                    <a:pt x="435" y="211"/>
                    <a:pt x="435" y="209"/>
                  </a:cubicBezTo>
                  <a:cubicBezTo>
                    <a:pt x="441" y="202"/>
                    <a:pt x="417" y="203"/>
                    <a:pt x="423" y="199"/>
                  </a:cubicBezTo>
                  <a:cubicBezTo>
                    <a:pt x="436" y="201"/>
                    <a:pt x="448" y="199"/>
                    <a:pt x="461" y="201"/>
                  </a:cubicBezTo>
                  <a:cubicBezTo>
                    <a:pt x="466" y="202"/>
                    <a:pt x="435" y="192"/>
                    <a:pt x="422" y="166"/>
                  </a:cubicBezTo>
                  <a:cubicBezTo>
                    <a:pt x="319" y="110"/>
                    <a:pt x="228" y="16"/>
                    <a:pt x="228" y="16"/>
                  </a:cubicBezTo>
                  <a:cubicBezTo>
                    <a:pt x="228" y="16"/>
                    <a:pt x="218" y="25"/>
                    <a:pt x="209" y="25"/>
                  </a:cubicBezTo>
                  <a:cubicBezTo>
                    <a:pt x="205" y="25"/>
                    <a:pt x="212" y="21"/>
                    <a:pt x="212" y="18"/>
                  </a:cubicBezTo>
                  <a:cubicBezTo>
                    <a:pt x="213" y="12"/>
                    <a:pt x="206" y="9"/>
                    <a:pt x="208" y="4"/>
                  </a:cubicBezTo>
                  <a:cubicBezTo>
                    <a:pt x="210" y="0"/>
                    <a:pt x="177" y="19"/>
                    <a:pt x="177" y="19"/>
                  </a:cubicBezTo>
                  <a:cubicBezTo>
                    <a:pt x="177" y="19"/>
                    <a:pt x="161" y="22"/>
                    <a:pt x="143" y="25"/>
                  </a:cubicBezTo>
                  <a:cubicBezTo>
                    <a:pt x="128" y="28"/>
                    <a:pt x="116" y="27"/>
                    <a:pt x="103" y="35"/>
                  </a:cubicBezTo>
                  <a:cubicBezTo>
                    <a:pt x="87" y="41"/>
                    <a:pt x="82" y="38"/>
                    <a:pt x="76" y="41"/>
                  </a:cubicBezTo>
                  <a:cubicBezTo>
                    <a:pt x="71" y="43"/>
                    <a:pt x="67" y="48"/>
                    <a:pt x="55" y="51"/>
                  </a:cubicBezTo>
                  <a:cubicBezTo>
                    <a:pt x="50" y="56"/>
                    <a:pt x="57" y="64"/>
                    <a:pt x="50" y="68"/>
                  </a:cubicBezTo>
                  <a:cubicBezTo>
                    <a:pt x="44" y="71"/>
                    <a:pt x="33" y="69"/>
                    <a:pt x="31" y="73"/>
                  </a:cubicBezTo>
                  <a:cubicBezTo>
                    <a:pt x="18" y="95"/>
                    <a:pt x="8" y="93"/>
                    <a:pt x="6" y="97"/>
                  </a:cubicBezTo>
                  <a:cubicBezTo>
                    <a:pt x="5" y="98"/>
                    <a:pt x="11" y="106"/>
                    <a:pt x="13" y="113"/>
                  </a:cubicBezTo>
                  <a:cubicBezTo>
                    <a:pt x="14" y="123"/>
                    <a:pt x="11" y="132"/>
                    <a:pt x="11" y="132"/>
                  </a:cubicBezTo>
                  <a:cubicBezTo>
                    <a:pt x="11" y="132"/>
                    <a:pt x="5" y="133"/>
                    <a:pt x="0" y="135"/>
                  </a:cubicBezTo>
                  <a:cubicBezTo>
                    <a:pt x="1" y="135"/>
                    <a:pt x="28" y="152"/>
                    <a:pt x="28" y="152"/>
                  </a:cubicBezTo>
                  <a:cubicBezTo>
                    <a:pt x="21" y="152"/>
                    <a:pt x="21" y="152"/>
                    <a:pt x="21" y="152"/>
                  </a:cubicBezTo>
                  <a:cubicBezTo>
                    <a:pt x="33" y="193"/>
                    <a:pt x="63" y="207"/>
                    <a:pt x="63" y="207"/>
                  </a:cubicBezTo>
                  <a:cubicBezTo>
                    <a:pt x="69" y="204"/>
                    <a:pt x="69" y="204"/>
                    <a:pt x="69" y="204"/>
                  </a:cubicBezTo>
                  <a:cubicBezTo>
                    <a:pt x="85" y="217"/>
                    <a:pt x="85" y="217"/>
                    <a:pt x="85" y="217"/>
                  </a:cubicBezTo>
                  <a:cubicBezTo>
                    <a:pt x="92" y="232"/>
                    <a:pt x="59" y="252"/>
                    <a:pt x="79" y="259"/>
                  </a:cubicBezTo>
                  <a:cubicBezTo>
                    <a:pt x="84" y="260"/>
                    <a:pt x="92" y="255"/>
                    <a:pt x="95" y="255"/>
                  </a:cubicBezTo>
                  <a:cubicBezTo>
                    <a:pt x="98" y="255"/>
                    <a:pt x="125" y="265"/>
                    <a:pt x="92" y="301"/>
                  </a:cubicBezTo>
                  <a:cubicBezTo>
                    <a:pt x="85" y="309"/>
                    <a:pt x="99" y="313"/>
                    <a:pt x="102" y="320"/>
                  </a:cubicBezTo>
                  <a:cubicBezTo>
                    <a:pt x="102" y="323"/>
                    <a:pt x="110" y="312"/>
                    <a:pt x="116" y="308"/>
                  </a:cubicBezTo>
                  <a:cubicBezTo>
                    <a:pt x="119" y="305"/>
                    <a:pt x="117" y="314"/>
                    <a:pt x="128" y="305"/>
                  </a:cubicBezTo>
                  <a:cubicBezTo>
                    <a:pt x="135" y="300"/>
                    <a:pt x="166" y="314"/>
                    <a:pt x="170" y="313"/>
                  </a:cubicBezTo>
                  <a:cubicBezTo>
                    <a:pt x="174" y="311"/>
                    <a:pt x="176" y="306"/>
                    <a:pt x="183" y="309"/>
                  </a:cubicBezTo>
                  <a:cubicBezTo>
                    <a:pt x="186" y="310"/>
                    <a:pt x="178" y="311"/>
                    <a:pt x="178" y="312"/>
                  </a:cubicBezTo>
                  <a:cubicBezTo>
                    <a:pt x="177" y="314"/>
                    <a:pt x="191" y="315"/>
                    <a:pt x="195" y="318"/>
                  </a:cubicBezTo>
                  <a:cubicBezTo>
                    <a:pt x="200" y="320"/>
                    <a:pt x="205" y="330"/>
                    <a:pt x="208" y="330"/>
                  </a:cubicBezTo>
                  <a:cubicBezTo>
                    <a:pt x="211" y="329"/>
                    <a:pt x="209" y="322"/>
                    <a:pt x="219" y="329"/>
                  </a:cubicBezTo>
                  <a:cubicBezTo>
                    <a:pt x="221" y="331"/>
                    <a:pt x="212" y="336"/>
                    <a:pt x="218" y="340"/>
                  </a:cubicBezTo>
                  <a:cubicBezTo>
                    <a:pt x="225" y="343"/>
                    <a:pt x="228" y="340"/>
                    <a:pt x="231" y="342"/>
                  </a:cubicBezTo>
                  <a:cubicBezTo>
                    <a:pt x="234" y="343"/>
                    <a:pt x="229" y="350"/>
                    <a:pt x="236" y="350"/>
                  </a:cubicBezTo>
                  <a:cubicBezTo>
                    <a:pt x="242" y="350"/>
                    <a:pt x="234" y="337"/>
                    <a:pt x="244" y="338"/>
                  </a:cubicBezTo>
                  <a:cubicBezTo>
                    <a:pt x="254" y="338"/>
                    <a:pt x="253" y="346"/>
                    <a:pt x="259" y="346"/>
                  </a:cubicBezTo>
                  <a:cubicBezTo>
                    <a:pt x="265" y="346"/>
                    <a:pt x="270" y="339"/>
                    <a:pt x="273" y="341"/>
                  </a:cubicBezTo>
                  <a:cubicBezTo>
                    <a:pt x="276" y="342"/>
                    <a:pt x="264" y="348"/>
                    <a:pt x="266" y="350"/>
                  </a:cubicBezTo>
                  <a:cubicBezTo>
                    <a:pt x="269" y="353"/>
                    <a:pt x="286" y="355"/>
                    <a:pt x="292" y="360"/>
                  </a:cubicBezTo>
                  <a:cubicBezTo>
                    <a:pt x="295" y="363"/>
                    <a:pt x="284" y="366"/>
                    <a:pt x="290" y="369"/>
                  </a:cubicBezTo>
                  <a:cubicBezTo>
                    <a:pt x="296" y="372"/>
                    <a:pt x="304" y="369"/>
                    <a:pt x="310" y="371"/>
                  </a:cubicBezTo>
                  <a:cubicBezTo>
                    <a:pt x="313" y="373"/>
                    <a:pt x="310" y="378"/>
                    <a:pt x="310" y="383"/>
                  </a:cubicBezTo>
                  <a:cubicBezTo>
                    <a:pt x="310" y="387"/>
                    <a:pt x="314" y="390"/>
                    <a:pt x="311" y="391"/>
                  </a:cubicBezTo>
                  <a:cubicBezTo>
                    <a:pt x="307" y="393"/>
                    <a:pt x="300" y="390"/>
                    <a:pt x="298" y="394"/>
                  </a:cubicBezTo>
                  <a:cubicBezTo>
                    <a:pt x="296" y="398"/>
                    <a:pt x="306" y="400"/>
                    <a:pt x="304" y="401"/>
                  </a:cubicBezTo>
                  <a:cubicBezTo>
                    <a:pt x="301" y="403"/>
                    <a:pt x="280" y="396"/>
                    <a:pt x="291" y="405"/>
                  </a:cubicBezTo>
                  <a:cubicBezTo>
                    <a:pt x="302" y="414"/>
                    <a:pt x="280" y="428"/>
                    <a:pt x="295" y="430"/>
                  </a:cubicBezTo>
                  <a:cubicBezTo>
                    <a:pt x="299" y="430"/>
                    <a:pt x="312" y="425"/>
                    <a:pt x="321" y="421"/>
                  </a:cubicBezTo>
                  <a:cubicBezTo>
                    <a:pt x="329" y="417"/>
                    <a:pt x="319" y="402"/>
                    <a:pt x="347" y="382"/>
                  </a:cubicBezTo>
                  <a:cubicBezTo>
                    <a:pt x="353" y="378"/>
                    <a:pt x="362" y="372"/>
                    <a:pt x="370" y="373"/>
                  </a:cubicBezTo>
                  <a:cubicBezTo>
                    <a:pt x="393" y="374"/>
                    <a:pt x="411" y="372"/>
                    <a:pt x="419" y="371"/>
                  </a:cubicBezTo>
                  <a:cubicBezTo>
                    <a:pt x="426" y="370"/>
                    <a:pt x="425" y="374"/>
                    <a:pt x="430" y="375"/>
                  </a:cubicBezTo>
                  <a:cubicBezTo>
                    <a:pt x="435" y="375"/>
                    <a:pt x="438" y="370"/>
                    <a:pt x="444" y="370"/>
                  </a:cubicBezTo>
                  <a:cubicBezTo>
                    <a:pt x="451" y="371"/>
                    <a:pt x="459" y="377"/>
                    <a:pt x="463" y="370"/>
                  </a:cubicBezTo>
                  <a:cubicBezTo>
                    <a:pt x="468" y="363"/>
                    <a:pt x="478" y="373"/>
                    <a:pt x="483" y="361"/>
                  </a:cubicBezTo>
                  <a:cubicBezTo>
                    <a:pt x="485" y="355"/>
                    <a:pt x="475" y="354"/>
                    <a:pt x="476" y="350"/>
                  </a:cubicBezTo>
                  <a:cubicBezTo>
                    <a:pt x="478" y="347"/>
                    <a:pt x="483" y="351"/>
                    <a:pt x="488" y="350"/>
                  </a:cubicBezTo>
                  <a:cubicBezTo>
                    <a:pt x="492" y="350"/>
                    <a:pt x="499" y="334"/>
                    <a:pt x="511" y="336"/>
                  </a:cubicBezTo>
                  <a:cubicBezTo>
                    <a:pt x="515" y="336"/>
                    <a:pt x="492" y="346"/>
                    <a:pt x="500" y="352"/>
                  </a:cubicBezTo>
                  <a:cubicBezTo>
                    <a:pt x="502" y="355"/>
                    <a:pt x="506" y="354"/>
                    <a:pt x="512" y="351"/>
                  </a:cubicBezTo>
                  <a:cubicBezTo>
                    <a:pt x="517" y="348"/>
                    <a:pt x="515" y="337"/>
                    <a:pt x="518" y="337"/>
                  </a:cubicBezTo>
                  <a:cubicBezTo>
                    <a:pt x="520" y="337"/>
                    <a:pt x="519" y="341"/>
                    <a:pt x="523" y="340"/>
                  </a:cubicBezTo>
                  <a:cubicBezTo>
                    <a:pt x="529" y="340"/>
                    <a:pt x="538" y="339"/>
                    <a:pt x="544" y="334"/>
                  </a:cubicBezTo>
                  <a:cubicBezTo>
                    <a:pt x="544" y="334"/>
                    <a:pt x="566" y="340"/>
                    <a:pt x="569" y="337"/>
                  </a:cubicBezTo>
                  <a:cubicBezTo>
                    <a:pt x="571" y="336"/>
                    <a:pt x="545" y="333"/>
                    <a:pt x="548" y="331"/>
                  </a:cubicBezTo>
                  <a:cubicBezTo>
                    <a:pt x="557" y="329"/>
                    <a:pt x="589" y="340"/>
                    <a:pt x="595" y="337"/>
                  </a:cubicBezTo>
                  <a:cubicBezTo>
                    <a:pt x="603" y="335"/>
                    <a:pt x="592" y="331"/>
                    <a:pt x="605" y="326"/>
                  </a:cubicBezTo>
                  <a:cubicBezTo>
                    <a:pt x="615" y="322"/>
                    <a:pt x="634" y="319"/>
                    <a:pt x="639" y="319"/>
                  </a:cubicBezTo>
                  <a:cubicBezTo>
                    <a:pt x="644" y="319"/>
                    <a:pt x="655" y="324"/>
                    <a:pt x="660" y="323"/>
                  </a:cubicBezTo>
                  <a:cubicBezTo>
                    <a:pt x="665" y="321"/>
                    <a:pt x="666" y="318"/>
                    <a:pt x="665" y="315"/>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0">
              <a:extLst>
                <a:ext uri="{FF2B5EF4-FFF2-40B4-BE49-F238E27FC236}">
                  <a16:creationId xmlns:a16="http://schemas.microsoft.com/office/drawing/2014/main" id="{8434CF18-29FB-4465-9744-2AA6E8ABA12C}"/>
                </a:ext>
              </a:extLst>
            </p:cNvPr>
            <p:cNvSpPr>
              <a:spLocks/>
            </p:cNvSpPr>
            <p:nvPr/>
          </p:nvSpPr>
          <p:spPr bwMode="auto">
            <a:xfrm>
              <a:off x="9632951" y="5087938"/>
              <a:ext cx="71438" cy="46037"/>
            </a:xfrm>
            <a:custGeom>
              <a:avLst/>
              <a:gdLst>
                <a:gd name="T0" fmla="*/ 21 w 28"/>
                <a:gd name="T1" fmla="*/ 2 h 18"/>
                <a:gd name="T2" fmla="*/ 11 w 28"/>
                <a:gd name="T3" fmla="*/ 5 h 18"/>
                <a:gd name="T4" fmla="*/ 9 w 28"/>
                <a:gd name="T5" fmla="*/ 8 h 18"/>
                <a:gd name="T6" fmla="*/ 2 w 28"/>
                <a:gd name="T7" fmla="*/ 14 h 18"/>
                <a:gd name="T8" fmla="*/ 13 w 28"/>
                <a:gd name="T9" fmla="*/ 15 h 18"/>
                <a:gd name="T10" fmla="*/ 24 w 28"/>
                <a:gd name="T11" fmla="*/ 17 h 18"/>
                <a:gd name="T12" fmla="*/ 21 w 28"/>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21" y="2"/>
                  </a:moveTo>
                  <a:cubicBezTo>
                    <a:pt x="15" y="5"/>
                    <a:pt x="14" y="3"/>
                    <a:pt x="11" y="5"/>
                  </a:cubicBezTo>
                  <a:cubicBezTo>
                    <a:pt x="10" y="5"/>
                    <a:pt x="10" y="7"/>
                    <a:pt x="9" y="8"/>
                  </a:cubicBezTo>
                  <a:cubicBezTo>
                    <a:pt x="5" y="11"/>
                    <a:pt x="0" y="13"/>
                    <a:pt x="2" y="14"/>
                  </a:cubicBezTo>
                  <a:cubicBezTo>
                    <a:pt x="4" y="16"/>
                    <a:pt x="9" y="15"/>
                    <a:pt x="13" y="15"/>
                  </a:cubicBezTo>
                  <a:cubicBezTo>
                    <a:pt x="18" y="16"/>
                    <a:pt x="22" y="18"/>
                    <a:pt x="24" y="17"/>
                  </a:cubicBezTo>
                  <a:cubicBezTo>
                    <a:pt x="28" y="16"/>
                    <a:pt x="27" y="0"/>
                    <a:pt x="21" y="2"/>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1">
              <a:extLst>
                <a:ext uri="{FF2B5EF4-FFF2-40B4-BE49-F238E27FC236}">
                  <a16:creationId xmlns:a16="http://schemas.microsoft.com/office/drawing/2014/main" id="{5265251E-A486-4EEC-9CD6-34F622E5B3FC}"/>
                </a:ext>
              </a:extLst>
            </p:cNvPr>
            <p:cNvSpPr>
              <a:spLocks/>
            </p:cNvSpPr>
            <p:nvPr/>
          </p:nvSpPr>
          <p:spPr bwMode="auto">
            <a:xfrm>
              <a:off x="9585326" y="4960938"/>
              <a:ext cx="20638" cy="7937"/>
            </a:xfrm>
            <a:custGeom>
              <a:avLst/>
              <a:gdLst>
                <a:gd name="T0" fmla="*/ 7 w 8"/>
                <a:gd name="T1" fmla="*/ 2 h 3"/>
                <a:gd name="T2" fmla="*/ 1 w 8"/>
                <a:gd name="T3" fmla="*/ 2 h 3"/>
                <a:gd name="T4" fmla="*/ 7 w 8"/>
                <a:gd name="T5" fmla="*/ 2 h 3"/>
              </a:gdLst>
              <a:ahLst/>
              <a:cxnLst>
                <a:cxn ang="0">
                  <a:pos x="T0" y="T1"/>
                </a:cxn>
                <a:cxn ang="0">
                  <a:pos x="T2" y="T3"/>
                </a:cxn>
                <a:cxn ang="0">
                  <a:pos x="T4" y="T5"/>
                </a:cxn>
              </a:cxnLst>
              <a:rect l="0" t="0" r="r" b="b"/>
              <a:pathLst>
                <a:path w="8" h="3">
                  <a:moveTo>
                    <a:pt x="7" y="2"/>
                  </a:moveTo>
                  <a:cubicBezTo>
                    <a:pt x="7" y="0"/>
                    <a:pt x="0" y="1"/>
                    <a:pt x="1" y="2"/>
                  </a:cubicBezTo>
                  <a:cubicBezTo>
                    <a:pt x="2" y="3"/>
                    <a:pt x="8" y="3"/>
                    <a:pt x="7" y="2"/>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2">
              <a:extLst>
                <a:ext uri="{FF2B5EF4-FFF2-40B4-BE49-F238E27FC236}">
                  <a16:creationId xmlns:a16="http://schemas.microsoft.com/office/drawing/2014/main" id="{D0B2621B-E56C-49D8-A9F3-75FBF4EA4716}"/>
                </a:ext>
              </a:extLst>
            </p:cNvPr>
            <p:cNvSpPr>
              <a:spLocks/>
            </p:cNvSpPr>
            <p:nvPr/>
          </p:nvSpPr>
          <p:spPr bwMode="auto">
            <a:xfrm>
              <a:off x="9609138" y="4968875"/>
              <a:ext cx="28575" cy="14287"/>
            </a:xfrm>
            <a:custGeom>
              <a:avLst/>
              <a:gdLst>
                <a:gd name="T0" fmla="*/ 2 w 11"/>
                <a:gd name="T1" fmla="*/ 1 h 6"/>
                <a:gd name="T2" fmla="*/ 3 w 11"/>
                <a:gd name="T3" fmla="*/ 5 h 6"/>
                <a:gd name="T4" fmla="*/ 11 w 11"/>
                <a:gd name="T5" fmla="*/ 3 h 6"/>
                <a:gd name="T6" fmla="*/ 2 w 11"/>
                <a:gd name="T7" fmla="*/ 1 h 6"/>
              </a:gdLst>
              <a:ahLst/>
              <a:cxnLst>
                <a:cxn ang="0">
                  <a:pos x="T0" y="T1"/>
                </a:cxn>
                <a:cxn ang="0">
                  <a:pos x="T2" y="T3"/>
                </a:cxn>
                <a:cxn ang="0">
                  <a:pos x="T4" y="T5"/>
                </a:cxn>
                <a:cxn ang="0">
                  <a:pos x="T6" y="T7"/>
                </a:cxn>
              </a:cxnLst>
              <a:rect l="0" t="0" r="r" b="b"/>
              <a:pathLst>
                <a:path w="11" h="6">
                  <a:moveTo>
                    <a:pt x="2" y="1"/>
                  </a:moveTo>
                  <a:cubicBezTo>
                    <a:pt x="0" y="2"/>
                    <a:pt x="0" y="4"/>
                    <a:pt x="3" y="5"/>
                  </a:cubicBezTo>
                  <a:cubicBezTo>
                    <a:pt x="7" y="6"/>
                    <a:pt x="11" y="5"/>
                    <a:pt x="11" y="3"/>
                  </a:cubicBezTo>
                  <a:cubicBezTo>
                    <a:pt x="11" y="1"/>
                    <a:pt x="4" y="0"/>
                    <a:pt x="2" y="1"/>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3">
              <a:extLst>
                <a:ext uri="{FF2B5EF4-FFF2-40B4-BE49-F238E27FC236}">
                  <a16:creationId xmlns:a16="http://schemas.microsoft.com/office/drawing/2014/main" id="{483D0A3D-7E47-4F1D-AA55-AE3E3BA7AAE4}"/>
                </a:ext>
              </a:extLst>
            </p:cNvPr>
            <p:cNvSpPr>
              <a:spLocks/>
            </p:cNvSpPr>
            <p:nvPr/>
          </p:nvSpPr>
          <p:spPr bwMode="auto">
            <a:xfrm>
              <a:off x="9645651" y="5011738"/>
              <a:ext cx="25400" cy="22225"/>
            </a:xfrm>
            <a:custGeom>
              <a:avLst/>
              <a:gdLst>
                <a:gd name="T0" fmla="*/ 8 w 10"/>
                <a:gd name="T1" fmla="*/ 2 h 8"/>
                <a:gd name="T2" fmla="*/ 2 w 10"/>
                <a:gd name="T3" fmla="*/ 1 h 8"/>
                <a:gd name="T4" fmla="*/ 6 w 10"/>
                <a:gd name="T5" fmla="*/ 7 h 8"/>
                <a:gd name="T6" fmla="*/ 8 w 10"/>
                <a:gd name="T7" fmla="*/ 2 h 8"/>
              </a:gdLst>
              <a:ahLst/>
              <a:cxnLst>
                <a:cxn ang="0">
                  <a:pos x="T0" y="T1"/>
                </a:cxn>
                <a:cxn ang="0">
                  <a:pos x="T2" y="T3"/>
                </a:cxn>
                <a:cxn ang="0">
                  <a:pos x="T4" y="T5"/>
                </a:cxn>
                <a:cxn ang="0">
                  <a:pos x="T6" y="T7"/>
                </a:cxn>
              </a:cxnLst>
              <a:rect l="0" t="0" r="r" b="b"/>
              <a:pathLst>
                <a:path w="10" h="8">
                  <a:moveTo>
                    <a:pt x="8" y="2"/>
                  </a:moveTo>
                  <a:cubicBezTo>
                    <a:pt x="7" y="0"/>
                    <a:pt x="4" y="0"/>
                    <a:pt x="2" y="1"/>
                  </a:cubicBezTo>
                  <a:cubicBezTo>
                    <a:pt x="0" y="3"/>
                    <a:pt x="2" y="8"/>
                    <a:pt x="6" y="7"/>
                  </a:cubicBezTo>
                  <a:cubicBezTo>
                    <a:pt x="8" y="7"/>
                    <a:pt x="10" y="3"/>
                    <a:pt x="8" y="2"/>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4">
              <a:extLst>
                <a:ext uri="{FF2B5EF4-FFF2-40B4-BE49-F238E27FC236}">
                  <a16:creationId xmlns:a16="http://schemas.microsoft.com/office/drawing/2014/main" id="{AFEC1D9D-030E-4F6B-9505-E4ED31DCDA46}"/>
                </a:ext>
              </a:extLst>
            </p:cNvPr>
            <p:cNvSpPr>
              <a:spLocks/>
            </p:cNvSpPr>
            <p:nvPr/>
          </p:nvSpPr>
          <p:spPr bwMode="auto">
            <a:xfrm>
              <a:off x="9661526" y="5035550"/>
              <a:ext cx="34925" cy="20637"/>
            </a:xfrm>
            <a:custGeom>
              <a:avLst/>
              <a:gdLst>
                <a:gd name="T0" fmla="*/ 2 w 14"/>
                <a:gd name="T1" fmla="*/ 2 h 8"/>
                <a:gd name="T2" fmla="*/ 13 w 14"/>
                <a:gd name="T3" fmla="*/ 7 h 8"/>
                <a:gd name="T4" fmla="*/ 2 w 14"/>
                <a:gd name="T5" fmla="*/ 2 h 8"/>
              </a:gdLst>
              <a:ahLst/>
              <a:cxnLst>
                <a:cxn ang="0">
                  <a:pos x="T0" y="T1"/>
                </a:cxn>
                <a:cxn ang="0">
                  <a:pos x="T2" y="T3"/>
                </a:cxn>
                <a:cxn ang="0">
                  <a:pos x="T4" y="T5"/>
                </a:cxn>
              </a:cxnLst>
              <a:rect l="0" t="0" r="r" b="b"/>
              <a:pathLst>
                <a:path w="14" h="8">
                  <a:moveTo>
                    <a:pt x="2" y="2"/>
                  </a:moveTo>
                  <a:cubicBezTo>
                    <a:pt x="0" y="3"/>
                    <a:pt x="11" y="8"/>
                    <a:pt x="13" y="7"/>
                  </a:cubicBezTo>
                  <a:cubicBezTo>
                    <a:pt x="14" y="7"/>
                    <a:pt x="4" y="0"/>
                    <a:pt x="2" y="2"/>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5">
              <a:extLst>
                <a:ext uri="{FF2B5EF4-FFF2-40B4-BE49-F238E27FC236}">
                  <a16:creationId xmlns:a16="http://schemas.microsoft.com/office/drawing/2014/main" id="{A7D0816B-CAE6-4144-8042-DCCDB869FDBA}"/>
                </a:ext>
              </a:extLst>
            </p:cNvPr>
            <p:cNvSpPr>
              <a:spLocks/>
            </p:cNvSpPr>
            <p:nvPr/>
          </p:nvSpPr>
          <p:spPr bwMode="auto">
            <a:xfrm>
              <a:off x="9663113" y="5054600"/>
              <a:ext cx="15875" cy="7937"/>
            </a:xfrm>
            <a:custGeom>
              <a:avLst/>
              <a:gdLst>
                <a:gd name="T0" fmla="*/ 5 w 6"/>
                <a:gd name="T1" fmla="*/ 0 h 3"/>
                <a:gd name="T2" fmla="*/ 1 w 6"/>
                <a:gd name="T3" fmla="*/ 0 h 3"/>
                <a:gd name="T4" fmla="*/ 1 w 6"/>
                <a:gd name="T5" fmla="*/ 2 h 3"/>
                <a:gd name="T6" fmla="*/ 5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4" y="0"/>
                    <a:pt x="2" y="0"/>
                    <a:pt x="1" y="0"/>
                  </a:cubicBezTo>
                  <a:cubicBezTo>
                    <a:pt x="0" y="1"/>
                    <a:pt x="0" y="2"/>
                    <a:pt x="1" y="2"/>
                  </a:cubicBezTo>
                  <a:cubicBezTo>
                    <a:pt x="2" y="3"/>
                    <a:pt x="4" y="3"/>
                    <a:pt x="5" y="2"/>
                  </a:cubicBezTo>
                  <a:cubicBezTo>
                    <a:pt x="6" y="2"/>
                    <a:pt x="6" y="1"/>
                    <a:pt x="5" y="0"/>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6">
              <a:extLst>
                <a:ext uri="{FF2B5EF4-FFF2-40B4-BE49-F238E27FC236}">
                  <a16:creationId xmlns:a16="http://schemas.microsoft.com/office/drawing/2014/main" id="{70361418-5130-4D11-AD41-985D67E58CAA}"/>
                </a:ext>
              </a:extLst>
            </p:cNvPr>
            <p:cNvSpPr>
              <a:spLocks/>
            </p:cNvSpPr>
            <p:nvPr/>
          </p:nvSpPr>
          <p:spPr bwMode="auto">
            <a:xfrm>
              <a:off x="9666288" y="5067300"/>
              <a:ext cx="12700" cy="7937"/>
            </a:xfrm>
            <a:custGeom>
              <a:avLst/>
              <a:gdLst>
                <a:gd name="T0" fmla="*/ 4 w 5"/>
                <a:gd name="T1" fmla="*/ 1 h 3"/>
                <a:gd name="T2" fmla="*/ 1 w 5"/>
                <a:gd name="T3" fmla="*/ 1 h 3"/>
                <a:gd name="T4" fmla="*/ 1 w 5"/>
                <a:gd name="T5" fmla="*/ 2 h 3"/>
                <a:gd name="T6" fmla="*/ 4 w 5"/>
                <a:gd name="T7" fmla="*/ 2 h 3"/>
                <a:gd name="T8" fmla="*/ 4 w 5"/>
                <a:gd name="T9" fmla="*/ 1 h 3"/>
              </a:gdLst>
              <a:ahLst/>
              <a:cxnLst>
                <a:cxn ang="0">
                  <a:pos x="T0" y="T1"/>
                </a:cxn>
                <a:cxn ang="0">
                  <a:pos x="T2" y="T3"/>
                </a:cxn>
                <a:cxn ang="0">
                  <a:pos x="T4" y="T5"/>
                </a:cxn>
                <a:cxn ang="0">
                  <a:pos x="T6" y="T7"/>
                </a:cxn>
                <a:cxn ang="0">
                  <a:pos x="T8" y="T9"/>
                </a:cxn>
              </a:cxnLst>
              <a:rect l="0" t="0" r="r" b="b"/>
              <a:pathLst>
                <a:path w="5" h="3">
                  <a:moveTo>
                    <a:pt x="4" y="1"/>
                  </a:moveTo>
                  <a:cubicBezTo>
                    <a:pt x="3" y="0"/>
                    <a:pt x="2" y="0"/>
                    <a:pt x="1" y="1"/>
                  </a:cubicBezTo>
                  <a:cubicBezTo>
                    <a:pt x="0" y="1"/>
                    <a:pt x="1" y="2"/>
                    <a:pt x="1" y="2"/>
                  </a:cubicBezTo>
                  <a:cubicBezTo>
                    <a:pt x="2" y="3"/>
                    <a:pt x="3" y="3"/>
                    <a:pt x="4" y="2"/>
                  </a:cubicBezTo>
                  <a:cubicBezTo>
                    <a:pt x="5" y="2"/>
                    <a:pt x="5" y="1"/>
                    <a:pt x="4" y="1"/>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7">
              <a:extLst>
                <a:ext uri="{FF2B5EF4-FFF2-40B4-BE49-F238E27FC236}">
                  <a16:creationId xmlns:a16="http://schemas.microsoft.com/office/drawing/2014/main" id="{8A803267-3870-4D75-B22E-486F5E1F7E13}"/>
                </a:ext>
              </a:extLst>
            </p:cNvPr>
            <p:cNvSpPr>
              <a:spLocks/>
            </p:cNvSpPr>
            <p:nvPr/>
          </p:nvSpPr>
          <p:spPr bwMode="auto">
            <a:xfrm>
              <a:off x="9678988" y="5059363"/>
              <a:ext cx="31750" cy="20637"/>
            </a:xfrm>
            <a:custGeom>
              <a:avLst/>
              <a:gdLst>
                <a:gd name="T0" fmla="*/ 10 w 12"/>
                <a:gd name="T1" fmla="*/ 7 h 8"/>
                <a:gd name="T2" fmla="*/ 3 w 12"/>
                <a:gd name="T3" fmla="*/ 0 h 8"/>
                <a:gd name="T4" fmla="*/ 2 w 12"/>
                <a:gd name="T5" fmla="*/ 6 h 8"/>
                <a:gd name="T6" fmla="*/ 10 w 12"/>
                <a:gd name="T7" fmla="*/ 7 h 8"/>
              </a:gdLst>
              <a:ahLst/>
              <a:cxnLst>
                <a:cxn ang="0">
                  <a:pos x="T0" y="T1"/>
                </a:cxn>
                <a:cxn ang="0">
                  <a:pos x="T2" y="T3"/>
                </a:cxn>
                <a:cxn ang="0">
                  <a:pos x="T4" y="T5"/>
                </a:cxn>
                <a:cxn ang="0">
                  <a:pos x="T6" y="T7"/>
                </a:cxn>
              </a:cxnLst>
              <a:rect l="0" t="0" r="r" b="b"/>
              <a:pathLst>
                <a:path w="12" h="8">
                  <a:moveTo>
                    <a:pt x="10" y="7"/>
                  </a:moveTo>
                  <a:cubicBezTo>
                    <a:pt x="12" y="5"/>
                    <a:pt x="5" y="0"/>
                    <a:pt x="3" y="0"/>
                  </a:cubicBezTo>
                  <a:cubicBezTo>
                    <a:pt x="1" y="0"/>
                    <a:pt x="0" y="5"/>
                    <a:pt x="2" y="6"/>
                  </a:cubicBezTo>
                  <a:cubicBezTo>
                    <a:pt x="4" y="8"/>
                    <a:pt x="9" y="8"/>
                    <a:pt x="10" y="7"/>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8">
              <a:extLst>
                <a:ext uri="{FF2B5EF4-FFF2-40B4-BE49-F238E27FC236}">
                  <a16:creationId xmlns:a16="http://schemas.microsoft.com/office/drawing/2014/main" id="{0F88D5CA-8B50-46B6-B93F-9A1BA0AE6732}"/>
                </a:ext>
              </a:extLst>
            </p:cNvPr>
            <p:cNvSpPr>
              <a:spLocks/>
            </p:cNvSpPr>
            <p:nvPr/>
          </p:nvSpPr>
          <p:spPr bwMode="auto">
            <a:xfrm>
              <a:off x="9250363" y="4810125"/>
              <a:ext cx="395288" cy="249237"/>
            </a:xfrm>
            <a:custGeom>
              <a:avLst/>
              <a:gdLst>
                <a:gd name="T0" fmla="*/ 100 w 152"/>
                <a:gd name="T1" fmla="*/ 84 h 96"/>
                <a:gd name="T2" fmla="*/ 102 w 152"/>
                <a:gd name="T3" fmla="*/ 72 h 96"/>
                <a:gd name="T4" fmla="*/ 94 w 152"/>
                <a:gd name="T5" fmla="*/ 71 h 96"/>
                <a:gd name="T6" fmla="*/ 97 w 152"/>
                <a:gd name="T7" fmla="*/ 66 h 96"/>
                <a:gd name="T8" fmla="*/ 91 w 152"/>
                <a:gd name="T9" fmla="*/ 61 h 96"/>
                <a:gd name="T10" fmla="*/ 145 w 152"/>
                <a:gd name="T11" fmla="*/ 34 h 96"/>
                <a:gd name="T12" fmla="*/ 136 w 152"/>
                <a:gd name="T13" fmla="*/ 24 h 96"/>
                <a:gd name="T14" fmla="*/ 134 w 152"/>
                <a:gd name="T15" fmla="*/ 17 h 96"/>
                <a:gd name="T16" fmla="*/ 130 w 152"/>
                <a:gd name="T17" fmla="*/ 9 h 96"/>
                <a:gd name="T18" fmla="*/ 109 w 152"/>
                <a:gd name="T19" fmla="*/ 4 h 96"/>
                <a:gd name="T20" fmla="*/ 105 w 152"/>
                <a:gd name="T21" fmla="*/ 0 h 96"/>
                <a:gd name="T22" fmla="*/ 98 w 152"/>
                <a:gd name="T23" fmla="*/ 2 h 96"/>
                <a:gd name="T24" fmla="*/ 97 w 152"/>
                <a:gd name="T25" fmla="*/ 9 h 96"/>
                <a:gd name="T26" fmla="*/ 90 w 152"/>
                <a:gd name="T27" fmla="*/ 14 h 96"/>
                <a:gd name="T28" fmla="*/ 90 w 152"/>
                <a:gd name="T29" fmla="*/ 7 h 96"/>
                <a:gd name="T30" fmla="*/ 82 w 152"/>
                <a:gd name="T31" fmla="*/ 2 h 96"/>
                <a:gd name="T32" fmla="*/ 72 w 152"/>
                <a:gd name="T33" fmla="*/ 8 h 96"/>
                <a:gd name="T34" fmla="*/ 81 w 152"/>
                <a:gd name="T35" fmla="*/ 15 h 96"/>
                <a:gd name="T36" fmla="*/ 72 w 152"/>
                <a:gd name="T37" fmla="*/ 18 h 96"/>
                <a:gd name="T38" fmla="*/ 67 w 152"/>
                <a:gd name="T39" fmla="*/ 15 h 96"/>
                <a:gd name="T40" fmla="*/ 58 w 152"/>
                <a:gd name="T41" fmla="*/ 18 h 96"/>
                <a:gd name="T42" fmla="*/ 61 w 152"/>
                <a:gd name="T43" fmla="*/ 13 h 96"/>
                <a:gd name="T44" fmla="*/ 53 w 152"/>
                <a:gd name="T45" fmla="*/ 10 h 96"/>
                <a:gd name="T46" fmla="*/ 38 w 152"/>
                <a:gd name="T47" fmla="*/ 13 h 96"/>
                <a:gd name="T48" fmla="*/ 42 w 152"/>
                <a:gd name="T49" fmla="*/ 22 h 96"/>
                <a:gd name="T50" fmla="*/ 36 w 152"/>
                <a:gd name="T51" fmla="*/ 25 h 96"/>
                <a:gd name="T52" fmla="*/ 38 w 152"/>
                <a:gd name="T53" fmla="*/ 31 h 96"/>
                <a:gd name="T54" fmla="*/ 47 w 152"/>
                <a:gd name="T55" fmla="*/ 34 h 96"/>
                <a:gd name="T56" fmla="*/ 0 w 152"/>
                <a:gd name="T57" fmla="*/ 24 h 96"/>
                <a:gd name="T58" fmla="*/ 52 w 152"/>
                <a:gd name="T59" fmla="*/ 43 h 96"/>
                <a:gd name="T60" fmla="*/ 56 w 152"/>
                <a:gd name="T61" fmla="*/ 39 h 96"/>
                <a:gd name="T62" fmla="*/ 76 w 152"/>
                <a:gd name="T63" fmla="*/ 41 h 96"/>
                <a:gd name="T64" fmla="*/ 82 w 152"/>
                <a:gd name="T65" fmla="*/ 52 h 96"/>
                <a:gd name="T66" fmla="*/ 88 w 152"/>
                <a:gd name="T67" fmla="*/ 61 h 96"/>
                <a:gd name="T68" fmla="*/ 90 w 152"/>
                <a:gd name="T69" fmla="*/ 74 h 96"/>
                <a:gd name="T70" fmla="*/ 99 w 152"/>
                <a:gd name="T71" fmla="*/ 74 h 96"/>
                <a:gd name="T72" fmla="*/ 84 w 152"/>
                <a:gd name="T73" fmla="*/ 90 h 96"/>
                <a:gd name="T74" fmla="*/ 99 w 152"/>
                <a:gd name="T75" fmla="*/ 92 h 96"/>
                <a:gd name="T76" fmla="*/ 100 w 152"/>
                <a:gd name="T7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96">
                  <a:moveTo>
                    <a:pt x="100" y="84"/>
                  </a:moveTo>
                  <a:cubicBezTo>
                    <a:pt x="101" y="79"/>
                    <a:pt x="106" y="75"/>
                    <a:pt x="102" y="72"/>
                  </a:cubicBezTo>
                  <a:cubicBezTo>
                    <a:pt x="100" y="70"/>
                    <a:pt x="96" y="73"/>
                    <a:pt x="94" y="71"/>
                  </a:cubicBezTo>
                  <a:cubicBezTo>
                    <a:pt x="93" y="70"/>
                    <a:pt x="97" y="68"/>
                    <a:pt x="97" y="66"/>
                  </a:cubicBezTo>
                  <a:cubicBezTo>
                    <a:pt x="97" y="65"/>
                    <a:pt x="91" y="63"/>
                    <a:pt x="91" y="61"/>
                  </a:cubicBezTo>
                  <a:cubicBezTo>
                    <a:pt x="90" y="59"/>
                    <a:pt x="143" y="36"/>
                    <a:pt x="145" y="34"/>
                  </a:cubicBezTo>
                  <a:cubicBezTo>
                    <a:pt x="152" y="28"/>
                    <a:pt x="139" y="27"/>
                    <a:pt x="136" y="24"/>
                  </a:cubicBezTo>
                  <a:cubicBezTo>
                    <a:pt x="132" y="21"/>
                    <a:pt x="136" y="18"/>
                    <a:pt x="134" y="17"/>
                  </a:cubicBezTo>
                  <a:cubicBezTo>
                    <a:pt x="125" y="13"/>
                    <a:pt x="135" y="12"/>
                    <a:pt x="130" y="9"/>
                  </a:cubicBezTo>
                  <a:cubicBezTo>
                    <a:pt x="118" y="3"/>
                    <a:pt x="112" y="5"/>
                    <a:pt x="109" y="4"/>
                  </a:cubicBezTo>
                  <a:cubicBezTo>
                    <a:pt x="106" y="3"/>
                    <a:pt x="108" y="1"/>
                    <a:pt x="105" y="0"/>
                  </a:cubicBezTo>
                  <a:cubicBezTo>
                    <a:pt x="103" y="0"/>
                    <a:pt x="96" y="0"/>
                    <a:pt x="98" y="2"/>
                  </a:cubicBezTo>
                  <a:cubicBezTo>
                    <a:pt x="99" y="4"/>
                    <a:pt x="97" y="5"/>
                    <a:pt x="97" y="9"/>
                  </a:cubicBezTo>
                  <a:cubicBezTo>
                    <a:pt x="96" y="12"/>
                    <a:pt x="91" y="14"/>
                    <a:pt x="90" y="14"/>
                  </a:cubicBezTo>
                  <a:cubicBezTo>
                    <a:pt x="85" y="12"/>
                    <a:pt x="91" y="9"/>
                    <a:pt x="90" y="7"/>
                  </a:cubicBezTo>
                  <a:cubicBezTo>
                    <a:pt x="89" y="6"/>
                    <a:pt x="86" y="2"/>
                    <a:pt x="82" y="2"/>
                  </a:cubicBezTo>
                  <a:cubicBezTo>
                    <a:pt x="78" y="2"/>
                    <a:pt x="73" y="6"/>
                    <a:pt x="72" y="8"/>
                  </a:cubicBezTo>
                  <a:cubicBezTo>
                    <a:pt x="71" y="11"/>
                    <a:pt x="82" y="13"/>
                    <a:pt x="81" y="15"/>
                  </a:cubicBezTo>
                  <a:cubicBezTo>
                    <a:pt x="81" y="17"/>
                    <a:pt x="75" y="19"/>
                    <a:pt x="72" y="18"/>
                  </a:cubicBezTo>
                  <a:cubicBezTo>
                    <a:pt x="69" y="17"/>
                    <a:pt x="69" y="15"/>
                    <a:pt x="67" y="15"/>
                  </a:cubicBezTo>
                  <a:cubicBezTo>
                    <a:pt x="64" y="15"/>
                    <a:pt x="60" y="19"/>
                    <a:pt x="58" y="18"/>
                  </a:cubicBezTo>
                  <a:cubicBezTo>
                    <a:pt x="56" y="17"/>
                    <a:pt x="61" y="16"/>
                    <a:pt x="61" y="13"/>
                  </a:cubicBezTo>
                  <a:cubicBezTo>
                    <a:pt x="61" y="12"/>
                    <a:pt x="55" y="7"/>
                    <a:pt x="53" y="10"/>
                  </a:cubicBezTo>
                  <a:cubicBezTo>
                    <a:pt x="47" y="17"/>
                    <a:pt x="39" y="11"/>
                    <a:pt x="38" y="13"/>
                  </a:cubicBezTo>
                  <a:cubicBezTo>
                    <a:pt x="37" y="15"/>
                    <a:pt x="45" y="17"/>
                    <a:pt x="42" y="22"/>
                  </a:cubicBezTo>
                  <a:cubicBezTo>
                    <a:pt x="40" y="24"/>
                    <a:pt x="31" y="23"/>
                    <a:pt x="36" y="25"/>
                  </a:cubicBezTo>
                  <a:cubicBezTo>
                    <a:pt x="42" y="29"/>
                    <a:pt x="35" y="29"/>
                    <a:pt x="38" y="31"/>
                  </a:cubicBezTo>
                  <a:cubicBezTo>
                    <a:pt x="41" y="33"/>
                    <a:pt x="49" y="34"/>
                    <a:pt x="47" y="34"/>
                  </a:cubicBezTo>
                  <a:cubicBezTo>
                    <a:pt x="24" y="39"/>
                    <a:pt x="0" y="23"/>
                    <a:pt x="0" y="24"/>
                  </a:cubicBezTo>
                  <a:cubicBezTo>
                    <a:pt x="5" y="35"/>
                    <a:pt x="43" y="40"/>
                    <a:pt x="52" y="43"/>
                  </a:cubicBezTo>
                  <a:cubicBezTo>
                    <a:pt x="56" y="45"/>
                    <a:pt x="55" y="39"/>
                    <a:pt x="56" y="39"/>
                  </a:cubicBezTo>
                  <a:cubicBezTo>
                    <a:pt x="60" y="41"/>
                    <a:pt x="68" y="39"/>
                    <a:pt x="76" y="41"/>
                  </a:cubicBezTo>
                  <a:cubicBezTo>
                    <a:pt x="80" y="42"/>
                    <a:pt x="76" y="49"/>
                    <a:pt x="82" y="52"/>
                  </a:cubicBezTo>
                  <a:cubicBezTo>
                    <a:pt x="86" y="53"/>
                    <a:pt x="74" y="54"/>
                    <a:pt x="88" y="61"/>
                  </a:cubicBezTo>
                  <a:cubicBezTo>
                    <a:pt x="91" y="63"/>
                    <a:pt x="86" y="71"/>
                    <a:pt x="90" y="74"/>
                  </a:cubicBezTo>
                  <a:cubicBezTo>
                    <a:pt x="92" y="75"/>
                    <a:pt x="97" y="72"/>
                    <a:pt x="99" y="74"/>
                  </a:cubicBezTo>
                  <a:cubicBezTo>
                    <a:pt x="101" y="76"/>
                    <a:pt x="81" y="85"/>
                    <a:pt x="84" y="90"/>
                  </a:cubicBezTo>
                  <a:cubicBezTo>
                    <a:pt x="87" y="96"/>
                    <a:pt x="94" y="96"/>
                    <a:pt x="99" y="92"/>
                  </a:cubicBezTo>
                  <a:cubicBezTo>
                    <a:pt x="104" y="90"/>
                    <a:pt x="100" y="88"/>
                    <a:pt x="100" y="84"/>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9">
              <a:extLst>
                <a:ext uri="{FF2B5EF4-FFF2-40B4-BE49-F238E27FC236}">
                  <a16:creationId xmlns:a16="http://schemas.microsoft.com/office/drawing/2014/main" id="{7621574C-2E8A-434A-9F71-68834AD98F40}"/>
                </a:ext>
              </a:extLst>
            </p:cNvPr>
            <p:cNvSpPr>
              <a:spLocks/>
            </p:cNvSpPr>
            <p:nvPr/>
          </p:nvSpPr>
          <p:spPr bwMode="auto">
            <a:xfrm>
              <a:off x="9390063" y="4799013"/>
              <a:ext cx="23813" cy="20637"/>
            </a:xfrm>
            <a:custGeom>
              <a:avLst/>
              <a:gdLst>
                <a:gd name="T0" fmla="*/ 4 w 9"/>
                <a:gd name="T1" fmla="*/ 8 h 8"/>
                <a:gd name="T2" fmla="*/ 8 w 9"/>
                <a:gd name="T3" fmla="*/ 1 h 8"/>
                <a:gd name="T4" fmla="*/ 2 w 9"/>
                <a:gd name="T5" fmla="*/ 2 h 8"/>
                <a:gd name="T6" fmla="*/ 4 w 9"/>
                <a:gd name="T7" fmla="*/ 8 h 8"/>
              </a:gdLst>
              <a:ahLst/>
              <a:cxnLst>
                <a:cxn ang="0">
                  <a:pos x="T0" y="T1"/>
                </a:cxn>
                <a:cxn ang="0">
                  <a:pos x="T2" y="T3"/>
                </a:cxn>
                <a:cxn ang="0">
                  <a:pos x="T4" y="T5"/>
                </a:cxn>
                <a:cxn ang="0">
                  <a:pos x="T6" y="T7"/>
                </a:cxn>
              </a:cxnLst>
              <a:rect l="0" t="0" r="r" b="b"/>
              <a:pathLst>
                <a:path w="9" h="8">
                  <a:moveTo>
                    <a:pt x="4" y="8"/>
                  </a:moveTo>
                  <a:cubicBezTo>
                    <a:pt x="8" y="8"/>
                    <a:pt x="9" y="3"/>
                    <a:pt x="8" y="1"/>
                  </a:cubicBezTo>
                  <a:cubicBezTo>
                    <a:pt x="7" y="0"/>
                    <a:pt x="3" y="0"/>
                    <a:pt x="2" y="2"/>
                  </a:cubicBezTo>
                  <a:cubicBezTo>
                    <a:pt x="1" y="3"/>
                    <a:pt x="0" y="7"/>
                    <a:pt x="4" y="8"/>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0">
              <a:extLst>
                <a:ext uri="{FF2B5EF4-FFF2-40B4-BE49-F238E27FC236}">
                  <a16:creationId xmlns:a16="http://schemas.microsoft.com/office/drawing/2014/main" id="{EF9BFBFF-EC82-442A-AA6D-231022D175CB}"/>
                </a:ext>
              </a:extLst>
            </p:cNvPr>
            <p:cNvSpPr>
              <a:spLocks/>
            </p:cNvSpPr>
            <p:nvPr/>
          </p:nvSpPr>
          <p:spPr bwMode="auto">
            <a:xfrm>
              <a:off x="9401176" y="4916488"/>
              <a:ext cx="49213" cy="23812"/>
            </a:xfrm>
            <a:custGeom>
              <a:avLst/>
              <a:gdLst>
                <a:gd name="T0" fmla="*/ 14 w 19"/>
                <a:gd name="T1" fmla="*/ 1 h 9"/>
                <a:gd name="T2" fmla="*/ 1 w 19"/>
                <a:gd name="T3" fmla="*/ 3 h 9"/>
                <a:gd name="T4" fmla="*/ 16 w 19"/>
                <a:gd name="T5" fmla="*/ 8 h 9"/>
                <a:gd name="T6" fmla="*/ 14 w 19"/>
                <a:gd name="T7" fmla="*/ 1 h 9"/>
              </a:gdLst>
              <a:ahLst/>
              <a:cxnLst>
                <a:cxn ang="0">
                  <a:pos x="T0" y="T1"/>
                </a:cxn>
                <a:cxn ang="0">
                  <a:pos x="T2" y="T3"/>
                </a:cxn>
                <a:cxn ang="0">
                  <a:pos x="T4" y="T5"/>
                </a:cxn>
                <a:cxn ang="0">
                  <a:pos x="T6" y="T7"/>
                </a:cxn>
              </a:cxnLst>
              <a:rect l="0" t="0" r="r" b="b"/>
              <a:pathLst>
                <a:path w="19" h="9">
                  <a:moveTo>
                    <a:pt x="14" y="1"/>
                  </a:moveTo>
                  <a:cubicBezTo>
                    <a:pt x="9" y="0"/>
                    <a:pt x="0" y="1"/>
                    <a:pt x="1" y="3"/>
                  </a:cubicBezTo>
                  <a:cubicBezTo>
                    <a:pt x="1" y="5"/>
                    <a:pt x="10" y="9"/>
                    <a:pt x="16" y="8"/>
                  </a:cubicBezTo>
                  <a:cubicBezTo>
                    <a:pt x="19" y="7"/>
                    <a:pt x="18" y="3"/>
                    <a:pt x="14" y="1"/>
                  </a:cubicBezTo>
                  <a:close/>
                </a:path>
              </a:pathLst>
            </a:custGeom>
            <a:solidFill>
              <a:srgbClr val="4D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1">
              <a:extLst>
                <a:ext uri="{FF2B5EF4-FFF2-40B4-BE49-F238E27FC236}">
                  <a16:creationId xmlns:a16="http://schemas.microsoft.com/office/drawing/2014/main" id="{12E61D71-FF99-4056-A417-1F2D67D1297D}"/>
                </a:ext>
              </a:extLst>
            </p:cNvPr>
            <p:cNvSpPr>
              <a:spLocks/>
            </p:cNvSpPr>
            <p:nvPr/>
          </p:nvSpPr>
          <p:spPr bwMode="auto">
            <a:xfrm>
              <a:off x="9769476" y="4513263"/>
              <a:ext cx="84138" cy="49212"/>
            </a:xfrm>
            <a:custGeom>
              <a:avLst/>
              <a:gdLst>
                <a:gd name="T0" fmla="*/ 32 w 32"/>
                <a:gd name="T1" fmla="*/ 0 h 19"/>
                <a:gd name="T2" fmla="*/ 0 w 32"/>
                <a:gd name="T3" fmla="*/ 0 h 19"/>
                <a:gd name="T4" fmla="*/ 0 w 32"/>
                <a:gd name="T5" fmla="*/ 9 h 19"/>
                <a:gd name="T6" fmla="*/ 5 w 32"/>
                <a:gd name="T7" fmla="*/ 15 h 19"/>
                <a:gd name="T8" fmla="*/ 28 w 32"/>
                <a:gd name="T9" fmla="*/ 15 h 19"/>
                <a:gd name="T10" fmla="*/ 32 w 32"/>
                <a:gd name="T11" fmla="*/ 9 h 19"/>
                <a:gd name="T12" fmla="*/ 32 w 32"/>
                <a:gd name="T13" fmla="*/ 2 h 19"/>
                <a:gd name="T14" fmla="*/ 32 w 32"/>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9">
                  <a:moveTo>
                    <a:pt x="32" y="0"/>
                  </a:moveTo>
                  <a:cubicBezTo>
                    <a:pt x="0" y="0"/>
                    <a:pt x="0" y="0"/>
                    <a:pt x="0" y="0"/>
                  </a:cubicBezTo>
                  <a:cubicBezTo>
                    <a:pt x="0" y="9"/>
                    <a:pt x="0" y="9"/>
                    <a:pt x="0" y="9"/>
                  </a:cubicBezTo>
                  <a:cubicBezTo>
                    <a:pt x="0" y="11"/>
                    <a:pt x="2" y="13"/>
                    <a:pt x="5" y="15"/>
                  </a:cubicBezTo>
                  <a:cubicBezTo>
                    <a:pt x="11" y="19"/>
                    <a:pt x="21" y="19"/>
                    <a:pt x="28" y="15"/>
                  </a:cubicBezTo>
                  <a:cubicBezTo>
                    <a:pt x="31" y="13"/>
                    <a:pt x="32" y="11"/>
                    <a:pt x="32" y="9"/>
                  </a:cubicBezTo>
                  <a:cubicBezTo>
                    <a:pt x="32" y="2"/>
                    <a:pt x="32" y="2"/>
                    <a:pt x="32" y="2"/>
                  </a:cubicBezTo>
                  <a:lnTo>
                    <a:pt x="32" y="0"/>
                  </a:lnTo>
                  <a:close/>
                </a:path>
              </a:pathLst>
            </a:custGeom>
            <a:solidFill>
              <a:srgbClr val="BA6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2">
              <a:extLst>
                <a:ext uri="{FF2B5EF4-FFF2-40B4-BE49-F238E27FC236}">
                  <a16:creationId xmlns:a16="http://schemas.microsoft.com/office/drawing/2014/main" id="{E42BB83F-AFCA-4BFF-8039-84EB00DEA8BE}"/>
                </a:ext>
              </a:extLst>
            </p:cNvPr>
            <p:cNvSpPr>
              <a:spLocks/>
            </p:cNvSpPr>
            <p:nvPr/>
          </p:nvSpPr>
          <p:spPr bwMode="auto">
            <a:xfrm>
              <a:off x="9767888" y="4487863"/>
              <a:ext cx="90488" cy="52387"/>
            </a:xfrm>
            <a:custGeom>
              <a:avLst/>
              <a:gdLst>
                <a:gd name="T0" fmla="*/ 29 w 35"/>
                <a:gd name="T1" fmla="*/ 17 h 20"/>
                <a:gd name="T2" fmla="*/ 6 w 35"/>
                <a:gd name="T3" fmla="*/ 17 h 20"/>
                <a:gd name="T4" fmla="*/ 6 w 35"/>
                <a:gd name="T5" fmla="*/ 4 h 20"/>
                <a:gd name="T6" fmla="*/ 29 w 35"/>
                <a:gd name="T7" fmla="*/ 4 h 20"/>
                <a:gd name="T8" fmla="*/ 29 w 35"/>
                <a:gd name="T9" fmla="*/ 17 h 20"/>
              </a:gdLst>
              <a:ahLst/>
              <a:cxnLst>
                <a:cxn ang="0">
                  <a:pos x="T0" y="T1"/>
                </a:cxn>
                <a:cxn ang="0">
                  <a:pos x="T2" y="T3"/>
                </a:cxn>
                <a:cxn ang="0">
                  <a:pos x="T4" y="T5"/>
                </a:cxn>
                <a:cxn ang="0">
                  <a:pos x="T6" y="T7"/>
                </a:cxn>
                <a:cxn ang="0">
                  <a:pos x="T8" y="T9"/>
                </a:cxn>
              </a:cxnLst>
              <a:rect l="0" t="0" r="r" b="b"/>
              <a:pathLst>
                <a:path w="35" h="20">
                  <a:moveTo>
                    <a:pt x="29" y="17"/>
                  </a:moveTo>
                  <a:cubicBezTo>
                    <a:pt x="22" y="20"/>
                    <a:pt x="12" y="20"/>
                    <a:pt x="6" y="17"/>
                  </a:cubicBezTo>
                  <a:cubicBezTo>
                    <a:pt x="0" y="13"/>
                    <a:pt x="0" y="7"/>
                    <a:pt x="6" y="4"/>
                  </a:cubicBezTo>
                  <a:cubicBezTo>
                    <a:pt x="12" y="0"/>
                    <a:pt x="22" y="0"/>
                    <a:pt x="29" y="4"/>
                  </a:cubicBezTo>
                  <a:cubicBezTo>
                    <a:pt x="35" y="7"/>
                    <a:pt x="35" y="13"/>
                    <a:pt x="29" y="17"/>
                  </a:cubicBezTo>
                  <a:close/>
                </a:path>
              </a:pathLst>
            </a:custGeom>
            <a:solidFill>
              <a:srgbClr val="F49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3">
              <a:extLst>
                <a:ext uri="{FF2B5EF4-FFF2-40B4-BE49-F238E27FC236}">
                  <a16:creationId xmlns:a16="http://schemas.microsoft.com/office/drawing/2014/main" id="{511A3869-B988-499F-8933-175845819EA4}"/>
                </a:ext>
              </a:extLst>
            </p:cNvPr>
            <p:cNvSpPr>
              <a:spLocks/>
            </p:cNvSpPr>
            <p:nvPr/>
          </p:nvSpPr>
          <p:spPr bwMode="auto">
            <a:xfrm>
              <a:off x="9796463" y="3741738"/>
              <a:ext cx="30163" cy="779462"/>
            </a:xfrm>
            <a:custGeom>
              <a:avLst/>
              <a:gdLst>
                <a:gd name="T0" fmla="*/ 12 w 12"/>
                <a:gd name="T1" fmla="*/ 0 h 300"/>
                <a:gd name="T2" fmla="*/ 0 w 12"/>
                <a:gd name="T3" fmla="*/ 0 h 300"/>
                <a:gd name="T4" fmla="*/ 0 w 12"/>
                <a:gd name="T5" fmla="*/ 296 h 300"/>
                <a:gd name="T6" fmla="*/ 2 w 12"/>
                <a:gd name="T7" fmla="*/ 299 h 300"/>
                <a:gd name="T8" fmla="*/ 11 w 12"/>
                <a:gd name="T9" fmla="*/ 299 h 300"/>
                <a:gd name="T10" fmla="*/ 12 w 12"/>
                <a:gd name="T11" fmla="*/ 296 h 300"/>
                <a:gd name="T12" fmla="*/ 12 w 12"/>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2" h="300">
                  <a:moveTo>
                    <a:pt x="12" y="0"/>
                  </a:moveTo>
                  <a:cubicBezTo>
                    <a:pt x="0" y="0"/>
                    <a:pt x="0" y="0"/>
                    <a:pt x="0" y="0"/>
                  </a:cubicBezTo>
                  <a:cubicBezTo>
                    <a:pt x="0" y="296"/>
                    <a:pt x="0" y="296"/>
                    <a:pt x="0" y="296"/>
                  </a:cubicBezTo>
                  <a:cubicBezTo>
                    <a:pt x="0" y="297"/>
                    <a:pt x="1" y="298"/>
                    <a:pt x="2" y="299"/>
                  </a:cubicBezTo>
                  <a:cubicBezTo>
                    <a:pt x="4" y="300"/>
                    <a:pt x="8" y="300"/>
                    <a:pt x="11" y="299"/>
                  </a:cubicBezTo>
                  <a:cubicBezTo>
                    <a:pt x="12" y="298"/>
                    <a:pt x="12" y="297"/>
                    <a:pt x="12" y="296"/>
                  </a:cubicBezTo>
                  <a:lnTo>
                    <a:pt x="12" y="0"/>
                  </a:lnTo>
                  <a:close/>
                </a:path>
              </a:pathLst>
            </a:custGeom>
            <a:solidFill>
              <a:srgbClr val="D1C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84">
              <a:extLst>
                <a:ext uri="{FF2B5EF4-FFF2-40B4-BE49-F238E27FC236}">
                  <a16:creationId xmlns:a16="http://schemas.microsoft.com/office/drawing/2014/main" id="{2C4D34B8-EA92-402D-91B5-E8F3EF13AB22}"/>
                </a:ext>
              </a:extLst>
            </p:cNvPr>
            <p:cNvSpPr>
              <a:spLocks noChangeArrowheads="1"/>
            </p:cNvSpPr>
            <p:nvPr/>
          </p:nvSpPr>
          <p:spPr bwMode="auto">
            <a:xfrm>
              <a:off x="9777413" y="3690938"/>
              <a:ext cx="68263" cy="66675"/>
            </a:xfrm>
            <a:prstGeom prst="ellipse">
              <a:avLst/>
            </a:prstGeom>
            <a:solidFill>
              <a:srgbClr val="E1D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5">
              <a:extLst>
                <a:ext uri="{FF2B5EF4-FFF2-40B4-BE49-F238E27FC236}">
                  <a16:creationId xmlns:a16="http://schemas.microsoft.com/office/drawing/2014/main" id="{181BCBBA-C013-4A0F-9DEE-086FD5A0CA5D}"/>
                </a:ext>
              </a:extLst>
            </p:cNvPr>
            <p:cNvSpPr>
              <a:spLocks/>
            </p:cNvSpPr>
            <p:nvPr/>
          </p:nvSpPr>
          <p:spPr bwMode="auto">
            <a:xfrm>
              <a:off x="9826626" y="3490913"/>
              <a:ext cx="555625" cy="728662"/>
            </a:xfrm>
            <a:custGeom>
              <a:avLst/>
              <a:gdLst>
                <a:gd name="T0" fmla="*/ 214 w 214"/>
                <a:gd name="T1" fmla="*/ 4 h 281"/>
                <a:gd name="T2" fmla="*/ 0 w 214"/>
                <a:gd name="T3" fmla="*/ 125 h 281"/>
                <a:gd name="T4" fmla="*/ 0 w 214"/>
                <a:gd name="T5" fmla="*/ 276 h 281"/>
                <a:gd name="T6" fmla="*/ 214 w 214"/>
                <a:gd name="T7" fmla="*/ 155 h 281"/>
                <a:gd name="T8" fmla="*/ 214 w 214"/>
                <a:gd name="T9" fmla="*/ 4 h 281"/>
              </a:gdLst>
              <a:ahLst/>
              <a:cxnLst>
                <a:cxn ang="0">
                  <a:pos x="T0" y="T1"/>
                </a:cxn>
                <a:cxn ang="0">
                  <a:pos x="T2" y="T3"/>
                </a:cxn>
                <a:cxn ang="0">
                  <a:pos x="T4" y="T5"/>
                </a:cxn>
                <a:cxn ang="0">
                  <a:pos x="T6" y="T7"/>
                </a:cxn>
                <a:cxn ang="0">
                  <a:pos x="T8" y="T9"/>
                </a:cxn>
              </a:cxnLst>
              <a:rect l="0" t="0" r="r" b="b"/>
              <a:pathLst>
                <a:path w="214" h="281">
                  <a:moveTo>
                    <a:pt x="214" y="4"/>
                  </a:moveTo>
                  <a:cubicBezTo>
                    <a:pt x="143" y="0"/>
                    <a:pt x="72" y="130"/>
                    <a:pt x="0" y="125"/>
                  </a:cubicBezTo>
                  <a:cubicBezTo>
                    <a:pt x="0" y="176"/>
                    <a:pt x="0" y="226"/>
                    <a:pt x="0" y="276"/>
                  </a:cubicBezTo>
                  <a:cubicBezTo>
                    <a:pt x="72" y="281"/>
                    <a:pt x="143" y="150"/>
                    <a:pt x="214" y="155"/>
                  </a:cubicBezTo>
                  <a:cubicBezTo>
                    <a:pt x="214" y="105"/>
                    <a:pt x="214" y="55"/>
                    <a:pt x="214" y="4"/>
                  </a:cubicBezTo>
                  <a:close/>
                </a:path>
              </a:pathLst>
            </a:custGeom>
            <a:solidFill>
              <a:srgbClr val="E21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6">
              <a:extLst>
                <a:ext uri="{FF2B5EF4-FFF2-40B4-BE49-F238E27FC236}">
                  <a16:creationId xmlns:a16="http://schemas.microsoft.com/office/drawing/2014/main" id="{8F89414F-12C6-4AA4-B443-F81CF40BD553}"/>
                </a:ext>
              </a:extLst>
            </p:cNvPr>
            <p:cNvSpPr>
              <a:spLocks/>
            </p:cNvSpPr>
            <p:nvPr/>
          </p:nvSpPr>
          <p:spPr bwMode="auto">
            <a:xfrm>
              <a:off x="9826626" y="3663950"/>
              <a:ext cx="269875" cy="369887"/>
            </a:xfrm>
            <a:custGeom>
              <a:avLst/>
              <a:gdLst>
                <a:gd name="T0" fmla="*/ 0 w 104"/>
                <a:gd name="T1" fmla="*/ 58 h 142"/>
                <a:gd name="T2" fmla="*/ 104 w 104"/>
                <a:gd name="T3" fmla="*/ 0 h 142"/>
                <a:gd name="T4" fmla="*/ 104 w 104"/>
                <a:gd name="T5" fmla="*/ 81 h 142"/>
                <a:gd name="T6" fmla="*/ 0 w 104"/>
                <a:gd name="T7" fmla="*/ 139 h 142"/>
                <a:gd name="T8" fmla="*/ 0 w 104"/>
                <a:gd name="T9" fmla="*/ 58 h 142"/>
              </a:gdLst>
              <a:ahLst/>
              <a:cxnLst>
                <a:cxn ang="0">
                  <a:pos x="T0" y="T1"/>
                </a:cxn>
                <a:cxn ang="0">
                  <a:pos x="T2" y="T3"/>
                </a:cxn>
                <a:cxn ang="0">
                  <a:pos x="T4" y="T5"/>
                </a:cxn>
                <a:cxn ang="0">
                  <a:pos x="T6" y="T7"/>
                </a:cxn>
                <a:cxn ang="0">
                  <a:pos x="T8" y="T9"/>
                </a:cxn>
              </a:cxnLst>
              <a:rect l="0" t="0" r="r" b="b"/>
              <a:pathLst>
                <a:path w="104" h="142">
                  <a:moveTo>
                    <a:pt x="0" y="58"/>
                  </a:moveTo>
                  <a:cubicBezTo>
                    <a:pt x="35" y="61"/>
                    <a:pt x="70" y="31"/>
                    <a:pt x="104" y="0"/>
                  </a:cubicBezTo>
                  <a:cubicBezTo>
                    <a:pt x="104" y="27"/>
                    <a:pt x="104" y="54"/>
                    <a:pt x="104" y="81"/>
                  </a:cubicBezTo>
                  <a:cubicBezTo>
                    <a:pt x="70" y="112"/>
                    <a:pt x="35" y="142"/>
                    <a:pt x="0" y="139"/>
                  </a:cubicBezTo>
                  <a:cubicBezTo>
                    <a:pt x="0" y="112"/>
                    <a:pt x="0" y="85"/>
                    <a:pt x="0" y="58"/>
                  </a:cubicBezTo>
                  <a:close/>
                </a:path>
              </a:pathLst>
            </a:custGeom>
            <a:solidFill>
              <a:srgbClr val="1D38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7">
              <a:extLst>
                <a:ext uri="{FF2B5EF4-FFF2-40B4-BE49-F238E27FC236}">
                  <a16:creationId xmlns:a16="http://schemas.microsoft.com/office/drawing/2014/main" id="{BF2B8222-87E5-43F9-A5ED-55C6E228FAEF}"/>
                </a:ext>
              </a:extLst>
            </p:cNvPr>
            <p:cNvSpPr>
              <a:spLocks/>
            </p:cNvSpPr>
            <p:nvPr/>
          </p:nvSpPr>
          <p:spPr bwMode="auto">
            <a:xfrm>
              <a:off x="9837738" y="3819525"/>
              <a:ext cx="20638" cy="22225"/>
            </a:xfrm>
            <a:custGeom>
              <a:avLst/>
              <a:gdLst>
                <a:gd name="T0" fmla="*/ 4 w 8"/>
                <a:gd name="T1" fmla="*/ 0 h 8"/>
                <a:gd name="T2" fmla="*/ 5 w 8"/>
                <a:gd name="T3" fmla="*/ 3 h 8"/>
                <a:gd name="T4" fmla="*/ 8 w 8"/>
                <a:gd name="T5" fmla="*/ 3 h 8"/>
                <a:gd name="T6" fmla="*/ 6 w 8"/>
                <a:gd name="T7" fmla="*/ 5 h 8"/>
                <a:gd name="T8" fmla="*/ 6 w 8"/>
                <a:gd name="T9" fmla="*/ 8 h 8"/>
                <a:gd name="T10" fmla="*/ 4 w 8"/>
                <a:gd name="T11" fmla="*/ 6 h 8"/>
                <a:gd name="T12" fmla="*/ 2 w 8"/>
                <a:gd name="T13" fmla="*/ 8 h 8"/>
                <a:gd name="T14" fmla="*/ 2 w 8"/>
                <a:gd name="T15" fmla="*/ 5 h 8"/>
                <a:gd name="T16" fmla="*/ 0 w 8"/>
                <a:gd name="T17" fmla="*/ 3 h 8"/>
                <a:gd name="T18" fmla="*/ 3 w 8"/>
                <a:gd name="T19" fmla="*/ 3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1"/>
                    <a:pt x="5" y="2"/>
                    <a:pt x="5" y="3"/>
                  </a:cubicBezTo>
                  <a:cubicBezTo>
                    <a:pt x="6" y="3"/>
                    <a:pt x="7" y="3"/>
                    <a:pt x="8" y="3"/>
                  </a:cubicBezTo>
                  <a:cubicBezTo>
                    <a:pt x="7" y="3"/>
                    <a:pt x="6" y="4"/>
                    <a:pt x="6" y="5"/>
                  </a:cubicBezTo>
                  <a:cubicBezTo>
                    <a:pt x="6" y="6"/>
                    <a:pt x="6" y="7"/>
                    <a:pt x="6" y="8"/>
                  </a:cubicBezTo>
                  <a:cubicBezTo>
                    <a:pt x="5" y="7"/>
                    <a:pt x="5" y="7"/>
                    <a:pt x="4" y="6"/>
                  </a:cubicBezTo>
                  <a:cubicBezTo>
                    <a:pt x="3" y="7"/>
                    <a:pt x="2" y="7"/>
                    <a:pt x="2" y="8"/>
                  </a:cubicBezTo>
                  <a:cubicBezTo>
                    <a:pt x="2" y="7"/>
                    <a:pt x="2" y="6"/>
                    <a:pt x="2" y="5"/>
                  </a:cubicBezTo>
                  <a:cubicBezTo>
                    <a:pt x="2" y="4"/>
                    <a:pt x="1" y="4"/>
                    <a:pt x="0" y="3"/>
                  </a:cubicBezTo>
                  <a:cubicBezTo>
                    <a:pt x="1" y="3"/>
                    <a:pt x="2" y="3"/>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8">
              <a:extLst>
                <a:ext uri="{FF2B5EF4-FFF2-40B4-BE49-F238E27FC236}">
                  <a16:creationId xmlns:a16="http://schemas.microsoft.com/office/drawing/2014/main" id="{369B530F-ED89-40CA-A9A9-08D3E9D34D3C}"/>
                </a:ext>
              </a:extLst>
            </p:cNvPr>
            <p:cNvSpPr>
              <a:spLocks/>
            </p:cNvSpPr>
            <p:nvPr/>
          </p:nvSpPr>
          <p:spPr bwMode="auto">
            <a:xfrm>
              <a:off x="9883776" y="3810000"/>
              <a:ext cx="20638" cy="23812"/>
            </a:xfrm>
            <a:custGeom>
              <a:avLst/>
              <a:gdLst>
                <a:gd name="T0" fmla="*/ 4 w 8"/>
                <a:gd name="T1" fmla="*/ 0 h 9"/>
                <a:gd name="T2" fmla="*/ 5 w 8"/>
                <a:gd name="T3" fmla="*/ 3 h 9"/>
                <a:gd name="T4" fmla="*/ 8 w 8"/>
                <a:gd name="T5" fmla="*/ 2 h 9"/>
                <a:gd name="T6" fmla="*/ 6 w 8"/>
                <a:gd name="T7" fmla="*/ 5 h 9"/>
                <a:gd name="T8" fmla="*/ 6 w 8"/>
                <a:gd name="T9" fmla="*/ 7 h 9"/>
                <a:gd name="T10" fmla="*/ 4 w 8"/>
                <a:gd name="T11" fmla="*/ 7 h 9"/>
                <a:gd name="T12" fmla="*/ 2 w 8"/>
                <a:gd name="T13" fmla="*/ 9 h 9"/>
                <a:gd name="T14" fmla="*/ 2 w 8"/>
                <a:gd name="T15" fmla="*/ 6 h 9"/>
                <a:gd name="T16" fmla="*/ 0 w 8"/>
                <a:gd name="T17" fmla="*/ 4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1"/>
                    <a:pt x="5" y="2"/>
                    <a:pt x="5" y="3"/>
                  </a:cubicBezTo>
                  <a:cubicBezTo>
                    <a:pt x="6" y="2"/>
                    <a:pt x="7" y="2"/>
                    <a:pt x="8" y="2"/>
                  </a:cubicBezTo>
                  <a:cubicBezTo>
                    <a:pt x="7" y="3"/>
                    <a:pt x="6" y="4"/>
                    <a:pt x="6" y="5"/>
                  </a:cubicBezTo>
                  <a:cubicBezTo>
                    <a:pt x="6" y="6"/>
                    <a:pt x="6" y="7"/>
                    <a:pt x="6" y="7"/>
                  </a:cubicBezTo>
                  <a:cubicBezTo>
                    <a:pt x="6" y="7"/>
                    <a:pt x="5" y="7"/>
                    <a:pt x="4" y="7"/>
                  </a:cubicBezTo>
                  <a:cubicBezTo>
                    <a:pt x="3" y="8"/>
                    <a:pt x="3" y="8"/>
                    <a:pt x="2" y="9"/>
                  </a:cubicBezTo>
                  <a:cubicBezTo>
                    <a:pt x="2" y="8"/>
                    <a:pt x="2" y="7"/>
                    <a:pt x="2" y="6"/>
                  </a:cubicBezTo>
                  <a:cubicBezTo>
                    <a:pt x="2" y="5"/>
                    <a:pt x="1" y="5"/>
                    <a:pt x="0" y="4"/>
                  </a:cubicBezTo>
                  <a:cubicBezTo>
                    <a:pt x="1" y="4"/>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E04B15CE-0EE8-495A-A298-F52C0D933104}"/>
                </a:ext>
              </a:extLst>
            </p:cNvPr>
            <p:cNvSpPr>
              <a:spLocks/>
            </p:cNvSpPr>
            <p:nvPr/>
          </p:nvSpPr>
          <p:spPr bwMode="auto">
            <a:xfrm>
              <a:off x="9931401" y="3789363"/>
              <a:ext cx="17463" cy="23812"/>
            </a:xfrm>
            <a:custGeom>
              <a:avLst/>
              <a:gdLst>
                <a:gd name="T0" fmla="*/ 4 w 7"/>
                <a:gd name="T1" fmla="*/ 0 h 9"/>
                <a:gd name="T2" fmla="*/ 5 w 7"/>
                <a:gd name="T3" fmla="*/ 2 h 9"/>
                <a:gd name="T4" fmla="*/ 7 w 7"/>
                <a:gd name="T5" fmla="*/ 1 h 9"/>
                <a:gd name="T6" fmla="*/ 6 w 7"/>
                <a:gd name="T7" fmla="*/ 4 h 9"/>
                <a:gd name="T8" fmla="*/ 6 w 7"/>
                <a:gd name="T9" fmla="*/ 7 h 9"/>
                <a:gd name="T10" fmla="*/ 4 w 7"/>
                <a:gd name="T11" fmla="*/ 7 h 9"/>
                <a:gd name="T12" fmla="*/ 2 w 7"/>
                <a:gd name="T13" fmla="*/ 9 h 9"/>
                <a:gd name="T14" fmla="*/ 2 w 7"/>
                <a:gd name="T15" fmla="*/ 6 h 9"/>
                <a:gd name="T16" fmla="*/ 0 w 7"/>
                <a:gd name="T17" fmla="*/ 5 h 9"/>
                <a:gd name="T18" fmla="*/ 3 w 7"/>
                <a:gd name="T19" fmla="*/ 4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cubicBezTo>
                    <a:pt x="4" y="1"/>
                    <a:pt x="5" y="2"/>
                    <a:pt x="5" y="2"/>
                  </a:cubicBezTo>
                  <a:cubicBezTo>
                    <a:pt x="6" y="2"/>
                    <a:pt x="7" y="2"/>
                    <a:pt x="7" y="1"/>
                  </a:cubicBezTo>
                  <a:cubicBezTo>
                    <a:pt x="7" y="2"/>
                    <a:pt x="6" y="3"/>
                    <a:pt x="6" y="4"/>
                  </a:cubicBezTo>
                  <a:cubicBezTo>
                    <a:pt x="6" y="5"/>
                    <a:pt x="6" y="6"/>
                    <a:pt x="6" y="7"/>
                  </a:cubicBezTo>
                  <a:cubicBezTo>
                    <a:pt x="5" y="7"/>
                    <a:pt x="5" y="7"/>
                    <a:pt x="4" y="7"/>
                  </a:cubicBezTo>
                  <a:cubicBezTo>
                    <a:pt x="3" y="8"/>
                    <a:pt x="2" y="9"/>
                    <a:pt x="2" y="9"/>
                  </a:cubicBezTo>
                  <a:cubicBezTo>
                    <a:pt x="2" y="8"/>
                    <a:pt x="2" y="7"/>
                    <a:pt x="2" y="6"/>
                  </a:cubicBezTo>
                  <a:cubicBezTo>
                    <a:pt x="1" y="6"/>
                    <a:pt x="1" y="6"/>
                    <a:pt x="0" y="5"/>
                  </a:cubicBezTo>
                  <a:cubicBezTo>
                    <a:pt x="1" y="5"/>
                    <a:pt x="2" y="4"/>
                    <a:pt x="3" y="4"/>
                  </a:cubicBezTo>
                  <a:cubicBezTo>
                    <a:pt x="3" y="3"/>
                    <a:pt x="3"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0">
              <a:extLst>
                <a:ext uri="{FF2B5EF4-FFF2-40B4-BE49-F238E27FC236}">
                  <a16:creationId xmlns:a16="http://schemas.microsoft.com/office/drawing/2014/main" id="{F0249EE9-4CC0-4B64-B36C-DE49E461D350}"/>
                </a:ext>
              </a:extLst>
            </p:cNvPr>
            <p:cNvSpPr>
              <a:spLocks/>
            </p:cNvSpPr>
            <p:nvPr/>
          </p:nvSpPr>
          <p:spPr bwMode="auto">
            <a:xfrm>
              <a:off x="9977438" y="3760788"/>
              <a:ext cx="17463" cy="23812"/>
            </a:xfrm>
            <a:custGeom>
              <a:avLst/>
              <a:gdLst>
                <a:gd name="T0" fmla="*/ 4 w 7"/>
                <a:gd name="T1" fmla="*/ 0 h 9"/>
                <a:gd name="T2" fmla="*/ 5 w 7"/>
                <a:gd name="T3" fmla="*/ 2 h 9"/>
                <a:gd name="T4" fmla="*/ 7 w 7"/>
                <a:gd name="T5" fmla="*/ 0 h 9"/>
                <a:gd name="T6" fmla="*/ 6 w 7"/>
                <a:gd name="T7" fmla="*/ 4 h 9"/>
                <a:gd name="T8" fmla="*/ 6 w 7"/>
                <a:gd name="T9" fmla="*/ 6 h 9"/>
                <a:gd name="T10" fmla="*/ 4 w 7"/>
                <a:gd name="T11" fmla="*/ 6 h 9"/>
                <a:gd name="T12" fmla="*/ 2 w 7"/>
                <a:gd name="T13" fmla="*/ 9 h 9"/>
                <a:gd name="T14" fmla="*/ 2 w 7"/>
                <a:gd name="T15" fmla="*/ 6 h 9"/>
                <a:gd name="T16" fmla="*/ 0 w 7"/>
                <a:gd name="T17" fmla="*/ 5 h 9"/>
                <a:gd name="T18" fmla="*/ 3 w 7"/>
                <a:gd name="T19" fmla="*/ 3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cubicBezTo>
                    <a:pt x="4" y="1"/>
                    <a:pt x="5" y="1"/>
                    <a:pt x="5" y="2"/>
                  </a:cubicBezTo>
                  <a:cubicBezTo>
                    <a:pt x="6" y="1"/>
                    <a:pt x="7" y="1"/>
                    <a:pt x="7" y="0"/>
                  </a:cubicBezTo>
                  <a:cubicBezTo>
                    <a:pt x="7" y="1"/>
                    <a:pt x="6" y="3"/>
                    <a:pt x="6" y="4"/>
                  </a:cubicBezTo>
                  <a:cubicBezTo>
                    <a:pt x="6" y="4"/>
                    <a:pt x="6" y="5"/>
                    <a:pt x="6" y="6"/>
                  </a:cubicBezTo>
                  <a:cubicBezTo>
                    <a:pt x="5" y="6"/>
                    <a:pt x="5" y="6"/>
                    <a:pt x="4" y="6"/>
                  </a:cubicBezTo>
                  <a:cubicBezTo>
                    <a:pt x="3" y="7"/>
                    <a:pt x="2" y="8"/>
                    <a:pt x="2" y="9"/>
                  </a:cubicBezTo>
                  <a:cubicBezTo>
                    <a:pt x="2" y="8"/>
                    <a:pt x="2" y="7"/>
                    <a:pt x="2" y="6"/>
                  </a:cubicBezTo>
                  <a:cubicBezTo>
                    <a:pt x="1" y="6"/>
                    <a:pt x="1" y="6"/>
                    <a:pt x="0" y="5"/>
                  </a:cubicBezTo>
                  <a:cubicBezTo>
                    <a:pt x="1" y="5"/>
                    <a:pt x="2" y="4"/>
                    <a:pt x="3" y="3"/>
                  </a:cubicBezTo>
                  <a:cubicBezTo>
                    <a:pt x="3" y="2"/>
                    <a:pt x="3"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1">
              <a:extLst>
                <a:ext uri="{FF2B5EF4-FFF2-40B4-BE49-F238E27FC236}">
                  <a16:creationId xmlns:a16="http://schemas.microsoft.com/office/drawing/2014/main" id="{3C54915C-4AB1-42F9-8181-A98D5C38F203}"/>
                </a:ext>
              </a:extLst>
            </p:cNvPr>
            <p:cNvSpPr>
              <a:spLocks/>
            </p:cNvSpPr>
            <p:nvPr/>
          </p:nvSpPr>
          <p:spPr bwMode="auto">
            <a:xfrm>
              <a:off x="10023476" y="3724275"/>
              <a:ext cx="22225" cy="23812"/>
            </a:xfrm>
            <a:custGeom>
              <a:avLst/>
              <a:gdLst>
                <a:gd name="T0" fmla="*/ 4 w 8"/>
                <a:gd name="T1" fmla="*/ 0 h 9"/>
                <a:gd name="T2" fmla="*/ 5 w 8"/>
                <a:gd name="T3" fmla="*/ 1 h 9"/>
                <a:gd name="T4" fmla="*/ 8 w 8"/>
                <a:gd name="T5" fmla="*/ 0 h 9"/>
                <a:gd name="T6" fmla="*/ 6 w 8"/>
                <a:gd name="T7" fmla="*/ 3 h 9"/>
                <a:gd name="T8" fmla="*/ 6 w 8"/>
                <a:gd name="T9" fmla="*/ 6 h 9"/>
                <a:gd name="T10" fmla="*/ 4 w 8"/>
                <a:gd name="T11" fmla="*/ 6 h 9"/>
                <a:gd name="T12" fmla="*/ 2 w 8"/>
                <a:gd name="T13" fmla="*/ 9 h 9"/>
                <a:gd name="T14" fmla="*/ 2 w 8"/>
                <a:gd name="T15" fmla="*/ 6 h 9"/>
                <a:gd name="T16" fmla="*/ 0 w 8"/>
                <a:gd name="T17" fmla="*/ 6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0"/>
                    <a:pt x="5" y="1"/>
                    <a:pt x="5" y="1"/>
                  </a:cubicBezTo>
                  <a:cubicBezTo>
                    <a:pt x="6" y="1"/>
                    <a:pt x="7" y="0"/>
                    <a:pt x="8" y="0"/>
                  </a:cubicBezTo>
                  <a:cubicBezTo>
                    <a:pt x="7" y="1"/>
                    <a:pt x="6" y="2"/>
                    <a:pt x="6" y="3"/>
                  </a:cubicBezTo>
                  <a:cubicBezTo>
                    <a:pt x="6" y="4"/>
                    <a:pt x="6" y="5"/>
                    <a:pt x="6" y="6"/>
                  </a:cubicBezTo>
                  <a:cubicBezTo>
                    <a:pt x="6" y="6"/>
                    <a:pt x="5" y="6"/>
                    <a:pt x="4" y="6"/>
                  </a:cubicBezTo>
                  <a:cubicBezTo>
                    <a:pt x="3" y="7"/>
                    <a:pt x="3" y="8"/>
                    <a:pt x="2" y="9"/>
                  </a:cubicBezTo>
                  <a:cubicBezTo>
                    <a:pt x="2" y="8"/>
                    <a:pt x="2" y="7"/>
                    <a:pt x="2" y="6"/>
                  </a:cubicBezTo>
                  <a:cubicBezTo>
                    <a:pt x="2" y="6"/>
                    <a:pt x="1" y="6"/>
                    <a:pt x="0" y="6"/>
                  </a:cubicBezTo>
                  <a:cubicBezTo>
                    <a:pt x="1" y="5"/>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2">
              <a:extLst>
                <a:ext uri="{FF2B5EF4-FFF2-40B4-BE49-F238E27FC236}">
                  <a16:creationId xmlns:a16="http://schemas.microsoft.com/office/drawing/2014/main" id="{F215C0AD-C1A6-41CD-9E7B-8A8F44C1FE8A}"/>
                </a:ext>
              </a:extLst>
            </p:cNvPr>
            <p:cNvSpPr>
              <a:spLocks/>
            </p:cNvSpPr>
            <p:nvPr/>
          </p:nvSpPr>
          <p:spPr bwMode="auto">
            <a:xfrm>
              <a:off x="9859963" y="3841750"/>
              <a:ext cx="22225" cy="20637"/>
            </a:xfrm>
            <a:custGeom>
              <a:avLst/>
              <a:gdLst>
                <a:gd name="T0" fmla="*/ 4 w 8"/>
                <a:gd name="T1" fmla="*/ 0 h 8"/>
                <a:gd name="T2" fmla="*/ 5 w 8"/>
                <a:gd name="T3" fmla="*/ 2 h 8"/>
                <a:gd name="T4" fmla="*/ 8 w 8"/>
                <a:gd name="T5" fmla="*/ 2 h 8"/>
                <a:gd name="T6" fmla="*/ 6 w 8"/>
                <a:gd name="T7" fmla="*/ 4 h 8"/>
                <a:gd name="T8" fmla="*/ 6 w 8"/>
                <a:gd name="T9" fmla="*/ 7 h 8"/>
                <a:gd name="T10" fmla="*/ 4 w 8"/>
                <a:gd name="T11" fmla="*/ 6 h 8"/>
                <a:gd name="T12" fmla="*/ 2 w 8"/>
                <a:gd name="T13" fmla="*/ 8 h 8"/>
                <a:gd name="T14" fmla="*/ 2 w 8"/>
                <a:gd name="T15" fmla="*/ 5 h 8"/>
                <a:gd name="T16" fmla="*/ 0 w 8"/>
                <a:gd name="T17" fmla="*/ 3 h 8"/>
                <a:gd name="T18" fmla="*/ 3 w 8"/>
                <a:gd name="T19" fmla="*/ 2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0"/>
                    <a:pt x="5" y="1"/>
                    <a:pt x="5" y="2"/>
                  </a:cubicBezTo>
                  <a:cubicBezTo>
                    <a:pt x="6" y="2"/>
                    <a:pt x="7" y="2"/>
                    <a:pt x="8" y="2"/>
                  </a:cubicBezTo>
                  <a:cubicBezTo>
                    <a:pt x="7" y="3"/>
                    <a:pt x="6" y="3"/>
                    <a:pt x="6" y="4"/>
                  </a:cubicBezTo>
                  <a:cubicBezTo>
                    <a:pt x="6" y="5"/>
                    <a:pt x="6" y="6"/>
                    <a:pt x="6" y="7"/>
                  </a:cubicBezTo>
                  <a:cubicBezTo>
                    <a:pt x="5" y="7"/>
                    <a:pt x="5" y="6"/>
                    <a:pt x="4" y="6"/>
                  </a:cubicBezTo>
                  <a:cubicBezTo>
                    <a:pt x="3" y="7"/>
                    <a:pt x="2" y="7"/>
                    <a:pt x="2" y="8"/>
                  </a:cubicBezTo>
                  <a:cubicBezTo>
                    <a:pt x="2" y="7"/>
                    <a:pt x="2" y="6"/>
                    <a:pt x="2" y="5"/>
                  </a:cubicBezTo>
                  <a:cubicBezTo>
                    <a:pt x="2" y="4"/>
                    <a:pt x="1" y="4"/>
                    <a:pt x="0" y="3"/>
                  </a:cubicBezTo>
                  <a:cubicBezTo>
                    <a:pt x="1" y="3"/>
                    <a:pt x="2" y="3"/>
                    <a:pt x="3" y="2"/>
                  </a:cubicBezTo>
                  <a:cubicBezTo>
                    <a:pt x="3" y="1"/>
                    <a:pt x="4" y="0"/>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3">
              <a:extLst>
                <a:ext uri="{FF2B5EF4-FFF2-40B4-BE49-F238E27FC236}">
                  <a16:creationId xmlns:a16="http://schemas.microsoft.com/office/drawing/2014/main" id="{010AF255-9C2A-4090-A9EF-F250054089B8}"/>
                </a:ext>
              </a:extLst>
            </p:cNvPr>
            <p:cNvSpPr>
              <a:spLocks/>
            </p:cNvSpPr>
            <p:nvPr/>
          </p:nvSpPr>
          <p:spPr bwMode="auto">
            <a:xfrm>
              <a:off x="9907588" y="3825875"/>
              <a:ext cx="20638" cy="20637"/>
            </a:xfrm>
            <a:custGeom>
              <a:avLst/>
              <a:gdLst>
                <a:gd name="T0" fmla="*/ 4 w 8"/>
                <a:gd name="T1" fmla="*/ 0 h 8"/>
                <a:gd name="T2" fmla="*/ 5 w 8"/>
                <a:gd name="T3" fmla="*/ 2 h 8"/>
                <a:gd name="T4" fmla="*/ 8 w 8"/>
                <a:gd name="T5" fmla="*/ 1 h 8"/>
                <a:gd name="T6" fmla="*/ 6 w 8"/>
                <a:gd name="T7" fmla="*/ 4 h 8"/>
                <a:gd name="T8" fmla="*/ 6 w 8"/>
                <a:gd name="T9" fmla="*/ 6 h 8"/>
                <a:gd name="T10" fmla="*/ 4 w 8"/>
                <a:gd name="T11" fmla="*/ 6 h 8"/>
                <a:gd name="T12" fmla="*/ 2 w 8"/>
                <a:gd name="T13" fmla="*/ 8 h 8"/>
                <a:gd name="T14" fmla="*/ 2 w 8"/>
                <a:gd name="T15" fmla="*/ 5 h 8"/>
                <a:gd name="T16" fmla="*/ 0 w 8"/>
                <a:gd name="T17" fmla="*/ 4 h 8"/>
                <a:gd name="T18" fmla="*/ 3 w 8"/>
                <a:gd name="T19" fmla="*/ 3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0"/>
                    <a:pt x="5" y="1"/>
                    <a:pt x="5" y="2"/>
                  </a:cubicBezTo>
                  <a:cubicBezTo>
                    <a:pt x="6" y="1"/>
                    <a:pt x="7" y="1"/>
                    <a:pt x="8" y="1"/>
                  </a:cubicBezTo>
                  <a:cubicBezTo>
                    <a:pt x="7" y="2"/>
                    <a:pt x="6" y="3"/>
                    <a:pt x="6" y="4"/>
                  </a:cubicBezTo>
                  <a:cubicBezTo>
                    <a:pt x="6" y="5"/>
                    <a:pt x="6" y="5"/>
                    <a:pt x="6" y="6"/>
                  </a:cubicBezTo>
                  <a:cubicBezTo>
                    <a:pt x="6" y="6"/>
                    <a:pt x="5" y="6"/>
                    <a:pt x="4" y="6"/>
                  </a:cubicBezTo>
                  <a:cubicBezTo>
                    <a:pt x="3" y="7"/>
                    <a:pt x="3" y="8"/>
                    <a:pt x="2" y="8"/>
                  </a:cubicBezTo>
                  <a:cubicBezTo>
                    <a:pt x="2" y="7"/>
                    <a:pt x="2" y="6"/>
                    <a:pt x="2" y="5"/>
                  </a:cubicBezTo>
                  <a:cubicBezTo>
                    <a:pt x="2" y="5"/>
                    <a:pt x="1" y="4"/>
                    <a:pt x="0" y="4"/>
                  </a:cubicBezTo>
                  <a:cubicBezTo>
                    <a:pt x="1" y="4"/>
                    <a:pt x="2" y="3"/>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EA48319-F367-4F01-9A4B-6E4071996528}"/>
                </a:ext>
              </a:extLst>
            </p:cNvPr>
            <p:cNvSpPr>
              <a:spLocks/>
            </p:cNvSpPr>
            <p:nvPr/>
          </p:nvSpPr>
          <p:spPr bwMode="auto">
            <a:xfrm>
              <a:off x="9953626" y="3798888"/>
              <a:ext cx="20638" cy="23812"/>
            </a:xfrm>
            <a:custGeom>
              <a:avLst/>
              <a:gdLst>
                <a:gd name="T0" fmla="*/ 4 w 8"/>
                <a:gd name="T1" fmla="*/ 0 h 9"/>
                <a:gd name="T2" fmla="*/ 5 w 8"/>
                <a:gd name="T3" fmla="*/ 2 h 9"/>
                <a:gd name="T4" fmla="*/ 8 w 8"/>
                <a:gd name="T5" fmla="*/ 0 h 9"/>
                <a:gd name="T6" fmla="*/ 6 w 8"/>
                <a:gd name="T7" fmla="*/ 4 h 9"/>
                <a:gd name="T8" fmla="*/ 6 w 8"/>
                <a:gd name="T9" fmla="*/ 6 h 9"/>
                <a:gd name="T10" fmla="*/ 4 w 8"/>
                <a:gd name="T11" fmla="*/ 6 h 9"/>
                <a:gd name="T12" fmla="*/ 2 w 8"/>
                <a:gd name="T13" fmla="*/ 9 h 9"/>
                <a:gd name="T14" fmla="*/ 2 w 8"/>
                <a:gd name="T15" fmla="*/ 6 h 9"/>
                <a:gd name="T16" fmla="*/ 0 w 8"/>
                <a:gd name="T17" fmla="*/ 5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0"/>
                    <a:pt x="5" y="1"/>
                    <a:pt x="5" y="2"/>
                  </a:cubicBezTo>
                  <a:cubicBezTo>
                    <a:pt x="6" y="1"/>
                    <a:pt x="7" y="1"/>
                    <a:pt x="8" y="0"/>
                  </a:cubicBezTo>
                  <a:cubicBezTo>
                    <a:pt x="7" y="1"/>
                    <a:pt x="6" y="2"/>
                    <a:pt x="6" y="4"/>
                  </a:cubicBezTo>
                  <a:cubicBezTo>
                    <a:pt x="6" y="4"/>
                    <a:pt x="6" y="5"/>
                    <a:pt x="6" y="6"/>
                  </a:cubicBezTo>
                  <a:cubicBezTo>
                    <a:pt x="5" y="6"/>
                    <a:pt x="5" y="6"/>
                    <a:pt x="4" y="6"/>
                  </a:cubicBezTo>
                  <a:cubicBezTo>
                    <a:pt x="3" y="7"/>
                    <a:pt x="2" y="8"/>
                    <a:pt x="2" y="9"/>
                  </a:cubicBezTo>
                  <a:cubicBezTo>
                    <a:pt x="2" y="8"/>
                    <a:pt x="2" y="7"/>
                    <a:pt x="2" y="6"/>
                  </a:cubicBezTo>
                  <a:cubicBezTo>
                    <a:pt x="2" y="6"/>
                    <a:pt x="1" y="5"/>
                    <a:pt x="0" y="5"/>
                  </a:cubicBezTo>
                  <a:cubicBezTo>
                    <a:pt x="1" y="4"/>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5">
              <a:extLst>
                <a:ext uri="{FF2B5EF4-FFF2-40B4-BE49-F238E27FC236}">
                  <a16:creationId xmlns:a16="http://schemas.microsoft.com/office/drawing/2014/main" id="{0F43EF72-30E6-4FD2-963F-1665AB047D38}"/>
                </a:ext>
              </a:extLst>
            </p:cNvPr>
            <p:cNvSpPr>
              <a:spLocks/>
            </p:cNvSpPr>
            <p:nvPr/>
          </p:nvSpPr>
          <p:spPr bwMode="auto">
            <a:xfrm>
              <a:off x="10001251" y="3765550"/>
              <a:ext cx="20638" cy="23812"/>
            </a:xfrm>
            <a:custGeom>
              <a:avLst/>
              <a:gdLst>
                <a:gd name="T0" fmla="*/ 4 w 8"/>
                <a:gd name="T1" fmla="*/ 0 h 9"/>
                <a:gd name="T2" fmla="*/ 5 w 8"/>
                <a:gd name="T3" fmla="*/ 2 h 9"/>
                <a:gd name="T4" fmla="*/ 8 w 8"/>
                <a:gd name="T5" fmla="*/ 0 h 9"/>
                <a:gd name="T6" fmla="*/ 6 w 8"/>
                <a:gd name="T7" fmla="*/ 3 h 9"/>
                <a:gd name="T8" fmla="*/ 6 w 8"/>
                <a:gd name="T9" fmla="*/ 6 h 9"/>
                <a:gd name="T10" fmla="*/ 4 w 8"/>
                <a:gd name="T11" fmla="*/ 6 h 9"/>
                <a:gd name="T12" fmla="*/ 2 w 8"/>
                <a:gd name="T13" fmla="*/ 9 h 9"/>
                <a:gd name="T14" fmla="*/ 2 w 8"/>
                <a:gd name="T15" fmla="*/ 6 h 9"/>
                <a:gd name="T16" fmla="*/ 0 w 8"/>
                <a:gd name="T17" fmla="*/ 6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0"/>
                    <a:pt x="5" y="1"/>
                    <a:pt x="5" y="2"/>
                  </a:cubicBezTo>
                  <a:cubicBezTo>
                    <a:pt x="6" y="1"/>
                    <a:pt x="7" y="1"/>
                    <a:pt x="8" y="0"/>
                  </a:cubicBezTo>
                  <a:cubicBezTo>
                    <a:pt x="7" y="1"/>
                    <a:pt x="6" y="2"/>
                    <a:pt x="6" y="3"/>
                  </a:cubicBezTo>
                  <a:cubicBezTo>
                    <a:pt x="6" y="4"/>
                    <a:pt x="6" y="5"/>
                    <a:pt x="6" y="6"/>
                  </a:cubicBezTo>
                  <a:cubicBezTo>
                    <a:pt x="5" y="6"/>
                    <a:pt x="5" y="6"/>
                    <a:pt x="4" y="6"/>
                  </a:cubicBezTo>
                  <a:cubicBezTo>
                    <a:pt x="3" y="7"/>
                    <a:pt x="2" y="8"/>
                    <a:pt x="2" y="9"/>
                  </a:cubicBezTo>
                  <a:cubicBezTo>
                    <a:pt x="2" y="8"/>
                    <a:pt x="2" y="7"/>
                    <a:pt x="2" y="6"/>
                  </a:cubicBezTo>
                  <a:cubicBezTo>
                    <a:pt x="2" y="6"/>
                    <a:pt x="1" y="6"/>
                    <a:pt x="0" y="6"/>
                  </a:cubicBezTo>
                  <a:cubicBezTo>
                    <a:pt x="1" y="5"/>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6">
              <a:extLst>
                <a:ext uri="{FF2B5EF4-FFF2-40B4-BE49-F238E27FC236}">
                  <a16:creationId xmlns:a16="http://schemas.microsoft.com/office/drawing/2014/main" id="{D87A144E-7479-473D-B310-912F9A0EF8BB}"/>
                </a:ext>
              </a:extLst>
            </p:cNvPr>
            <p:cNvSpPr>
              <a:spLocks/>
            </p:cNvSpPr>
            <p:nvPr/>
          </p:nvSpPr>
          <p:spPr bwMode="auto">
            <a:xfrm>
              <a:off x="10047288" y="3727450"/>
              <a:ext cx="20638" cy="25400"/>
            </a:xfrm>
            <a:custGeom>
              <a:avLst/>
              <a:gdLst>
                <a:gd name="T0" fmla="*/ 4 w 8"/>
                <a:gd name="T1" fmla="*/ 0 h 10"/>
                <a:gd name="T2" fmla="*/ 5 w 8"/>
                <a:gd name="T3" fmla="*/ 2 h 10"/>
                <a:gd name="T4" fmla="*/ 8 w 8"/>
                <a:gd name="T5" fmla="*/ 0 h 10"/>
                <a:gd name="T6" fmla="*/ 6 w 8"/>
                <a:gd name="T7" fmla="*/ 3 h 10"/>
                <a:gd name="T8" fmla="*/ 6 w 8"/>
                <a:gd name="T9" fmla="*/ 6 h 10"/>
                <a:gd name="T10" fmla="*/ 4 w 8"/>
                <a:gd name="T11" fmla="*/ 6 h 10"/>
                <a:gd name="T12" fmla="*/ 2 w 8"/>
                <a:gd name="T13" fmla="*/ 10 h 10"/>
                <a:gd name="T14" fmla="*/ 2 w 8"/>
                <a:gd name="T15" fmla="*/ 6 h 10"/>
                <a:gd name="T16" fmla="*/ 0 w 8"/>
                <a:gd name="T17" fmla="*/ 6 h 10"/>
                <a:gd name="T18" fmla="*/ 3 w 8"/>
                <a:gd name="T19" fmla="*/ 3 h 10"/>
                <a:gd name="T20" fmla="*/ 4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0"/>
                  </a:moveTo>
                  <a:cubicBezTo>
                    <a:pt x="4" y="0"/>
                    <a:pt x="5" y="1"/>
                    <a:pt x="5" y="2"/>
                  </a:cubicBezTo>
                  <a:cubicBezTo>
                    <a:pt x="6" y="1"/>
                    <a:pt x="7" y="0"/>
                    <a:pt x="8" y="0"/>
                  </a:cubicBezTo>
                  <a:cubicBezTo>
                    <a:pt x="7" y="1"/>
                    <a:pt x="6" y="2"/>
                    <a:pt x="6" y="3"/>
                  </a:cubicBezTo>
                  <a:cubicBezTo>
                    <a:pt x="6" y="4"/>
                    <a:pt x="6" y="5"/>
                    <a:pt x="6" y="6"/>
                  </a:cubicBezTo>
                  <a:cubicBezTo>
                    <a:pt x="6" y="6"/>
                    <a:pt x="5" y="6"/>
                    <a:pt x="4" y="6"/>
                  </a:cubicBezTo>
                  <a:cubicBezTo>
                    <a:pt x="3" y="7"/>
                    <a:pt x="3" y="9"/>
                    <a:pt x="2" y="10"/>
                  </a:cubicBezTo>
                  <a:cubicBezTo>
                    <a:pt x="2" y="9"/>
                    <a:pt x="2" y="8"/>
                    <a:pt x="2" y="6"/>
                  </a:cubicBezTo>
                  <a:cubicBezTo>
                    <a:pt x="2" y="6"/>
                    <a:pt x="1" y="6"/>
                    <a:pt x="0" y="6"/>
                  </a:cubicBezTo>
                  <a:cubicBezTo>
                    <a:pt x="1" y="5"/>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7">
              <a:extLst>
                <a:ext uri="{FF2B5EF4-FFF2-40B4-BE49-F238E27FC236}">
                  <a16:creationId xmlns:a16="http://schemas.microsoft.com/office/drawing/2014/main" id="{0C4677F4-32D8-44B1-9251-FBFEBD74DAD0}"/>
                </a:ext>
              </a:extLst>
            </p:cNvPr>
            <p:cNvSpPr>
              <a:spLocks/>
            </p:cNvSpPr>
            <p:nvPr/>
          </p:nvSpPr>
          <p:spPr bwMode="auto">
            <a:xfrm>
              <a:off x="10071101" y="3683000"/>
              <a:ext cx="17463" cy="25400"/>
            </a:xfrm>
            <a:custGeom>
              <a:avLst/>
              <a:gdLst>
                <a:gd name="T0" fmla="*/ 4 w 7"/>
                <a:gd name="T1" fmla="*/ 1 h 10"/>
                <a:gd name="T2" fmla="*/ 5 w 7"/>
                <a:gd name="T3" fmla="*/ 2 h 10"/>
                <a:gd name="T4" fmla="*/ 7 w 7"/>
                <a:gd name="T5" fmla="*/ 0 h 10"/>
                <a:gd name="T6" fmla="*/ 6 w 7"/>
                <a:gd name="T7" fmla="*/ 4 h 10"/>
                <a:gd name="T8" fmla="*/ 6 w 7"/>
                <a:gd name="T9" fmla="*/ 6 h 10"/>
                <a:gd name="T10" fmla="*/ 4 w 7"/>
                <a:gd name="T11" fmla="*/ 7 h 10"/>
                <a:gd name="T12" fmla="*/ 2 w 7"/>
                <a:gd name="T13" fmla="*/ 10 h 10"/>
                <a:gd name="T14" fmla="*/ 2 w 7"/>
                <a:gd name="T15" fmla="*/ 7 h 10"/>
                <a:gd name="T16" fmla="*/ 0 w 7"/>
                <a:gd name="T17" fmla="*/ 7 h 10"/>
                <a:gd name="T18" fmla="*/ 3 w 7"/>
                <a:gd name="T19" fmla="*/ 4 h 10"/>
                <a:gd name="T20" fmla="*/ 4 w 7"/>
                <a:gd name="T2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0">
                  <a:moveTo>
                    <a:pt x="4" y="1"/>
                  </a:moveTo>
                  <a:cubicBezTo>
                    <a:pt x="4" y="1"/>
                    <a:pt x="5" y="2"/>
                    <a:pt x="5" y="2"/>
                  </a:cubicBezTo>
                  <a:cubicBezTo>
                    <a:pt x="6" y="2"/>
                    <a:pt x="7" y="1"/>
                    <a:pt x="7" y="0"/>
                  </a:cubicBezTo>
                  <a:cubicBezTo>
                    <a:pt x="7" y="2"/>
                    <a:pt x="6" y="3"/>
                    <a:pt x="6" y="4"/>
                  </a:cubicBezTo>
                  <a:cubicBezTo>
                    <a:pt x="6" y="5"/>
                    <a:pt x="6" y="6"/>
                    <a:pt x="6" y="6"/>
                  </a:cubicBezTo>
                  <a:cubicBezTo>
                    <a:pt x="5" y="7"/>
                    <a:pt x="5" y="7"/>
                    <a:pt x="4" y="7"/>
                  </a:cubicBezTo>
                  <a:cubicBezTo>
                    <a:pt x="3" y="8"/>
                    <a:pt x="2" y="9"/>
                    <a:pt x="2" y="10"/>
                  </a:cubicBezTo>
                  <a:cubicBezTo>
                    <a:pt x="2" y="9"/>
                    <a:pt x="2" y="8"/>
                    <a:pt x="2" y="7"/>
                  </a:cubicBezTo>
                  <a:cubicBezTo>
                    <a:pt x="1" y="7"/>
                    <a:pt x="1" y="7"/>
                    <a:pt x="0" y="7"/>
                  </a:cubicBezTo>
                  <a:cubicBezTo>
                    <a:pt x="1" y="6"/>
                    <a:pt x="2" y="5"/>
                    <a:pt x="3" y="4"/>
                  </a:cubicBezTo>
                  <a:cubicBezTo>
                    <a:pt x="3" y="3"/>
                    <a:pt x="3" y="2"/>
                    <a:pt x="4" y="1"/>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8">
              <a:extLst>
                <a:ext uri="{FF2B5EF4-FFF2-40B4-BE49-F238E27FC236}">
                  <a16:creationId xmlns:a16="http://schemas.microsoft.com/office/drawing/2014/main" id="{D5911822-E4C1-40B2-92A9-5F2FCA56E401}"/>
                </a:ext>
              </a:extLst>
            </p:cNvPr>
            <p:cNvSpPr>
              <a:spLocks/>
            </p:cNvSpPr>
            <p:nvPr/>
          </p:nvSpPr>
          <p:spPr bwMode="auto">
            <a:xfrm>
              <a:off x="9837738" y="3867150"/>
              <a:ext cx="20638" cy="17462"/>
            </a:xfrm>
            <a:custGeom>
              <a:avLst/>
              <a:gdLst>
                <a:gd name="T0" fmla="*/ 4 w 8"/>
                <a:gd name="T1" fmla="*/ 0 h 7"/>
                <a:gd name="T2" fmla="*/ 5 w 8"/>
                <a:gd name="T3" fmla="*/ 2 h 7"/>
                <a:gd name="T4" fmla="*/ 8 w 8"/>
                <a:gd name="T5" fmla="*/ 2 h 7"/>
                <a:gd name="T6" fmla="*/ 6 w 8"/>
                <a:gd name="T7" fmla="*/ 4 h 7"/>
                <a:gd name="T8" fmla="*/ 6 w 8"/>
                <a:gd name="T9" fmla="*/ 7 h 7"/>
                <a:gd name="T10" fmla="*/ 4 w 8"/>
                <a:gd name="T11" fmla="*/ 6 h 7"/>
                <a:gd name="T12" fmla="*/ 2 w 8"/>
                <a:gd name="T13" fmla="*/ 7 h 7"/>
                <a:gd name="T14" fmla="*/ 2 w 8"/>
                <a:gd name="T15" fmla="*/ 5 h 7"/>
                <a:gd name="T16" fmla="*/ 0 w 8"/>
                <a:gd name="T17" fmla="*/ 3 h 7"/>
                <a:gd name="T18" fmla="*/ 3 w 8"/>
                <a:gd name="T19" fmla="*/ 2 h 7"/>
                <a:gd name="T20" fmla="*/ 4 w 8"/>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7">
                  <a:moveTo>
                    <a:pt x="4" y="0"/>
                  </a:moveTo>
                  <a:cubicBezTo>
                    <a:pt x="4" y="0"/>
                    <a:pt x="5" y="1"/>
                    <a:pt x="5" y="2"/>
                  </a:cubicBezTo>
                  <a:cubicBezTo>
                    <a:pt x="6" y="2"/>
                    <a:pt x="7" y="2"/>
                    <a:pt x="8" y="2"/>
                  </a:cubicBezTo>
                  <a:cubicBezTo>
                    <a:pt x="7" y="3"/>
                    <a:pt x="6" y="4"/>
                    <a:pt x="6" y="4"/>
                  </a:cubicBezTo>
                  <a:cubicBezTo>
                    <a:pt x="6" y="5"/>
                    <a:pt x="6" y="6"/>
                    <a:pt x="6" y="7"/>
                  </a:cubicBezTo>
                  <a:cubicBezTo>
                    <a:pt x="5" y="7"/>
                    <a:pt x="5" y="6"/>
                    <a:pt x="4" y="6"/>
                  </a:cubicBezTo>
                  <a:cubicBezTo>
                    <a:pt x="3" y="7"/>
                    <a:pt x="2" y="7"/>
                    <a:pt x="2" y="7"/>
                  </a:cubicBezTo>
                  <a:cubicBezTo>
                    <a:pt x="2" y="7"/>
                    <a:pt x="2" y="6"/>
                    <a:pt x="2" y="5"/>
                  </a:cubicBezTo>
                  <a:cubicBezTo>
                    <a:pt x="2" y="4"/>
                    <a:pt x="1" y="3"/>
                    <a:pt x="0" y="3"/>
                  </a:cubicBezTo>
                  <a:cubicBezTo>
                    <a:pt x="1" y="3"/>
                    <a:pt x="2" y="2"/>
                    <a:pt x="3" y="2"/>
                  </a:cubicBezTo>
                  <a:cubicBezTo>
                    <a:pt x="3" y="1"/>
                    <a:pt x="4" y="0"/>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9">
              <a:extLst>
                <a:ext uri="{FF2B5EF4-FFF2-40B4-BE49-F238E27FC236}">
                  <a16:creationId xmlns:a16="http://schemas.microsoft.com/office/drawing/2014/main" id="{DE0CFF02-23D0-45EA-9D42-856853AF91B6}"/>
                </a:ext>
              </a:extLst>
            </p:cNvPr>
            <p:cNvSpPr>
              <a:spLocks/>
            </p:cNvSpPr>
            <p:nvPr/>
          </p:nvSpPr>
          <p:spPr bwMode="auto">
            <a:xfrm>
              <a:off x="9883776" y="3856038"/>
              <a:ext cx="20638" cy="20637"/>
            </a:xfrm>
            <a:custGeom>
              <a:avLst/>
              <a:gdLst>
                <a:gd name="T0" fmla="*/ 4 w 8"/>
                <a:gd name="T1" fmla="*/ 0 h 8"/>
                <a:gd name="T2" fmla="*/ 5 w 8"/>
                <a:gd name="T3" fmla="*/ 2 h 8"/>
                <a:gd name="T4" fmla="*/ 8 w 8"/>
                <a:gd name="T5" fmla="*/ 2 h 8"/>
                <a:gd name="T6" fmla="*/ 6 w 8"/>
                <a:gd name="T7" fmla="*/ 4 h 8"/>
                <a:gd name="T8" fmla="*/ 6 w 8"/>
                <a:gd name="T9" fmla="*/ 7 h 8"/>
                <a:gd name="T10" fmla="*/ 4 w 8"/>
                <a:gd name="T11" fmla="*/ 6 h 8"/>
                <a:gd name="T12" fmla="*/ 2 w 8"/>
                <a:gd name="T13" fmla="*/ 8 h 8"/>
                <a:gd name="T14" fmla="*/ 2 w 8"/>
                <a:gd name="T15" fmla="*/ 6 h 8"/>
                <a:gd name="T16" fmla="*/ 0 w 8"/>
                <a:gd name="T17" fmla="*/ 4 h 8"/>
                <a:gd name="T18" fmla="*/ 3 w 8"/>
                <a:gd name="T19" fmla="*/ 3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1"/>
                    <a:pt x="5" y="1"/>
                    <a:pt x="5" y="2"/>
                  </a:cubicBezTo>
                  <a:cubicBezTo>
                    <a:pt x="6" y="2"/>
                    <a:pt x="7" y="2"/>
                    <a:pt x="8" y="2"/>
                  </a:cubicBezTo>
                  <a:cubicBezTo>
                    <a:pt x="7" y="3"/>
                    <a:pt x="6" y="3"/>
                    <a:pt x="6" y="4"/>
                  </a:cubicBezTo>
                  <a:cubicBezTo>
                    <a:pt x="6" y="5"/>
                    <a:pt x="6" y="6"/>
                    <a:pt x="6" y="7"/>
                  </a:cubicBezTo>
                  <a:cubicBezTo>
                    <a:pt x="6" y="7"/>
                    <a:pt x="5" y="7"/>
                    <a:pt x="4" y="6"/>
                  </a:cubicBezTo>
                  <a:cubicBezTo>
                    <a:pt x="3" y="7"/>
                    <a:pt x="3" y="8"/>
                    <a:pt x="2" y="8"/>
                  </a:cubicBezTo>
                  <a:cubicBezTo>
                    <a:pt x="2" y="7"/>
                    <a:pt x="2" y="6"/>
                    <a:pt x="2" y="6"/>
                  </a:cubicBezTo>
                  <a:cubicBezTo>
                    <a:pt x="2" y="5"/>
                    <a:pt x="1" y="5"/>
                    <a:pt x="0" y="4"/>
                  </a:cubicBezTo>
                  <a:cubicBezTo>
                    <a:pt x="1" y="4"/>
                    <a:pt x="2" y="3"/>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0">
              <a:extLst>
                <a:ext uri="{FF2B5EF4-FFF2-40B4-BE49-F238E27FC236}">
                  <a16:creationId xmlns:a16="http://schemas.microsoft.com/office/drawing/2014/main" id="{8C5CAB6B-F492-4610-A06A-9CF87390E4C9}"/>
                </a:ext>
              </a:extLst>
            </p:cNvPr>
            <p:cNvSpPr>
              <a:spLocks/>
            </p:cNvSpPr>
            <p:nvPr/>
          </p:nvSpPr>
          <p:spPr bwMode="auto">
            <a:xfrm>
              <a:off x="9931401" y="3835400"/>
              <a:ext cx="17463" cy="23812"/>
            </a:xfrm>
            <a:custGeom>
              <a:avLst/>
              <a:gdLst>
                <a:gd name="T0" fmla="*/ 4 w 7"/>
                <a:gd name="T1" fmla="*/ 0 h 9"/>
                <a:gd name="T2" fmla="*/ 5 w 7"/>
                <a:gd name="T3" fmla="*/ 2 h 9"/>
                <a:gd name="T4" fmla="*/ 7 w 7"/>
                <a:gd name="T5" fmla="*/ 1 h 9"/>
                <a:gd name="T6" fmla="*/ 6 w 7"/>
                <a:gd name="T7" fmla="*/ 4 h 9"/>
                <a:gd name="T8" fmla="*/ 6 w 7"/>
                <a:gd name="T9" fmla="*/ 7 h 9"/>
                <a:gd name="T10" fmla="*/ 4 w 7"/>
                <a:gd name="T11" fmla="*/ 6 h 9"/>
                <a:gd name="T12" fmla="*/ 2 w 7"/>
                <a:gd name="T13" fmla="*/ 9 h 9"/>
                <a:gd name="T14" fmla="*/ 2 w 7"/>
                <a:gd name="T15" fmla="*/ 6 h 9"/>
                <a:gd name="T16" fmla="*/ 0 w 7"/>
                <a:gd name="T17" fmla="*/ 5 h 9"/>
                <a:gd name="T18" fmla="*/ 3 w 7"/>
                <a:gd name="T19" fmla="*/ 3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cubicBezTo>
                    <a:pt x="4" y="1"/>
                    <a:pt x="5" y="1"/>
                    <a:pt x="5" y="2"/>
                  </a:cubicBezTo>
                  <a:cubicBezTo>
                    <a:pt x="6" y="2"/>
                    <a:pt x="7" y="1"/>
                    <a:pt x="7" y="1"/>
                  </a:cubicBezTo>
                  <a:cubicBezTo>
                    <a:pt x="7" y="2"/>
                    <a:pt x="6" y="3"/>
                    <a:pt x="6" y="4"/>
                  </a:cubicBezTo>
                  <a:cubicBezTo>
                    <a:pt x="6" y="5"/>
                    <a:pt x="6" y="6"/>
                    <a:pt x="6" y="7"/>
                  </a:cubicBezTo>
                  <a:cubicBezTo>
                    <a:pt x="5" y="7"/>
                    <a:pt x="5" y="6"/>
                    <a:pt x="4" y="6"/>
                  </a:cubicBezTo>
                  <a:cubicBezTo>
                    <a:pt x="3" y="7"/>
                    <a:pt x="2" y="8"/>
                    <a:pt x="2" y="9"/>
                  </a:cubicBezTo>
                  <a:cubicBezTo>
                    <a:pt x="2" y="8"/>
                    <a:pt x="2" y="7"/>
                    <a:pt x="2" y="6"/>
                  </a:cubicBezTo>
                  <a:cubicBezTo>
                    <a:pt x="1" y="6"/>
                    <a:pt x="1" y="5"/>
                    <a:pt x="0" y="5"/>
                  </a:cubicBezTo>
                  <a:cubicBezTo>
                    <a:pt x="1" y="4"/>
                    <a:pt x="2" y="4"/>
                    <a:pt x="3" y="3"/>
                  </a:cubicBezTo>
                  <a:cubicBezTo>
                    <a:pt x="3" y="2"/>
                    <a:pt x="3"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01">
              <a:extLst>
                <a:ext uri="{FF2B5EF4-FFF2-40B4-BE49-F238E27FC236}">
                  <a16:creationId xmlns:a16="http://schemas.microsoft.com/office/drawing/2014/main" id="{35A49056-C9D3-4656-9F47-E0D045D890F3}"/>
                </a:ext>
              </a:extLst>
            </p:cNvPr>
            <p:cNvSpPr>
              <a:spLocks/>
            </p:cNvSpPr>
            <p:nvPr/>
          </p:nvSpPr>
          <p:spPr bwMode="auto">
            <a:xfrm>
              <a:off x="9977438" y="3805238"/>
              <a:ext cx="17463" cy="25400"/>
            </a:xfrm>
            <a:custGeom>
              <a:avLst/>
              <a:gdLst>
                <a:gd name="T0" fmla="*/ 4 w 7"/>
                <a:gd name="T1" fmla="*/ 0 h 10"/>
                <a:gd name="T2" fmla="*/ 5 w 7"/>
                <a:gd name="T3" fmla="*/ 2 h 10"/>
                <a:gd name="T4" fmla="*/ 7 w 7"/>
                <a:gd name="T5" fmla="*/ 1 h 10"/>
                <a:gd name="T6" fmla="*/ 6 w 7"/>
                <a:gd name="T7" fmla="*/ 4 h 10"/>
                <a:gd name="T8" fmla="*/ 6 w 7"/>
                <a:gd name="T9" fmla="*/ 7 h 10"/>
                <a:gd name="T10" fmla="*/ 4 w 7"/>
                <a:gd name="T11" fmla="*/ 7 h 10"/>
                <a:gd name="T12" fmla="*/ 2 w 7"/>
                <a:gd name="T13" fmla="*/ 10 h 10"/>
                <a:gd name="T14" fmla="*/ 2 w 7"/>
                <a:gd name="T15" fmla="*/ 7 h 10"/>
                <a:gd name="T16" fmla="*/ 0 w 7"/>
                <a:gd name="T17" fmla="*/ 6 h 10"/>
                <a:gd name="T18" fmla="*/ 3 w 7"/>
                <a:gd name="T19" fmla="*/ 4 h 10"/>
                <a:gd name="T20" fmla="*/ 4 w 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0">
                  <a:moveTo>
                    <a:pt x="4" y="0"/>
                  </a:moveTo>
                  <a:cubicBezTo>
                    <a:pt x="4" y="1"/>
                    <a:pt x="5" y="2"/>
                    <a:pt x="5" y="2"/>
                  </a:cubicBezTo>
                  <a:cubicBezTo>
                    <a:pt x="6" y="2"/>
                    <a:pt x="7" y="1"/>
                    <a:pt x="7" y="1"/>
                  </a:cubicBezTo>
                  <a:cubicBezTo>
                    <a:pt x="7" y="2"/>
                    <a:pt x="6" y="3"/>
                    <a:pt x="6" y="4"/>
                  </a:cubicBezTo>
                  <a:cubicBezTo>
                    <a:pt x="6" y="5"/>
                    <a:pt x="6" y="6"/>
                    <a:pt x="6" y="7"/>
                  </a:cubicBezTo>
                  <a:cubicBezTo>
                    <a:pt x="5" y="7"/>
                    <a:pt x="5" y="7"/>
                    <a:pt x="4" y="7"/>
                  </a:cubicBezTo>
                  <a:cubicBezTo>
                    <a:pt x="3" y="8"/>
                    <a:pt x="2" y="9"/>
                    <a:pt x="2" y="10"/>
                  </a:cubicBezTo>
                  <a:cubicBezTo>
                    <a:pt x="2" y="9"/>
                    <a:pt x="2" y="8"/>
                    <a:pt x="2" y="7"/>
                  </a:cubicBezTo>
                  <a:cubicBezTo>
                    <a:pt x="1" y="7"/>
                    <a:pt x="1" y="6"/>
                    <a:pt x="0" y="6"/>
                  </a:cubicBezTo>
                  <a:cubicBezTo>
                    <a:pt x="1" y="5"/>
                    <a:pt x="2" y="5"/>
                    <a:pt x="3" y="4"/>
                  </a:cubicBezTo>
                  <a:cubicBezTo>
                    <a:pt x="3" y="3"/>
                    <a:pt x="3" y="2"/>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2">
              <a:extLst>
                <a:ext uri="{FF2B5EF4-FFF2-40B4-BE49-F238E27FC236}">
                  <a16:creationId xmlns:a16="http://schemas.microsoft.com/office/drawing/2014/main" id="{CFAA8B6F-328F-4F61-B934-9053CE818876}"/>
                </a:ext>
              </a:extLst>
            </p:cNvPr>
            <p:cNvSpPr>
              <a:spLocks/>
            </p:cNvSpPr>
            <p:nvPr/>
          </p:nvSpPr>
          <p:spPr bwMode="auto">
            <a:xfrm>
              <a:off x="10023476" y="3768725"/>
              <a:ext cx="22225" cy="25400"/>
            </a:xfrm>
            <a:custGeom>
              <a:avLst/>
              <a:gdLst>
                <a:gd name="T0" fmla="*/ 4 w 8"/>
                <a:gd name="T1" fmla="*/ 0 h 10"/>
                <a:gd name="T2" fmla="*/ 5 w 8"/>
                <a:gd name="T3" fmla="*/ 2 h 10"/>
                <a:gd name="T4" fmla="*/ 8 w 8"/>
                <a:gd name="T5" fmla="*/ 0 h 10"/>
                <a:gd name="T6" fmla="*/ 6 w 8"/>
                <a:gd name="T7" fmla="*/ 4 h 10"/>
                <a:gd name="T8" fmla="*/ 6 w 8"/>
                <a:gd name="T9" fmla="*/ 6 h 10"/>
                <a:gd name="T10" fmla="*/ 4 w 8"/>
                <a:gd name="T11" fmla="*/ 7 h 10"/>
                <a:gd name="T12" fmla="*/ 2 w 8"/>
                <a:gd name="T13" fmla="*/ 10 h 10"/>
                <a:gd name="T14" fmla="*/ 2 w 8"/>
                <a:gd name="T15" fmla="*/ 7 h 10"/>
                <a:gd name="T16" fmla="*/ 0 w 8"/>
                <a:gd name="T17" fmla="*/ 6 h 10"/>
                <a:gd name="T18" fmla="*/ 3 w 8"/>
                <a:gd name="T19" fmla="*/ 4 h 10"/>
                <a:gd name="T20" fmla="*/ 4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0"/>
                  </a:moveTo>
                  <a:cubicBezTo>
                    <a:pt x="4" y="1"/>
                    <a:pt x="5" y="2"/>
                    <a:pt x="5" y="2"/>
                  </a:cubicBezTo>
                  <a:cubicBezTo>
                    <a:pt x="6" y="2"/>
                    <a:pt x="7" y="1"/>
                    <a:pt x="8" y="0"/>
                  </a:cubicBezTo>
                  <a:cubicBezTo>
                    <a:pt x="7" y="2"/>
                    <a:pt x="6" y="3"/>
                    <a:pt x="6" y="4"/>
                  </a:cubicBezTo>
                  <a:cubicBezTo>
                    <a:pt x="6" y="5"/>
                    <a:pt x="6" y="6"/>
                    <a:pt x="6" y="6"/>
                  </a:cubicBezTo>
                  <a:cubicBezTo>
                    <a:pt x="6" y="7"/>
                    <a:pt x="5" y="7"/>
                    <a:pt x="4" y="7"/>
                  </a:cubicBezTo>
                  <a:cubicBezTo>
                    <a:pt x="3" y="8"/>
                    <a:pt x="3" y="9"/>
                    <a:pt x="2" y="10"/>
                  </a:cubicBezTo>
                  <a:cubicBezTo>
                    <a:pt x="2" y="9"/>
                    <a:pt x="2" y="8"/>
                    <a:pt x="2" y="7"/>
                  </a:cubicBezTo>
                  <a:cubicBezTo>
                    <a:pt x="2" y="7"/>
                    <a:pt x="1" y="7"/>
                    <a:pt x="0" y="6"/>
                  </a:cubicBezTo>
                  <a:cubicBezTo>
                    <a:pt x="1" y="6"/>
                    <a:pt x="2" y="5"/>
                    <a:pt x="3" y="4"/>
                  </a:cubicBezTo>
                  <a:cubicBezTo>
                    <a:pt x="3" y="3"/>
                    <a:pt x="4" y="2"/>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CE2E8E86-202F-4AAA-B301-B94F68FD9E6C}"/>
                </a:ext>
              </a:extLst>
            </p:cNvPr>
            <p:cNvSpPr>
              <a:spLocks/>
            </p:cNvSpPr>
            <p:nvPr/>
          </p:nvSpPr>
          <p:spPr bwMode="auto">
            <a:xfrm>
              <a:off x="9859963" y="3884613"/>
              <a:ext cx="22225" cy="20637"/>
            </a:xfrm>
            <a:custGeom>
              <a:avLst/>
              <a:gdLst>
                <a:gd name="T0" fmla="*/ 4 w 8"/>
                <a:gd name="T1" fmla="*/ 0 h 8"/>
                <a:gd name="T2" fmla="*/ 5 w 8"/>
                <a:gd name="T3" fmla="*/ 2 h 8"/>
                <a:gd name="T4" fmla="*/ 8 w 8"/>
                <a:gd name="T5" fmla="*/ 2 h 8"/>
                <a:gd name="T6" fmla="*/ 6 w 8"/>
                <a:gd name="T7" fmla="*/ 5 h 8"/>
                <a:gd name="T8" fmla="*/ 6 w 8"/>
                <a:gd name="T9" fmla="*/ 7 h 8"/>
                <a:gd name="T10" fmla="*/ 4 w 8"/>
                <a:gd name="T11" fmla="*/ 7 h 8"/>
                <a:gd name="T12" fmla="*/ 2 w 8"/>
                <a:gd name="T13" fmla="*/ 8 h 8"/>
                <a:gd name="T14" fmla="*/ 2 w 8"/>
                <a:gd name="T15" fmla="*/ 5 h 8"/>
                <a:gd name="T16" fmla="*/ 0 w 8"/>
                <a:gd name="T17" fmla="*/ 4 h 8"/>
                <a:gd name="T18" fmla="*/ 3 w 8"/>
                <a:gd name="T19" fmla="*/ 3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1"/>
                    <a:pt x="5" y="2"/>
                    <a:pt x="5" y="2"/>
                  </a:cubicBezTo>
                  <a:cubicBezTo>
                    <a:pt x="6" y="2"/>
                    <a:pt x="7" y="2"/>
                    <a:pt x="8" y="2"/>
                  </a:cubicBezTo>
                  <a:cubicBezTo>
                    <a:pt x="7" y="3"/>
                    <a:pt x="6" y="4"/>
                    <a:pt x="6" y="5"/>
                  </a:cubicBezTo>
                  <a:cubicBezTo>
                    <a:pt x="6" y="6"/>
                    <a:pt x="6" y="7"/>
                    <a:pt x="6" y="7"/>
                  </a:cubicBezTo>
                  <a:cubicBezTo>
                    <a:pt x="5" y="7"/>
                    <a:pt x="5" y="7"/>
                    <a:pt x="4" y="7"/>
                  </a:cubicBezTo>
                  <a:cubicBezTo>
                    <a:pt x="3" y="7"/>
                    <a:pt x="2" y="8"/>
                    <a:pt x="2" y="8"/>
                  </a:cubicBezTo>
                  <a:cubicBezTo>
                    <a:pt x="2" y="7"/>
                    <a:pt x="2" y="6"/>
                    <a:pt x="2" y="5"/>
                  </a:cubicBezTo>
                  <a:cubicBezTo>
                    <a:pt x="2" y="5"/>
                    <a:pt x="1" y="4"/>
                    <a:pt x="0" y="4"/>
                  </a:cubicBezTo>
                  <a:cubicBezTo>
                    <a:pt x="1" y="3"/>
                    <a:pt x="2" y="3"/>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4">
              <a:extLst>
                <a:ext uri="{FF2B5EF4-FFF2-40B4-BE49-F238E27FC236}">
                  <a16:creationId xmlns:a16="http://schemas.microsoft.com/office/drawing/2014/main" id="{60AE62D5-5737-497E-B385-5B3C498509EE}"/>
                </a:ext>
              </a:extLst>
            </p:cNvPr>
            <p:cNvSpPr>
              <a:spLocks/>
            </p:cNvSpPr>
            <p:nvPr/>
          </p:nvSpPr>
          <p:spPr bwMode="auto">
            <a:xfrm>
              <a:off x="9907588" y="3870325"/>
              <a:ext cx="20638" cy="22225"/>
            </a:xfrm>
            <a:custGeom>
              <a:avLst/>
              <a:gdLst>
                <a:gd name="T0" fmla="*/ 4 w 8"/>
                <a:gd name="T1" fmla="*/ 0 h 9"/>
                <a:gd name="T2" fmla="*/ 5 w 8"/>
                <a:gd name="T3" fmla="*/ 2 h 9"/>
                <a:gd name="T4" fmla="*/ 8 w 8"/>
                <a:gd name="T5" fmla="*/ 1 h 9"/>
                <a:gd name="T6" fmla="*/ 6 w 8"/>
                <a:gd name="T7" fmla="*/ 4 h 9"/>
                <a:gd name="T8" fmla="*/ 6 w 8"/>
                <a:gd name="T9" fmla="*/ 7 h 9"/>
                <a:gd name="T10" fmla="*/ 4 w 8"/>
                <a:gd name="T11" fmla="*/ 7 h 9"/>
                <a:gd name="T12" fmla="*/ 2 w 8"/>
                <a:gd name="T13" fmla="*/ 9 h 9"/>
                <a:gd name="T14" fmla="*/ 2 w 8"/>
                <a:gd name="T15" fmla="*/ 6 h 9"/>
                <a:gd name="T16" fmla="*/ 0 w 8"/>
                <a:gd name="T17" fmla="*/ 5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1"/>
                    <a:pt x="5" y="1"/>
                    <a:pt x="5" y="2"/>
                  </a:cubicBezTo>
                  <a:cubicBezTo>
                    <a:pt x="6" y="2"/>
                    <a:pt x="7" y="2"/>
                    <a:pt x="8" y="1"/>
                  </a:cubicBezTo>
                  <a:cubicBezTo>
                    <a:pt x="7" y="2"/>
                    <a:pt x="6" y="3"/>
                    <a:pt x="6" y="4"/>
                  </a:cubicBezTo>
                  <a:cubicBezTo>
                    <a:pt x="6" y="5"/>
                    <a:pt x="6" y="6"/>
                    <a:pt x="6" y="7"/>
                  </a:cubicBezTo>
                  <a:cubicBezTo>
                    <a:pt x="6" y="7"/>
                    <a:pt x="5" y="7"/>
                    <a:pt x="4" y="7"/>
                  </a:cubicBezTo>
                  <a:cubicBezTo>
                    <a:pt x="3" y="7"/>
                    <a:pt x="3" y="8"/>
                    <a:pt x="2" y="9"/>
                  </a:cubicBezTo>
                  <a:cubicBezTo>
                    <a:pt x="2" y="8"/>
                    <a:pt x="2" y="7"/>
                    <a:pt x="2" y="6"/>
                  </a:cubicBezTo>
                  <a:cubicBezTo>
                    <a:pt x="2" y="5"/>
                    <a:pt x="1" y="5"/>
                    <a:pt x="0" y="5"/>
                  </a:cubicBezTo>
                  <a:cubicBezTo>
                    <a:pt x="1" y="4"/>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5">
              <a:extLst>
                <a:ext uri="{FF2B5EF4-FFF2-40B4-BE49-F238E27FC236}">
                  <a16:creationId xmlns:a16="http://schemas.microsoft.com/office/drawing/2014/main" id="{168A441E-6EEE-4FBB-AFAD-A82FF4346F51}"/>
                </a:ext>
              </a:extLst>
            </p:cNvPr>
            <p:cNvSpPr>
              <a:spLocks/>
            </p:cNvSpPr>
            <p:nvPr/>
          </p:nvSpPr>
          <p:spPr bwMode="auto">
            <a:xfrm>
              <a:off x="9953626" y="3843338"/>
              <a:ext cx="20638" cy="26987"/>
            </a:xfrm>
            <a:custGeom>
              <a:avLst/>
              <a:gdLst>
                <a:gd name="T0" fmla="*/ 4 w 8"/>
                <a:gd name="T1" fmla="*/ 0 h 10"/>
                <a:gd name="T2" fmla="*/ 5 w 8"/>
                <a:gd name="T3" fmla="*/ 2 h 10"/>
                <a:gd name="T4" fmla="*/ 8 w 8"/>
                <a:gd name="T5" fmla="*/ 1 h 10"/>
                <a:gd name="T6" fmla="*/ 6 w 8"/>
                <a:gd name="T7" fmla="*/ 4 h 10"/>
                <a:gd name="T8" fmla="*/ 6 w 8"/>
                <a:gd name="T9" fmla="*/ 7 h 10"/>
                <a:gd name="T10" fmla="*/ 4 w 8"/>
                <a:gd name="T11" fmla="*/ 7 h 10"/>
                <a:gd name="T12" fmla="*/ 2 w 8"/>
                <a:gd name="T13" fmla="*/ 10 h 10"/>
                <a:gd name="T14" fmla="*/ 2 w 8"/>
                <a:gd name="T15" fmla="*/ 6 h 10"/>
                <a:gd name="T16" fmla="*/ 0 w 8"/>
                <a:gd name="T17" fmla="*/ 6 h 10"/>
                <a:gd name="T18" fmla="*/ 3 w 8"/>
                <a:gd name="T19" fmla="*/ 4 h 10"/>
                <a:gd name="T20" fmla="*/ 4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0"/>
                  </a:moveTo>
                  <a:cubicBezTo>
                    <a:pt x="4" y="1"/>
                    <a:pt x="5" y="2"/>
                    <a:pt x="5" y="2"/>
                  </a:cubicBezTo>
                  <a:cubicBezTo>
                    <a:pt x="6" y="2"/>
                    <a:pt x="7" y="1"/>
                    <a:pt x="8" y="1"/>
                  </a:cubicBezTo>
                  <a:cubicBezTo>
                    <a:pt x="7" y="2"/>
                    <a:pt x="6" y="3"/>
                    <a:pt x="6" y="4"/>
                  </a:cubicBezTo>
                  <a:cubicBezTo>
                    <a:pt x="6" y="5"/>
                    <a:pt x="6" y="6"/>
                    <a:pt x="6" y="7"/>
                  </a:cubicBezTo>
                  <a:cubicBezTo>
                    <a:pt x="5" y="7"/>
                    <a:pt x="5" y="7"/>
                    <a:pt x="4" y="7"/>
                  </a:cubicBezTo>
                  <a:cubicBezTo>
                    <a:pt x="3" y="8"/>
                    <a:pt x="2" y="9"/>
                    <a:pt x="2" y="10"/>
                  </a:cubicBezTo>
                  <a:cubicBezTo>
                    <a:pt x="2" y="8"/>
                    <a:pt x="2" y="7"/>
                    <a:pt x="2" y="6"/>
                  </a:cubicBezTo>
                  <a:cubicBezTo>
                    <a:pt x="2" y="6"/>
                    <a:pt x="1" y="6"/>
                    <a:pt x="0" y="6"/>
                  </a:cubicBezTo>
                  <a:cubicBezTo>
                    <a:pt x="1" y="5"/>
                    <a:pt x="2" y="4"/>
                    <a:pt x="3" y="4"/>
                  </a:cubicBezTo>
                  <a:cubicBezTo>
                    <a:pt x="3" y="3"/>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6">
              <a:extLst>
                <a:ext uri="{FF2B5EF4-FFF2-40B4-BE49-F238E27FC236}">
                  <a16:creationId xmlns:a16="http://schemas.microsoft.com/office/drawing/2014/main" id="{065EBBDE-6C99-4278-91FE-F626E008E5C2}"/>
                </a:ext>
              </a:extLst>
            </p:cNvPr>
            <p:cNvSpPr>
              <a:spLocks/>
            </p:cNvSpPr>
            <p:nvPr/>
          </p:nvSpPr>
          <p:spPr bwMode="auto">
            <a:xfrm>
              <a:off x="10001251" y="3810000"/>
              <a:ext cx="20638" cy="25400"/>
            </a:xfrm>
            <a:custGeom>
              <a:avLst/>
              <a:gdLst>
                <a:gd name="T0" fmla="*/ 4 w 8"/>
                <a:gd name="T1" fmla="*/ 0 h 10"/>
                <a:gd name="T2" fmla="*/ 5 w 8"/>
                <a:gd name="T3" fmla="*/ 2 h 10"/>
                <a:gd name="T4" fmla="*/ 8 w 8"/>
                <a:gd name="T5" fmla="*/ 1 h 10"/>
                <a:gd name="T6" fmla="*/ 6 w 8"/>
                <a:gd name="T7" fmla="*/ 4 h 10"/>
                <a:gd name="T8" fmla="*/ 6 w 8"/>
                <a:gd name="T9" fmla="*/ 7 h 10"/>
                <a:gd name="T10" fmla="*/ 4 w 8"/>
                <a:gd name="T11" fmla="*/ 7 h 10"/>
                <a:gd name="T12" fmla="*/ 2 w 8"/>
                <a:gd name="T13" fmla="*/ 10 h 10"/>
                <a:gd name="T14" fmla="*/ 2 w 8"/>
                <a:gd name="T15" fmla="*/ 7 h 10"/>
                <a:gd name="T16" fmla="*/ 0 w 8"/>
                <a:gd name="T17" fmla="*/ 6 h 10"/>
                <a:gd name="T18" fmla="*/ 3 w 8"/>
                <a:gd name="T19" fmla="*/ 4 h 10"/>
                <a:gd name="T20" fmla="*/ 4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0"/>
                  </a:moveTo>
                  <a:cubicBezTo>
                    <a:pt x="4" y="1"/>
                    <a:pt x="5" y="2"/>
                    <a:pt x="5" y="2"/>
                  </a:cubicBezTo>
                  <a:cubicBezTo>
                    <a:pt x="6" y="2"/>
                    <a:pt x="7" y="1"/>
                    <a:pt x="8" y="1"/>
                  </a:cubicBezTo>
                  <a:cubicBezTo>
                    <a:pt x="7" y="2"/>
                    <a:pt x="6" y="3"/>
                    <a:pt x="6" y="4"/>
                  </a:cubicBezTo>
                  <a:cubicBezTo>
                    <a:pt x="6" y="5"/>
                    <a:pt x="6" y="6"/>
                    <a:pt x="6" y="7"/>
                  </a:cubicBezTo>
                  <a:cubicBezTo>
                    <a:pt x="5" y="7"/>
                    <a:pt x="5" y="7"/>
                    <a:pt x="4" y="7"/>
                  </a:cubicBezTo>
                  <a:cubicBezTo>
                    <a:pt x="3" y="8"/>
                    <a:pt x="2" y="9"/>
                    <a:pt x="2" y="10"/>
                  </a:cubicBezTo>
                  <a:cubicBezTo>
                    <a:pt x="2" y="9"/>
                    <a:pt x="2" y="8"/>
                    <a:pt x="2" y="7"/>
                  </a:cubicBezTo>
                  <a:cubicBezTo>
                    <a:pt x="2" y="7"/>
                    <a:pt x="1" y="6"/>
                    <a:pt x="0" y="6"/>
                  </a:cubicBezTo>
                  <a:cubicBezTo>
                    <a:pt x="1" y="5"/>
                    <a:pt x="2" y="5"/>
                    <a:pt x="3" y="4"/>
                  </a:cubicBezTo>
                  <a:cubicBezTo>
                    <a:pt x="3" y="3"/>
                    <a:pt x="4" y="2"/>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7">
              <a:extLst>
                <a:ext uri="{FF2B5EF4-FFF2-40B4-BE49-F238E27FC236}">
                  <a16:creationId xmlns:a16="http://schemas.microsoft.com/office/drawing/2014/main" id="{085A3730-B9E5-4F6A-BFA8-99EBE9111CC9}"/>
                </a:ext>
              </a:extLst>
            </p:cNvPr>
            <p:cNvSpPr>
              <a:spLocks/>
            </p:cNvSpPr>
            <p:nvPr/>
          </p:nvSpPr>
          <p:spPr bwMode="auto">
            <a:xfrm>
              <a:off x="10047288" y="3770313"/>
              <a:ext cx="20638" cy="26987"/>
            </a:xfrm>
            <a:custGeom>
              <a:avLst/>
              <a:gdLst>
                <a:gd name="T0" fmla="*/ 4 w 8"/>
                <a:gd name="T1" fmla="*/ 1 h 10"/>
                <a:gd name="T2" fmla="*/ 5 w 8"/>
                <a:gd name="T3" fmla="*/ 2 h 10"/>
                <a:gd name="T4" fmla="*/ 8 w 8"/>
                <a:gd name="T5" fmla="*/ 0 h 10"/>
                <a:gd name="T6" fmla="*/ 6 w 8"/>
                <a:gd name="T7" fmla="*/ 4 h 10"/>
                <a:gd name="T8" fmla="*/ 6 w 8"/>
                <a:gd name="T9" fmla="*/ 6 h 10"/>
                <a:gd name="T10" fmla="*/ 4 w 8"/>
                <a:gd name="T11" fmla="*/ 7 h 10"/>
                <a:gd name="T12" fmla="*/ 2 w 8"/>
                <a:gd name="T13" fmla="*/ 10 h 10"/>
                <a:gd name="T14" fmla="*/ 2 w 8"/>
                <a:gd name="T15" fmla="*/ 7 h 10"/>
                <a:gd name="T16" fmla="*/ 0 w 8"/>
                <a:gd name="T17" fmla="*/ 7 h 10"/>
                <a:gd name="T18" fmla="*/ 3 w 8"/>
                <a:gd name="T19" fmla="*/ 4 h 10"/>
                <a:gd name="T20" fmla="*/ 4 w 8"/>
                <a:gd name="T2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1"/>
                  </a:moveTo>
                  <a:cubicBezTo>
                    <a:pt x="4" y="1"/>
                    <a:pt x="5" y="2"/>
                    <a:pt x="5" y="2"/>
                  </a:cubicBezTo>
                  <a:cubicBezTo>
                    <a:pt x="6" y="2"/>
                    <a:pt x="7" y="1"/>
                    <a:pt x="8" y="0"/>
                  </a:cubicBezTo>
                  <a:cubicBezTo>
                    <a:pt x="7" y="2"/>
                    <a:pt x="6" y="3"/>
                    <a:pt x="6" y="4"/>
                  </a:cubicBezTo>
                  <a:cubicBezTo>
                    <a:pt x="6" y="5"/>
                    <a:pt x="6" y="6"/>
                    <a:pt x="6" y="6"/>
                  </a:cubicBezTo>
                  <a:cubicBezTo>
                    <a:pt x="6" y="7"/>
                    <a:pt x="5" y="7"/>
                    <a:pt x="4" y="7"/>
                  </a:cubicBezTo>
                  <a:cubicBezTo>
                    <a:pt x="3" y="8"/>
                    <a:pt x="3" y="9"/>
                    <a:pt x="2" y="10"/>
                  </a:cubicBezTo>
                  <a:cubicBezTo>
                    <a:pt x="2" y="9"/>
                    <a:pt x="2" y="8"/>
                    <a:pt x="2" y="7"/>
                  </a:cubicBezTo>
                  <a:cubicBezTo>
                    <a:pt x="2" y="7"/>
                    <a:pt x="1" y="7"/>
                    <a:pt x="0" y="7"/>
                  </a:cubicBezTo>
                  <a:cubicBezTo>
                    <a:pt x="1" y="6"/>
                    <a:pt x="2" y="5"/>
                    <a:pt x="3" y="4"/>
                  </a:cubicBezTo>
                  <a:cubicBezTo>
                    <a:pt x="3" y="3"/>
                    <a:pt x="4" y="2"/>
                    <a:pt x="4" y="1"/>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8">
              <a:extLst>
                <a:ext uri="{FF2B5EF4-FFF2-40B4-BE49-F238E27FC236}">
                  <a16:creationId xmlns:a16="http://schemas.microsoft.com/office/drawing/2014/main" id="{2D6D577E-C683-4D13-BE7C-B385A0BBC1D4}"/>
                </a:ext>
              </a:extLst>
            </p:cNvPr>
            <p:cNvSpPr>
              <a:spLocks/>
            </p:cNvSpPr>
            <p:nvPr/>
          </p:nvSpPr>
          <p:spPr bwMode="auto">
            <a:xfrm>
              <a:off x="10071101" y="3729038"/>
              <a:ext cx="17463" cy="26987"/>
            </a:xfrm>
            <a:custGeom>
              <a:avLst/>
              <a:gdLst>
                <a:gd name="T0" fmla="*/ 4 w 7"/>
                <a:gd name="T1" fmla="*/ 0 h 10"/>
                <a:gd name="T2" fmla="*/ 5 w 7"/>
                <a:gd name="T3" fmla="*/ 2 h 10"/>
                <a:gd name="T4" fmla="*/ 7 w 7"/>
                <a:gd name="T5" fmla="*/ 0 h 10"/>
                <a:gd name="T6" fmla="*/ 6 w 7"/>
                <a:gd name="T7" fmla="*/ 4 h 10"/>
                <a:gd name="T8" fmla="*/ 6 w 7"/>
                <a:gd name="T9" fmla="*/ 6 h 10"/>
                <a:gd name="T10" fmla="*/ 4 w 7"/>
                <a:gd name="T11" fmla="*/ 7 h 10"/>
                <a:gd name="T12" fmla="*/ 2 w 7"/>
                <a:gd name="T13" fmla="*/ 10 h 10"/>
                <a:gd name="T14" fmla="*/ 2 w 7"/>
                <a:gd name="T15" fmla="*/ 7 h 10"/>
                <a:gd name="T16" fmla="*/ 0 w 7"/>
                <a:gd name="T17" fmla="*/ 6 h 10"/>
                <a:gd name="T18" fmla="*/ 3 w 7"/>
                <a:gd name="T19" fmla="*/ 4 h 10"/>
                <a:gd name="T20" fmla="*/ 4 w 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0">
                  <a:moveTo>
                    <a:pt x="4" y="0"/>
                  </a:moveTo>
                  <a:cubicBezTo>
                    <a:pt x="4" y="1"/>
                    <a:pt x="5" y="1"/>
                    <a:pt x="5" y="2"/>
                  </a:cubicBezTo>
                  <a:cubicBezTo>
                    <a:pt x="6" y="1"/>
                    <a:pt x="7" y="1"/>
                    <a:pt x="7" y="0"/>
                  </a:cubicBezTo>
                  <a:cubicBezTo>
                    <a:pt x="7" y="1"/>
                    <a:pt x="6" y="2"/>
                    <a:pt x="6" y="4"/>
                  </a:cubicBezTo>
                  <a:cubicBezTo>
                    <a:pt x="6" y="4"/>
                    <a:pt x="6" y="5"/>
                    <a:pt x="6" y="6"/>
                  </a:cubicBezTo>
                  <a:cubicBezTo>
                    <a:pt x="5" y="6"/>
                    <a:pt x="5" y="6"/>
                    <a:pt x="4" y="7"/>
                  </a:cubicBezTo>
                  <a:cubicBezTo>
                    <a:pt x="3" y="8"/>
                    <a:pt x="2" y="9"/>
                    <a:pt x="2" y="10"/>
                  </a:cubicBezTo>
                  <a:cubicBezTo>
                    <a:pt x="2" y="9"/>
                    <a:pt x="2" y="8"/>
                    <a:pt x="2" y="7"/>
                  </a:cubicBezTo>
                  <a:cubicBezTo>
                    <a:pt x="1" y="7"/>
                    <a:pt x="1" y="6"/>
                    <a:pt x="0" y="6"/>
                  </a:cubicBezTo>
                  <a:cubicBezTo>
                    <a:pt x="1" y="5"/>
                    <a:pt x="2" y="5"/>
                    <a:pt x="3" y="4"/>
                  </a:cubicBezTo>
                  <a:cubicBezTo>
                    <a:pt x="3" y="3"/>
                    <a:pt x="3"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9">
              <a:extLst>
                <a:ext uri="{FF2B5EF4-FFF2-40B4-BE49-F238E27FC236}">
                  <a16:creationId xmlns:a16="http://schemas.microsoft.com/office/drawing/2014/main" id="{D389C7A9-A500-422B-94CA-FF37447A1907}"/>
                </a:ext>
              </a:extLst>
            </p:cNvPr>
            <p:cNvSpPr>
              <a:spLocks/>
            </p:cNvSpPr>
            <p:nvPr/>
          </p:nvSpPr>
          <p:spPr bwMode="auto">
            <a:xfrm>
              <a:off x="9837738" y="3911600"/>
              <a:ext cx="20638" cy="20637"/>
            </a:xfrm>
            <a:custGeom>
              <a:avLst/>
              <a:gdLst>
                <a:gd name="T0" fmla="*/ 4 w 8"/>
                <a:gd name="T1" fmla="*/ 0 h 8"/>
                <a:gd name="T2" fmla="*/ 5 w 8"/>
                <a:gd name="T3" fmla="*/ 3 h 8"/>
                <a:gd name="T4" fmla="*/ 8 w 8"/>
                <a:gd name="T5" fmla="*/ 3 h 8"/>
                <a:gd name="T6" fmla="*/ 6 w 8"/>
                <a:gd name="T7" fmla="*/ 5 h 8"/>
                <a:gd name="T8" fmla="*/ 6 w 8"/>
                <a:gd name="T9" fmla="*/ 8 h 8"/>
                <a:gd name="T10" fmla="*/ 4 w 8"/>
                <a:gd name="T11" fmla="*/ 7 h 8"/>
                <a:gd name="T12" fmla="*/ 2 w 8"/>
                <a:gd name="T13" fmla="*/ 8 h 8"/>
                <a:gd name="T14" fmla="*/ 2 w 8"/>
                <a:gd name="T15" fmla="*/ 5 h 8"/>
                <a:gd name="T16" fmla="*/ 0 w 8"/>
                <a:gd name="T17" fmla="*/ 3 h 8"/>
                <a:gd name="T18" fmla="*/ 3 w 8"/>
                <a:gd name="T19" fmla="*/ 3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1"/>
                    <a:pt x="5" y="2"/>
                    <a:pt x="5" y="3"/>
                  </a:cubicBezTo>
                  <a:cubicBezTo>
                    <a:pt x="6" y="3"/>
                    <a:pt x="7" y="3"/>
                    <a:pt x="8" y="3"/>
                  </a:cubicBezTo>
                  <a:cubicBezTo>
                    <a:pt x="7" y="3"/>
                    <a:pt x="6" y="4"/>
                    <a:pt x="6" y="5"/>
                  </a:cubicBezTo>
                  <a:cubicBezTo>
                    <a:pt x="6" y="6"/>
                    <a:pt x="6" y="7"/>
                    <a:pt x="6" y="8"/>
                  </a:cubicBezTo>
                  <a:cubicBezTo>
                    <a:pt x="5" y="7"/>
                    <a:pt x="5" y="7"/>
                    <a:pt x="4" y="7"/>
                  </a:cubicBezTo>
                  <a:cubicBezTo>
                    <a:pt x="3" y="7"/>
                    <a:pt x="2" y="8"/>
                    <a:pt x="2" y="8"/>
                  </a:cubicBezTo>
                  <a:cubicBezTo>
                    <a:pt x="2" y="7"/>
                    <a:pt x="2" y="6"/>
                    <a:pt x="2" y="5"/>
                  </a:cubicBezTo>
                  <a:cubicBezTo>
                    <a:pt x="2" y="4"/>
                    <a:pt x="1" y="4"/>
                    <a:pt x="0" y="3"/>
                  </a:cubicBezTo>
                  <a:cubicBezTo>
                    <a:pt x="1" y="3"/>
                    <a:pt x="2" y="3"/>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0">
              <a:extLst>
                <a:ext uri="{FF2B5EF4-FFF2-40B4-BE49-F238E27FC236}">
                  <a16:creationId xmlns:a16="http://schemas.microsoft.com/office/drawing/2014/main" id="{A1E10E2D-F0A4-45A1-8D95-78A0573375D9}"/>
                </a:ext>
              </a:extLst>
            </p:cNvPr>
            <p:cNvSpPr>
              <a:spLocks/>
            </p:cNvSpPr>
            <p:nvPr/>
          </p:nvSpPr>
          <p:spPr bwMode="auto">
            <a:xfrm>
              <a:off x="9883776" y="3900488"/>
              <a:ext cx="20638" cy="23812"/>
            </a:xfrm>
            <a:custGeom>
              <a:avLst/>
              <a:gdLst>
                <a:gd name="T0" fmla="*/ 4 w 8"/>
                <a:gd name="T1" fmla="*/ 0 h 9"/>
                <a:gd name="T2" fmla="*/ 5 w 8"/>
                <a:gd name="T3" fmla="*/ 3 h 9"/>
                <a:gd name="T4" fmla="*/ 8 w 8"/>
                <a:gd name="T5" fmla="*/ 2 h 9"/>
                <a:gd name="T6" fmla="*/ 6 w 8"/>
                <a:gd name="T7" fmla="*/ 5 h 9"/>
                <a:gd name="T8" fmla="*/ 6 w 8"/>
                <a:gd name="T9" fmla="*/ 7 h 9"/>
                <a:gd name="T10" fmla="*/ 4 w 8"/>
                <a:gd name="T11" fmla="*/ 7 h 9"/>
                <a:gd name="T12" fmla="*/ 2 w 8"/>
                <a:gd name="T13" fmla="*/ 9 h 9"/>
                <a:gd name="T14" fmla="*/ 2 w 8"/>
                <a:gd name="T15" fmla="*/ 6 h 9"/>
                <a:gd name="T16" fmla="*/ 0 w 8"/>
                <a:gd name="T17" fmla="*/ 5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1"/>
                    <a:pt x="5" y="2"/>
                    <a:pt x="5" y="3"/>
                  </a:cubicBezTo>
                  <a:cubicBezTo>
                    <a:pt x="6" y="2"/>
                    <a:pt x="7" y="2"/>
                    <a:pt x="8" y="2"/>
                  </a:cubicBezTo>
                  <a:cubicBezTo>
                    <a:pt x="7" y="3"/>
                    <a:pt x="6" y="4"/>
                    <a:pt x="6" y="5"/>
                  </a:cubicBezTo>
                  <a:cubicBezTo>
                    <a:pt x="6" y="6"/>
                    <a:pt x="6" y="7"/>
                    <a:pt x="6" y="7"/>
                  </a:cubicBezTo>
                  <a:cubicBezTo>
                    <a:pt x="6" y="7"/>
                    <a:pt x="5" y="7"/>
                    <a:pt x="4" y="7"/>
                  </a:cubicBezTo>
                  <a:cubicBezTo>
                    <a:pt x="3" y="8"/>
                    <a:pt x="3" y="8"/>
                    <a:pt x="2" y="9"/>
                  </a:cubicBezTo>
                  <a:cubicBezTo>
                    <a:pt x="2" y="8"/>
                    <a:pt x="2" y="7"/>
                    <a:pt x="2" y="6"/>
                  </a:cubicBezTo>
                  <a:cubicBezTo>
                    <a:pt x="2" y="6"/>
                    <a:pt x="1" y="5"/>
                    <a:pt x="0" y="5"/>
                  </a:cubicBezTo>
                  <a:cubicBezTo>
                    <a:pt x="1" y="4"/>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1">
              <a:extLst>
                <a:ext uri="{FF2B5EF4-FFF2-40B4-BE49-F238E27FC236}">
                  <a16:creationId xmlns:a16="http://schemas.microsoft.com/office/drawing/2014/main" id="{62376DB6-F98D-430F-BB93-5D5586DA4F9D}"/>
                </a:ext>
              </a:extLst>
            </p:cNvPr>
            <p:cNvSpPr>
              <a:spLocks/>
            </p:cNvSpPr>
            <p:nvPr/>
          </p:nvSpPr>
          <p:spPr bwMode="auto">
            <a:xfrm>
              <a:off x="9931401" y="3879850"/>
              <a:ext cx="17463" cy="23812"/>
            </a:xfrm>
            <a:custGeom>
              <a:avLst/>
              <a:gdLst>
                <a:gd name="T0" fmla="*/ 4 w 7"/>
                <a:gd name="T1" fmla="*/ 0 h 9"/>
                <a:gd name="T2" fmla="*/ 5 w 7"/>
                <a:gd name="T3" fmla="*/ 2 h 9"/>
                <a:gd name="T4" fmla="*/ 7 w 7"/>
                <a:gd name="T5" fmla="*/ 1 h 9"/>
                <a:gd name="T6" fmla="*/ 6 w 7"/>
                <a:gd name="T7" fmla="*/ 4 h 9"/>
                <a:gd name="T8" fmla="*/ 6 w 7"/>
                <a:gd name="T9" fmla="*/ 7 h 9"/>
                <a:gd name="T10" fmla="*/ 4 w 7"/>
                <a:gd name="T11" fmla="*/ 7 h 9"/>
                <a:gd name="T12" fmla="*/ 2 w 7"/>
                <a:gd name="T13" fmla="*/ 9 h 9"/>
                <a:gd name="T14" fmla="*/ 2 w 7"/>
                <a:gd name="T15" fmla="*/ 6 h 9"/>
                <a:gd name="T16" fmla="*/ 0 w 7"/>
                <a:gd name="T17" fmla="*/ 5 h 9"/>
                <a:gd name="T18" fmla="*/ 3 w 7"/>
                <a:gd name="T19" fmla="*/ 4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cubicBezTo>
                    <a:pt x="4" y="1"/>
                    <a:pt x="5" y="2"/>
                    <a:pt x="5" y="2"/>
                  </a:cubicBezTo>
                  <a:cubicBezTo>
                    <a:pt x="6" y="2"/>
                    <a:pt x="7" y="2"/>
                    <a:pt x="7" y="1"/>
                  </a:cubicBezTo>
                  <a:cubicBezTo>
                    <a:pt x="7" y="2"/>
                    <a:pt x="6" y="3"/>
                    <a:pt x="6" y="4"/>
                  </a:cubicBezTo>
                  <a:cubicBezTo>
                    <a:pt x="6" y="5"/>
                    <a:pt x="6" y="6"/>
                    <a:pt x="6" y="7"/>
                  </a:cubicBezTo>
                  <a:cubicBezTo>
                    <a:pt x="5" y="7"/>
                    <a:pt x="5" y="7"/>
                    <a:pt x="4" y="7"/>
                  </a:cubicBezTo>
                  <a:cubicBezTo>
                    <a:pt x="3" y="8"/>
                    <a:pt x="2" y="9"/>
                    <a:pt x="2" y="9"/>
                  </a:cubicBezTo>
                  <a:cubicBezTo>
                    <a:pt x="2" y="8"/>
                    <a:pt x="2" y="7"/>
                    <a:pt x="2" y="6"/>
                  </a:cubicBezTo>
                  <a:cubicBezTo>
                    <a:pt x="1" y="6"/>
                    <a:pt x="1" y="6"/>
                    <a:pt x="0" y="5"/>
                  </a:cubicBezTo>
                  <a:cubicBezTo>
                    <a:pt x="1" y="5"/>
                    <a:pt x="2" y="4"/>
                    <a:pt x="3" y="4"/>
                  </a:cubicBezTo>
                  <a:cubicBezTo>
                    <a:pt x="3" y="3"/>
                    <a:pt x="3" y="2"/>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
              <a:extLst>
                <a:ext uri="{FF2B5EF4-FFF2-40B4-BE49-F238E27FC236}">
                  <a16:creationId xmlns:a16="http://schemas.microsoft.com/office/drawing/2014/main" id="{B30BDB38-FD04-4145-A296-391883644B15}"/>
                </a:ext>
              </a:extLst>
            </p:cNvPr>
            <p:cNvSpPr>
              <a:spLocks/>
            </p:cNvSpPr>
            <p:nvPr/>
          </p:nvSpPr>
          <p:spPr bwMode="auto">
            <a:xfrm>
              <a:off x="9977438" y="3851275"/>
              <a:ext cx="17463" cy="23812"/>
            </a:xfrm>
            <a:custGeom>
              <a:avLst/>
              <a:gdLst>
                <a:gd name="T0" fmla="*/ 4 w 7"/>
                <a:gd name="T1" fmla="*/ 0 h 9"/>
                <a:gd name="T2" fmla="*/ 5 w 7"/>
                <a:gd name="T3" fmla="*/ 2 h 9"/>
                <a:gd name="T4" fmla="*/ 7 w 7"/>
                <a:gd name="T5" fmla="*/ 0 h 9"/>
                <a:gd name="T6" fmla="*/ 6 w 7"/>
                <a:gd name="T7" fmla="*/ 4 h 9"/>
                <a:gd name="T8" fmla="*/ 6 w 7"/>
                <a:gd name="T9" fmla="*/ 6 h 9"/>
                <a:gd name="T10" fmla="*/ 4 w 7"/>
                <a:gd name="T11" fmla="*/ 6 h 9"/>
                <a:gd name="T12" fmla="*/ 2 w 7"/>
                <a:gd name="T13" fmla="*/ 9 h 9"/>
                <a:gd name="T14" fmla="*/ 2 w 7"/>
                <a:gd name="T15" fmla="*/ 6 h 9"/>
                <a:gd name="T16" fmla="*/ 0 w 7"/>
                <a:gd name="T17" fmla="*/ 5 h 9"/>
                <a:gd name="T18" fmla="*/ 3 w 7"/>
                <a:gd name="T19" fmla="*/ 3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cubicBezTo>
                    <a:pt x="4" y="1"/>
                    <a:pt x="5" y="1"/>
                    <a:pt x="5" y="2"/>
                  </a:cubicBezTo>
                  <a:cubicBezTo>
                    <a:pt x="6" y="1"/>
                    <a:pt x="7" y="1"/>
                    <a:pt x="7" y="0"/>
                  </a:cubicBezTo>
                  <a:cubicBezTo>
                    <a:pt x="7" y="1"/>
                    <a:pt x="6" y="3"/>
                    <a:pt x="6" y="4"/>
                  </a:cubicBezTo>
                  <a:cubicBezTo>
                    <a:pt x="6" y="4"/>
                    <a:pt x="6" y="5"/>
                    <a:pt x="6" y="6"/>
                  </a:cubicBezTo>
                  <a:cubicBezTo>
                    <a:pt x="5" y="6"/>
                    <a:pt x="5" y="6"/>
                    <a:pt x="4" y="6"/>
                  </a:cubicBezTo>
                  <a:cubicBezTo>
                    <a:pt x="3" y="7"/>
                    <a:pt x="2" y="8"/>
                    <a:pt x="2" y="9"/>
                  </a:cubicBezTo>
                  <a:cubicBezTo>
                    <a:pt x="2" y="8"/>
                    <a:pt x="2" y="7"/>
                    <a:pt x="2" y="6"/>
                  </a:cubicBezTo>
                  <a:cubicBezTo>
                    <a:pt x="1" y="6"/>
                    <a:pt x="1" y="6"/>
                    <a:pt x="0" y="5"/>
                  </a:cubicBezTo>
                  <a:cubicBezTo>
                    <a:pt x="1" y="5"/>
                    <a:pt x="2" y="4"/>
                    <a:pt x="3" y="3"/>
                  </a:cubicBezTo>
                  <a:cubicBezTo>
                    <a:pt x="3" y="2"/>
                    <a:pt x="3"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3">
              <a:extLst>
                <a:ext uri="{FF2B5EF4-FFF2-40B4-BE49-F238E27FC236}">
                  <a16:creationId xmlns:a16="http://schemas.microsoft.com/office/drawing/2014/main" id="{A8FCBC72-02F6-47FA-801B-794CC291A82A}"/>
                </a:ext>
              </a:extLst>
            </p:cNvPr>
            <p:cNvSpPr>
              <a:spLocks/>
            </p:cNvSpPr>
            <p:nvPr/>
          </p:nvSpPr>
          <p:spPr bwMode="auto">
            <a:xfrm>
              <a:off x="10023476" y="3814763"/>
              <a:ext cx="22225" cy="26987"/>
            </a:xfrm>
            <a:custGeom>
              <a:avLst/>
              <a:gdLst>
                <a:gd name="T0" fmla="*/ 4 w 8"/>
                <a:gd name="T1" fmla="*/ 0 h 10"/>
                <a:gd name="T2" fmla="*/ 5 w 8"/>
                <a:gd name="T3" fmla="*/ 2 h 10"/>
                <a:gd name="T4" fmla="*/ 8 w 8"/>
                <a:gd name="T5" fmla="*/ 0 h 10"/>
                <a:gd name="T6" fmla="*/ 6 w 8"/>
                <a:gd name="T7" fmla="*/ 3 h 10"/>
                <a:gd name="T8" fmla="*/ 6 w 8"/>
                <a:gd name="T9" fmla="*/ 6 h 10"/>
                <a:gd name="T10" fmla="*/ 4 w 8"/>
                <a:gd name="T11" fmla="*/ 6 h 10"/>
                <a:gd name="T12" fmla="*/ 2 w 8"/>
                <a:gd name="T13" fmla="*/ 10 h 10"/>
                <a:gd name="T14" fmla="*/ 2 w 8"/>
                <a:gd name="T15" fmla="*/ 6 h 10"/>
                <a:gd name="T16" fmla="*/ 0 w 8"/>
                <a:gd name="T17" fmla="*/ 6 h 10"/>
                <a:gd name="T18" fmla="*/ 3 w 8"/>
                <a:gd name="T19" fmla="*/ 3 h 10"/>
                <a:gd name="T20" fmla="*/ 4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0"/>
                  </a:moveTo>
                  <a:cubicBezTo>
                    <a:pt x="4" y="0"/>
                    <a:pt x="5" y="1"/>
                    <a:pt x="5" y="2"/>
                  </a:cubicBezTo>
                  <a:cubicBezTo>
                    <a:pt x="6" y="1"/>
                    <a:pt x="7" y="0"/>
                    <a:pt x="8" y="0"/>
                  </a:cubicBezTo>
                  <a:cubicBezTo>
                    <a:pt x="7" y="1"/>
                    <a:pt x="6" y="2"/>
                    <a:pt x="6" y="3"/>
                  </a:cubicBezTo>
                  <a:cubicBezTo>
                    <a:pt x="6" y="4"/>
                    <a:pt x="6" y="5"/>
                    <a:pt x="6" y="6"/>
                  </a:cubicBezTo>
                  <a:cubicBezTo>
                    <a:pt x="6" y="6"/>
                    <a:pt x="5" y="6"/>
                    <a:pt x="4" y="6"/>
                  </a:cubicBezTo>
                  <a:cubicBezTo>
                    <a:pt x="3" y="7"/>
                    <a:pt x="3" y="8"/>
                    <a:pt x="2" y="10"/>
                  </a:cubicBezTo>
                  <a:cubicBezTo>
                    <a:pt x="2" y="8"/>
                    <a:pt x="2" y="7"/>
                    <a:pt x="2" y="6"/>
                  </a:cubicBezTo>
                  <a:cubicBezTo>
                    <a:pt x="2" y="6"/>
                    <a:pt x="1" y="6"/>
                    <a:pt x="0" y="6"/>
                  </a:cubicBezTo>
                  <a:cubicBezTo>
                    <a:pt x="1" y="5"/>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4">
              <a:extLst>
                <a:ext uri="{FF2B5EF4-FFF2-40B4-BE49-F238E27FC236}">
                  <a16:creationId xmlns:a16="http://schemas.microsoft.com/office/drawing/2014/main" id="{FDBF8B45-CCA4-40A6-BA07-25F1D8B1CE16}"/>
                </a:ext>
              </a:extLst>
            </p:cNvPr>
            <p:cNvSpPr>
              <a:spLocks/>
            </p:cNvSpPr>
            <p:nvPr/>
          </p:nvSpPr>
          <p:spPr bwMode="auto">
            <a:xfrm>
              <a:off x="9859963" y="3932238"/>
              <a:ext cx="22225" cy="20637"/>
            </a:xfrm>
            <a:custGeom>
              <a:avLst/>
              <a:gdLst>
                <a:gd name="T0" fmla="*/ 4 w 8"/>
                <a:gd name="T1" fmla="*/ 0 h 8"/>
                <a:gd name="T2" fmla="*/ 5 w 8"/>
                <a:gd name="T3" fmla="*/ 2 h 8"/>
                <a:gd name="T4" fmla="*/ 8 w 8"/>
                <a:gd name="T5" fmla="*/ 2 h 8"/>
                <a:gd name="T6" fmla="*/ 6 w 8"/>
                <a:gd name="T7" fmla="*/ 4 h 8"/>
                <a:gd name="T8" fmla="*/ 6 w 8"/>
                <a:gd name="T9" fmla="*/ 7 h 8"/>
                <a:gd name="T10" fmla="*/ 4 w 8"/>
                <a:gd name="T11" fmla="*/ 6 h 8"/>
                <a:gd name="T12" fmla="*/ 2 w 8"/>
                <a:gd name="T13" fmla="*/ 8 h 8"/>
                <a:gd name="T14" fmla="*/ 2 w 8"/>
                <a:gd name="T15" fmla="*/ 5 h 8"/>
                <a:gd name="T16" fmla="*/ 0 w 8"/>
                <a:gd name="T17" fmla="*/ 3 h 8"/>
                <a:gd name="T18" fmla="*/ 3 w 8"/>
                <a:gd name="T19" fmla="*/ 2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0"/>
                    <a:pt x="5" y="1"/>
                    <a:pt x="5" y="2"/>
                  </a:cubicBezTo>
                  <a:cubicBezTo>
                    <a:pt x="6" y="2"/>
                    <a:pt x="7" y="2"/>
                    <a:pt x="8" y="2"/>
                  </a:cubicBezTo>
                  <a:cubicBezTo>
                    <a:pt x="7" y="3"/>
                    <a:pt x="6" y="3"/>
                    <a:pt x="6" y="4"/>
                  </a:cubicBezTo>
                  <a:cubicBezTo>
                    <a:pt x="6" y="5"/>
                    <a:pt x="6" y="6"/>
                    <a:pt x="6" y="7"/>
                  </a:cubicBezTo>
                  <a:cubicBezTo>
                    <a:pt x="5" y="7"/>
                    <a:pt x="5" y="6"/>
                    <a:pt x="4" y="6"/>
                  </a:cubicBezTo>
                  <a:cubicBezTo>
                    <a:pt x="3" y="7"/>
                    <a:pt x="2" y="7"/>
                    <a:pt x="2" y="8"/>
                  </a:cubicBezTo>
                  <a:cubicBezTo>
                    <a:pt x="2" y="7"/>
                    <a:pt x="2" y="6"/>
                    <a:pt x="2" y="5"/>
                  </a:cubicBezTo>
                  <a:cubicBezTo>
                    <a:pt x="2" y="4"/>
                    <a:pt x="1" y="4"/>
                    <a:pt x="0" y="3"/>
                  </a:cubicBezTo>
                  <a:cubicBezTo>
                    <a:pt x="1" y="3"/>
                    <a:pt x="2" y="3"/>
                    <a:pt x="3" y="2"/>
                  </a:cubicBezTo>
                  <a:cubicBezTo>
                    <a:pt x="3" y="1"/>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5">
              <a:extLst>
                <a:ext uri="{FF2B5EF4-FFF2-40B4-BE49-F238E27FC236}">
                  <a16:creationId xmlns:a16="http://schemas.microsoft.com/office/drawing/2014/main" id="{5AA62EC4-7B18-4561-AE3B-074B7A9E305A}"/>
                </a:ext>
              </a:extLst>
            </p:cNvPr>
            <p:cNvSpPr>
              <a:spLocks/>
            </p:cNvSpPr>
            <p:nvPr/>
          </p:nvSpPr>
          <p:spPr bwMode="auto">
            <a:xfrm>
              <a:off x="9907588" y="3916363"/>
              <a:ext cx="20638" cy="20637"/>
            </a:xfrm>
            <a:custGeom>
              <a:avLst/>
              <a:gdLst>
                <a:gd name="T0" fmla="*/ 4 w 8"/>
                <a:gd name="T1" fmla="*/ 0 h 8"/>
                <a:gd name="T2" fmla="*/ 5 w 8"/>
                <a:gd name="T3" fmla="*/ 2 h 8"/>
                <a:gd name="T4" fmla="*/ 8 w 8"/>
                <a:gd name="T5" fmla="*/ 1 h 8"/>
                <a:gd name="T6" fmla="*/ 6 w 8"/>
                <a:gd name="T7" fmla="*/ 4 h 8"/>
                <a:gd name="T8" fmla="*/ 6 w 8"/>
                <a:gd name="T9" fmla="*/ 6 h 8"/>
                <a:gd name="T10" fmla="*/ 4 w 8"/>
                <a:gd name="T11" fmla="*/ 6 h 8"/>
                <a:gd name="T12" fmla="*/ 2 w 8"/>
                <a:gd name="T13" fmla="*/ 8 h 8"/>
                <a:gd name="T14" fmla="*/ 2 w 8"/>
                <a:gd name="T15" fmla="*/ 5 h 8"/>
                <a:gd name="T16" fmla="*/ 0 w 8"/>
                <a:gd name="T17" fmla="*/ 4 h 8"/>
                <a:gd name="T18" fmla="*/ 3 w 8"/>
                <a:gd name="T19" fmla="*/ 3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0"/>
                    <a:pt x="5" y="1"/>
                    <a:pt x="5" y="2"/>
                  </a:cubicBezTo>
                  <a:cubicBezTo>
                    <a:pt x="6" y="1"/>
                    <a:pt x="7" y="1"/>
                    <a:pt x="8" y="1"/>
                  </a:cubicBezTo>
                  <a:cubicBezTo>
                    <a:pt x="7" y="2"/>
                    <a:pt x="6" y="3"/>
                    <a:pt x="6" y="4"/>
                  </a:cubicBezTo>
                  <a:cubicBezTo>
                    <a:pt x="6" y="5"/>
                    <a:pt x="6" y="6"/>
                    <a:pt x="6" y="6"/>
                  </a:cubicBezTo>
                  <a:cubicBezTo>
                    <a:pt x="6" y="6"/>
                    <a:pt x="5" y="6"/>
                    <a:pt x="4" y="6"/>
                  </a:cubicBezTo>
                  <a:cubicBezTo>
                    <a:pt x="3" y="7"/>
                    <a:pt x="3" y="8"/>
                    <a:pt x="2" y="8"/>
                  </a:cubicBezTo>
                  <a:cubicBezTo>
                    <a:pt x="2" y="7"/>
                    <a:pt x="2" y="6"/>
                    <a:pt x="2" y="5"/>
                  </a:cubicBezTo>
                  <a:cubicBezTo>
                    <a:pt x="2" y="5"/>
                    <a:pt x="1" y="5"/>
                    <a:pt x="0" y="4"/>
                  </a:cubicBezTo>
                  <a:cubicBezTo>
                    <a:pt x="1" y="4"/>
                    <a:pt x="2" y="3"/>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6">
              <a:extLst>
                <a:ext uri="{FF2B5EF4-FFF2-40B4-BE49-F238E27FC236}">
                  <a16:creationId xmlns:a16="http://schemas.microsoft.com/office/drawing/2014/main" id="{C6F8938C-6173-41D4-8379-696F609A667A}"/>
                </a:ext>
              </a:extLst>
            </p:cNvPr>
            <p:cNvSpPr>
              <a:spLocks/>
            </p:cNvSpPr>
            <p:nvPr/>
          </p:nvSpPr>
          <p:spPr bwMode="auto">
            <a:xfrm>
              <a:off x="9953626" y="3890963"/>
              <a:ext cx="20638" cy="22225"/>
            </a:xfrm>
            <a:custGeom>
              <a:avLst/>
              <a:gdLst>
                <a:gd name="T0" fmla="*/ 4 w 8"/>
                <a:gd name="T1" fmla="*/ 0 h 9"/>
                <a:gd name="T2" fmla="*/ 5 w 8"/>
                <a:gd name="T3" fmla="*/ 2 h 9"/>
                <a:gd name="T4" fmla="*/ 8 w 8"/>
                <a:gd name="T5" fmla="*/ 0 h 9"/>
                <a:gd name="T6" fmla="*/ 6 w 8"/>
                <a:gd name="T7" fmla="*/ 4 h 9"/>
                <a:gd name="T8" fmla="*/ 6 w 8"/>
                <a:gd name="T9" fmla="*/ 6 h 9"/>
                <a:gd name="T10" fmla="*/ 4 w 8"/>
                <a:gd name="T11" fmla="*/ 6 h 9"/>
                <a:gd name="T12" fmla="*/ 2 w 8"/>
                <a:gd name="T13" fmla="*/ 9 h 9"/>
                <a:gd name="T14" fmla="*/ 2 w 8"/>
                <a:gd name="T15" fmla="*/ 6 h 9"/>
                <a:gd name="T16" fmla="*/ 0 w 8"/>
                <a:gd name="T17" fmla="*/ 5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0"/>
                    <a:pt x="5" y="1"/>
                    <a:pt x="5" y="2"/>
                  </a:cubicBezTo>
                  <a:cubicBezTo>
                    <a:pt x="6" y="1"/>
                    <a:pt x="7" y="1"/>
                    <a:pt x="8" y="0"/>
                  </a:cubicBezTo>
                  <a:cubicBezTo>
                    <a:pt x="7" y="1"/>
                    <a:pt x="6" y="3"/>
                    <a:pt x="6" y="4"/>
                  </a:cubicBezTo>
                  <a:cubicBezTo>
                    <a:pt x="6" y="4"/>
                    <a:pt x="6" y="5"/>
                    <a:pt x="6" y="6"/>
                  </a:cubicBezTo>
                  <a:cubicBezTo>
                    <a:pt x="5" y="6"/>
                    <a:pt x="5" y="6"/>
                    <a:pt x="4" y="6"/>
                  </a:cubicBezTo>
                  <a:cubicBezTo>
                    <a:pt x="3" y="7"/>
                    <a:pt x="2" y="8"/>
                    <a:pt x="2" y="9"/>
                  </a:cubicBezTo>
                  <a:cubicBezTo>
                    <a:pt x="2" y="8"/>
                    <a:pt x="2" y="7"/>
                    <a:pt x="2" y="6"/>
                  </a:cubicBezTo>
                  <a:cubicBezTo>
                    <a:pt x="2" y="6"/>
                    <a:pt x="1" y="5"/>
                    <a:pt x="0" y="5"/>
                  </a:cubicBezTo>
                  <a:cubicBezTo>
                    <a:pt x="1" y="4"/>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7">
              <a:extLst>
                <a:ext uri="{FF2B5EF4-FFF2-40B4-BE49-F238E27FC236}">
                  <a16:creationId xmlns:a16="http://schemas.microsoft.com/office/drawing/2014/main" id="{9DCDB040-CE54-4513-99DA-9B6689DE043F}"/>
                </a:ext>
              </a:extLst>
            </p:cNvPr>
            <p:cNvSpPr>
              <a:spLocks/>
            </p:cNvSpPr>
            <p:nvPr/>
          </p:nvSpPr>
          <p:spPr bwMode="auto">
            <a:xfrm>
              <a:off x="10001251" y="3856038"/>
              <a:ext cx="20638" cy="23812"/>
            </a:xfrm>
            <a:custGeom>
              <a:avLst/>
              <a:gdLst>
                <a:gd name="T0" fmla="*/ 4 w 8"/>
                <a:gd name="T1" fmla="*/ 0 h 9"/>
                <a:gd name="T2" fmla="*/ 5 w 8"/>
                <a:gd name="T3" fmla="*/ 2 h 9"/>
                <a:gd name="T4" fmla="*/ 8 w 8"/>
                <a:gd name="T5" fmla="*/ 0 h 9"/>
                <a:gd name="T6" fmla="*/ 6 w 8"/>
                <a:gd name="T7" fmla="*/ 4 h 9"/>
                <a:gd name="T8" fmla="*/ 6 w 8"/>
                <a:gd name="T9" fmla="*/ 6 h 9"/>
                <a:gd name="T10" fmla="*/ 4 w 8"/>
                <a:gd name="T11" fmla="*/ 6 h 9"/>
                <a:gd name="T12" fmla="*/ 2 w 8"/>
                <a:gd name="T13" fmla="*/ 9 h 9"/>
                <a:gd name="T14" fmla="*/ 2 w 8"/>
                <a:gd name="T15" fmla="*/ 6 h 9"/>
                <a:gd name="T16" fmla="*/ 0 w 8"/>
                <a:gd name="T17" fmla="*/ 6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1"/>
                    <a:pt x="5" y="1"/>
                    <a:pt x="5" y="2"/>
                  </a:cubicBezTo>
                  <a:cubicBezTo>
                    <a:pt x="6" y="1"/>
                    <a:pt x="7" y="1"/>
                    <a:pt x="8" y="0"/>
                  </a:cubicBezTo>
                  <a:cubicBezTo>
                    <a:pt x="7" y="1"/>
                    <a:pt x="6" y="2"/>
                    <a:pt x="6" y="4"/>
                  </a:cubicBezTo>
                  <a:cubicBezTo>
                    <a:pt x="6" y="4"/>
                    <a:pt x="6" y="5"/>
                    <a:pt x="6" y="6"/>
                  </a:cubicBezTo>
                  <a:cubicBezTo>
                    <a:pt x="5" y="6"/>
                    <a:pt x="5" y="6"/>
                    <a:pt x="4" y="6"/>
                  </a:cubicBezTo>
                  <a:cubicBezTo>
                    <a:pt x="3" y="7"/>
                    <a:pt x="2" y="8"/>
                    <a:pt x="2" y="9"/>
                  </a:cubicBezTo>
                  <a:cubicBezTo>
                    <a:pt x="2" y="8"/>
                    <a:pt x="2" y="7"/>
                    <a:pt x="2" y="6"/>
                  </a:cubicBezTo>
                  <a:cubicBezTo>
                    <a:pt x="2" y="6"/>
                    <a:pt x="1" y="6"/>
                    <a:pt x="0" y="6"/>
                  </a:cubicBezTo>
                  <a:cubicBezTo>
                    <a:pt x="1" y="5"/>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8">
              <a:extLst>
                <a:ext uri="{FF2B5EF4-FFF2-40B4-BE49-F238E27FC236}">
                  <a16:creationId xmlns:a16="http://schemas.microsoft.com/office/drawing/2014/main" id="{376CE172-6309-4EE7-9D90-8BECABBF452A}"/>
                </a:ext>
              </a:extLst>
            </p:cNvPr>
            <p:cNvSpPr>
              <a:spLocks/>
            </p:cNvSpPr>
            <p:nvPr/>
          </p:nvSpPr>
          <p:spPr bwMode="auto">
            <a:xfrm>
              <a:off x="10047288" y="3817938"/>
              <a:ext cx="20638" cy="25400"/>
            </a:xfrm>
            <a:custGeom>
              <a:avLst/>
              <a:gdLst>
                <a:gd name="T0" fmla="*/ 4 w 8"/>
                <a:gd name="T1" fmla="*/ 0 h 10"/>
                <a:gd name="T2" fmla="*/ 5 w 8"/>
                <a:gd name="T3" fmla="*/ 2 h 10"/>
                <a:gd name="T4" fmla="*/ 8 w 8"/>
                <a:gd name="T5" fmla="*/ 0 h 10"/>
                <a:gd name="T6" fmla="*/ 6 w 8"/>
                <a:gd name="T7" fmla="*/ 3 h 10"/>
                <a:gd name="T8" fmla="*/ 6 w 8"/>
                <a:gd name="T9" fmla="*/ 6 h 10"/>
                <a:gd name="T10" fmla="*/ 4 w 8"/>
                <a:gd name="T11" fmla="*/ 6 h 10"/>
                <a:gd name="T12" fmla="*/ 2 w 8"/>
                <a:gd name="T13" fmla="*/ 10 h 10"/>
                <a:gd name="T14" fmla="*/ 2 w 8"/>
                <a:gd name="T15" fmla="*/ 7 h 10"/>
                <a:gd name="T16" fmla="*/ 0 w 8"/>
                <a:gd name="T17" fmla="*/ 6 h 10"/>
                <a:gd name="T18" fmla="*/ 3 w 8"/>
                <a:gd name="T19" fmla="*/ 4 h 10"/>
                <a:gd name="T20" fmla="*/ 4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0"/>
                  </a:moveTo>
                  <a:cubicBezTo>
                    <a:pt x="4" y="1"/>
                    <a:pt x="5" y="1"/>
                    <a:pt x="5" y="2"/>
                  </a:cubicBezTo>
                  <a:cubicBezTo>
                    <a:pt x="6" y="1"/>
                    <a:pt x="7" y="0"/>
                    <a:pt x="8" y="0"/>
                  </a:cubicBezTo>
                  <a:cubicBezTo>
                    <a:pt x="7" y="1"/>
                    <a:pt x="6" y="2"/>
                    <a:pt x="6" y="3"/>
                  </a:cubicBezTo>
                  <a:cubicBezTo>
                    <a:pt x="6" y="4"/>
                    <a:pt x="6" y="5"/>
                    <a:pt x="6" y="6"/>
                  </a:cubicBezTo>
                  <a:cubicBezTo>
                    <a:pt x="6" y="6"/>
                    <a:pt x="5" y="6"/>
                    <a:pt x="4" y="6"/>
                  </a:cubicBezTo>
                  <a:cubicBezTo>
                    <a:pt x="3" y="8"/>
                    <a:pt x="3" y="9"/>
                    <a:pt x="2" y="10"/>
                  </a:cubicBezTo>
                  <a:cubicBezTo>
                    <a:pt x="2" y="9"/>
                    <a:pt x="2" y="8"/>
                    <a:pt x="2" y="7"/>
                  </a:cubicBezTo>
                  <a:cubicBezTo>
                    <a:pt x="2" y="6"/>
                    <a:pt x="1" y="6"/>
                    <a:pt x="0" y="6"/>
                  </a:cubicBezTo>
                  <a:cubicBezTo>
                    <a:pt x="1" y="5"/>
                    <a:pt x="2" y="4"/>
                    <a:pt x="3" y="4"/>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
              <a:extLst>
                <a:ext uri="{FF2B5EF4-FFF2-40B4-BE49-F238E27FC236}">
                  <a16:creationId xmlns:a16="http://schemas.microsoft.com/office/drawing/2014/main" id="{41A81DB6-D7BA-40AF-8C6F-6A1275514E22}"/>
                </a:ext>
              </a:extLst>
            </p:cNvPr>
            <p:cNvSpPr>
              <a:spLocks/>
            </p:cNvSpPr>
            <p:nvPr/>
          </p:nvSpPr>
          <p:spPr bwMode="auto">
            <a:xfrm>
              <a:off x="10071101" y="3773488"/>
              <a:ext cx="17463" cy="25400"/>
            </a:xfrm>
            <a:custGeom>
              <a:avLst/>
              <a:gdLst>
                <a:gd name="T0" fmla="*/ 4 w 7"/>
                <a:gd name="T1" fmla="*/ 1 h 10"/>
                <a:gd name="T2" fmla="*/ 5 w 7"/>
                <a:gd name="T3" fmla="*/ 2 h 10"/>
                <a:gd name="T4" fmla="*/ 7 w 7"/>
                <a:gd name="T5" fmla="*/ 0 h 10"/>
                <a:gd name="T6" fmla="*/ 6 w 7"/>
                <a:gd name="T7" fmla="*/ 4 h 10"/>
                <a:gd name="T8" fmla="*/ 6 w 7"/>
                <a:gd name="T9" fmla="*/ 7 h 10"/>
                <a:gd name="T10" fmla="*/ 4 w 7"/>
                <a:gd name="T11" fmla="*/ 7 h 10"/>
                <a:gd name="T12" fmla="*/ 2 w 7"/>
                <a:gd name="T13" fmla="*/ 10 h 10"/>
                <a:gd name="T14" fmla="*/ 2 w 7"/>
                <a:gd name="T15" fmla="*/ 7 h 10"/>
                <a:gd name="T16" fmla="*/ 0 w 7"/>
                <a:gd name="T17" fmla="*/ 7 h 10"/>
                <a:gd name="T18" fmla="*/ 3 w 7"/>
                <a:gd name="T19" fmla="*/ 4 h 10"/>
                <a:gd name="T20" fmla="*/ 4 w 7"/>
                <a:gd name="T2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0">
                  <a:moveTo>
                    <a:pt x="4" y="1"/>
                  </a:moveTo>
                  <a:cubicBezTo>
                    <a:pt x="4" y="1"/>
                    <a:pt x="5" y="2"/>
                    <a:pt x="5" y="2"/>
                  </a:cubicBezTo>
                  <a:cubicBezTo>
                    <a:pt x="6" y="2"/>
                    <a:pt x="7" y="1"/>
                    <a:pt x="7" y="0"/>
                  </a:cubicBezTo>
                  <a:cubicBezTo>
                    <a:pt x="7" y="2"/>
                    <a:pt x="6" y="3"/>
                    <a:pt x="6" y="4"/>
                  </a:cubicBezTo>
                  <a:cubicBezTo>
                    <a:pt x="6" y="5"/>
                    <a:pt x="6" y="6"/>
                    <a:pt x="6" y="7"/>
                  </a:cubicBezTo>
                  <a:cubicBezTo>
                    <a:pt x="5" y="7"/>
                    <a:pt x="5" y="7"/>
                    <a:pt x="4" y="7"/>
                  </a:cubicBezTo>
                  <a:cubicBezTo>
                    <a:pt x="3" y="8"/>
                    <a:pt x="2" y="9"/>
                    <a:pt x="2" y="10"/>
                  </a:cubicBezTo>
                  <a:cubicBezTo>
                    <a:pt x="2" y="9"/>
                    <a:pt x="2" y="8"/>
                    <a:pt x="2" y="7"/>
                  </a:cubicBezTo>
                  <a:cubicBezTo>
                    <a:pt x="1" y="7"/>
                    <a:pt x="1" y="7"/>
                    <a:pt x="0" y="7"/>
                  </a:cubicBezTo>
                  <a:cubicBezTo>
                    <a:pt x="1" y="6"/>
                    <a:pt x="2" y="5"/>
                    <a:pt x="3" y="4"/>
                  </a:cubicBezTo>
                  <a:cubicBezTo>
                    <a:pt x="3" y="3"/>
                    <a:pt x="3" y="2"/>
                    <a:pt x="4" y="1"/>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0">
              <a:extLst>
                <a:ext uri="{FF2B5EF4-FFF2-40B4-BE49-F238E27FC236}">
                  <a16:creationId xmlns:a16="http://schemas.microsoft.com/office/drawing/2014/main" id="{2A87C0ED-5A5D-4A0B-B540-09CF9A36E596}"/>
                </a:ext>
              </a:extLst>
            </p:cNvPr>
            <p:cNvSpPr>
              <a:spLocks/>
            </p:cNvSpPr>
            <p:nvPr/>
          </p:nvSpPr>
          <p:spPr bwMode="auto">
            <a:xfrm>
              <a:off x="9837738" y="3957638"/>
              <a:ext cx="20638" cy="20637"/>
            </a:xfrm>
            <a:custGeom>
              <a:avLst/>
              <a:gdLst>
                <a:gd name="T0" fmla="*/ 4 w 8"/>
                <a:gd name="T1" fmla="*/ 0 h 8"/>
                <a:gd name="T2" fmla="*/ 5 w 8"/>
                <a:gd name="T3" fmla="*/ 2 h 8"/>
                <a:gd name="T4" fmla="*/ 8 w 8"/>
                <a:gd name="T5" fmla="*/ 2 h 8"/>
                <a:gd name="T6" fmla="*/ 6 w 8"/>
                <a:gd name="T7" fmla="*/ 5 h 8"/>
                <a:gd name="T8" fmla="*/ 6 w 8"/>
                <a:gd name="T9" fmla="*/ 7 h 8"/>
                <a:gd name="T10" fmla="*/ 4 w 8"/>
                <a:gd name="T11" fmla="*/ 6 h 8"/>
                <a:gd name="T12" fmla="*/ 2 w 8"/>
                <a:gd name="T13" fmla="*/ 8 h 8"/>
                <a:gd name="T14" fmla="*/ 2 w 8"/>
                <a:gd name="T15" fmla="*/ 5 h 8"/>
                <a:gd name="T16" fmla="*/ 0 w 8"/>
                <a:gd name="T17" fmla="*/ 3 h 8"/>
                <a:gd name="T18" fmla="*/ 3 w 8"/>
                <a:gd name="T19" fmla="*/ 2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1"/>
                    <a:pt x="5" y="1"/>
                    <a:pt x="5" y="2"/>
                  </a:cubicBezTo>
                  <a:cubicBezTo>
                    <a:pt x="6" y="2"/>
                    <a:pt x="7" y="2"/>
                    <a:pt x="8" y="2"/>
                  </a:cubicBezTo>
                  <a:cubicBezTo>
                    <a:pt x="7" y="3"/>
                    <a:pt x="6" y="4"/>
                    <a:pt x="6" y="5"/>
                  </a:cubicBezTo>
                  <a:cubicBezTo>
                    <a:pt x="6" y="6"/>
                    <a:pt x="6" y="6"/>
                    <a:pt x="6" y="7"/>
                  </a:cubicBezTo>
                  <a:cubicBezTo>
                    <a:pt x="5" y="7"/>
                    <a:pt x="5" y="7"/>
                    <a:pt x="4" y="6"/>
                  </a:cubicBezTo>
                  <a:cubicBezTo>
                    <a:pt x="3" y="7"/>
                    <a:pt x="2" y="7"/>
                    <a:pt x="2" y="8"/>
                  </a:cubicBezTo>
                  <a:cubicBezTo>
                    <a:pt x="2" y="7"/>
                    <a:pt x="2" y="6"/>
                    <a:pt x="2" y="5"/>
                  </a:cubicBezTo>
                  <a:cubicBezTo>
                    <a:pt x="2" y="4"/>
                    <a:pt x="1" y="4"/>
                    <a:pt x="0" y="3"/>
                  </a:cubicBezTo>
                  <a:cubicBezTo>
                    <a:pt x="1" y="3"/>
                    <a:pt x="2" y="3"/>
                    <a:pt x="3" y="2"/>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21">
              <a:extLst>
                <a:ext uri="{FF2B5EF4-FFF2-40B4-BE49-F238E27FC236}">
                  <a16:creationId xmlns:a16="http://schemas.microsoft.com/office/drawing/2014/main" id="{E5FF6A3B-8F6C-449E-BED7-681BBD696DF1}"/>
                </a:ext>
              </a:extLst>
            </p:cNvPr>
            <p:cNvSpPr>
              <a:spLocks/>
            </p:cNvSpPr>
            <p:nvPr/>
          </p:nvSpPr>
          <p:spPr bwMode="auto">
            <a:xfrm>
              <a:off x="9883776" y="3948113"/>
              <a:ext cx="20638" cy="22225"/>
            </a:xfrm>
            <a:custGeom>
              <a:avLst/>
              <a:gdLst>
                <a:gd name="T0" fmla="*/ 4 w 8"/>
                <a:gd name="T1" fmla="*/ 0 h 9"/>
                <a:gd name="T2" fmla="*/ 5 w 8"/>
                <a:gd name="T3" fmla="*/ 2 h 9"/>
                <a:gd name="T4" fmla="*/ 8 w 8"/>
                <a:gd name="T5" fmla="*/ 2 h 9"/>
                <a:gd name="T6" fmla="*/ 6 w 8"/>
                <a:gd name="T7" fmla="*/ 4 h 9"/>
                <a:gd name="T8" fmla="*/ 6 w 8"/>
                <a:gd name="T9" fmla="*/ 7 h 9"/>
                <a:gd name="T10" fmla="*/ 4 w 8"/>
                <a:gd name="T11" fmla="*/ 7 h 9"/>
                <a:gd name="T12" fmla="*/ 2 w 8"/>
                <a:gd name="T13" fmla="*/ 9 h 9"/>
                <a:gd name="T14" fmla="*/ 2 w 8"/>
                <a:gd name="T15" fmla="*/ 6 h 9"/>
                <a:gd name="T16" fmla="*/ 0 w 8"/>
                <a:gd name="T17" fmla="*/ 4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1"/>
                    <a:pt x="5" y="2"/>
                    <a:pt x="5" y="2"/>
                  </a:cubicBezTo>
                  <a:cubicBezTo>
                    <a:pt x="6" y="2"/>
                    <a:pt x="7" y="2"/>
                    <a:pt x="8" y="2"/>
                  </a:cubicBezTo>
                  <a:cubicBezTo>
                    <a:pt x="7" y="3"/>
                    <a:pt x="6" y="4"/>
                    <a:pt x="6" y="4"/>
                  </a:cubicBezTo>
                  <a:cubicBezTo>
                    <a:pt x="6" y="5"/>
                    <a:pt x="6" y="6"/>
                    <a:pt x="6" y="7"/>
                  </a:cubicBezTo>
                  <a:cubicBezTo>
                    <a:pt x="6" y="7"/>
                    <a:pt x="5" y="7"/>
                    <a:pt x="4" y="7"/>
                  </a:cubicBezTo>
                  <a:cubicBezTo>
                    <a:pt x="3" y="7"/>
                    <a:pt x="3" y="8"/>
                    <a:pt x="2" y="9"/>
                  </a:cubicBezTo>
                  <a:cubicBezTo>
                    <a:pt x="2" y="8"/>
                    <a:pt x="2" y="7"/>
                    <a:pt x="2" y="6"/>
                  </a:cubicBezTo>
                  <a:cubicBezTo>
                    <a:pt x="2" y="5"/>
                    <a:pt x="1" y="5"/>
                    <a:pt x="0" y="4"/>
                  </a:cubicBezTo>
                  <a:cubicBezTo>
                    <a:pt x="1" y="4"/>
                    <a:pt x="2" y="3"/>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22">
              <a:extLst>
                <a:ext uri="{FF2B5EF4-FFF2-40B4-BE49-F238E27FC236}">
                  <a16:creationId xmlns:a16="http://schemas.microsoft.com/office/drawing/2014/main" id="{76C9BFC4-E5F3-4007-8D4F-51EF27CD8676}"/>
                </a:ext>
              </a:extLst>
            </p:cNvPr>
            <p:cNvSpPr>
              <a:spLocks/>
            </p:cNvSpPr>
            <p:nvPr/>
          </p:nvSpPr>
          <p:spPr bwMode="auto">
            <a:xfrm>
              <a:off x="9931401" y="3927475"/>
              <a:ext cx="17463" cy="22225"/>
            </a:xfrm>
            <a:custGeom>
              <a:avLst/>
              <a:gdLst>
                <a:gd name="T0" fmla="*/ 4 w 7"/>
                <a:gd name="T1" fmla="*/ 0 h 9"/>
                <a:gd name="T2" fmla="*/ 5 w 7"/>
                <a:gd name="T3" fmla="*/ 2 h 9"/>
                <a:gd name="T4" fmla="*/ 7 w 7"/>
                <a:gd name="T5" fmla="*/ 1 h 9"/>
                <a:gd name="T6" fmla="*/ 6 w 7"/>
                <a:gd name="T7" fmla="*/ 4 h 9"/>
                <a:gd name="T8" fmla="*/ 6 w 7"/>
                <a:gd name="T9" fmla="*/ 7 h 9"/>
                <a:gd name="T10" fmla="*/ 4 w 7"/>
                <a:gd name="T11" fmla="*/ 7 h 9"/>
                <a:gd name="T12" fmla="*/ 2 w 7"/>
                <a:gd name="T13" fmla="*/ 9 h 9"/>
                <a:gd name="T14" fmla="*/ 2 w 7"/>
                <a:gd name="T15" fmla="*/ 6 h 9"/>
                <a:gd name="T16" fmla="*/ 0 w 7"/>
                <a:gd name="T17" fmla="*/ 5 h 9"/>
                <a:gd name="T18" fmla="*/ 3 w 7"/>
                <a:gd name="T19" fmla="*/ 3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cubicBezTo>
                    <a:pt x="4" y="1"/>
                    <a:pt x="5" y="1"/>
                    <a:pt x="5" y="2"/>
                  </a:cubicBezTo>
                  <a:cubicBezTo>
                    <a:pt x="6" y="2"/>
                    <a:pt x="7" y="1"/>
                    <a:pt x="7" y="1"/>
                  </a:cubicBezTo>
                  <a:cubicBezTo>
                    <a:pt x="7" y="2"/>
                    <a:pt x="6" y="3"/>
                    <a:pt x="6" y="4"/>
                  </a:cubicBezTo>
                  <a:cubicBezTo>
                    <a:pt x="6" y="5"/>
                    <a:pt x="6" y="6"/>
                    <a:pt x="6" y="7"/>
                  </a:cubicBezTo>
                  <a:cubicBezTo>
                    <a:pt x="5" y="7"/>
                    <a:pt x="5" y="7"/>
                    <a:pt x="4" y="7"/>
                  </a:cubicBezTo>
                  <a:cubicBezTo>
                    <a:pt x="3" y="7"/>
                    <a:pt x="2" y="8"/>
                    <a:pt x="2" y="9"/>
                  </a:cubicBezTo>
                  <a:cubicBezTo>
                    <a:pt x="2" y="8"/>
                    <a:pt x="2" y="7"/>
                    <a:pt x="2" y="6"/>
                  </a:cubicBezTo>
                  <a:cubicBezTo>
                    <a:pt x="1" y="6"/>
                    <a:pt x="1" y="5"/>
                    <a:pt x="0" y="5"/>
                  </a:cubicBezTo>
                  <a:cubicBezTo>
                    <a:pt x="1" y="4"/>
                    <a:pt x="2" y="4"/>
                    <a:pt x="3" y="3"/>
                  </a:cubicBezTo>
                  <a:cubicBezTo>
                    <a:pt x="3" y="2"/>
                    <a:pt x="3"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3">
              <a:extLst>
                <a:ext uri="{FF2B5EF4-FFF2-40B4-BE49-F238E27FC236}">
                  <a16:creationId xmlns:a16="http://schemas.microsoft.com/office/drawing/2014/main" id="{769F37E4-D747-426A-B836-19997444EE67}"/>
                </a:ext>
              </a:extLst>
            </p:cNvPr>
            <p:cNvSpPr>
              <a:spLocks/>
            </p:cNvSpPr>
            <p:nvPr/>
          </p:nvSpPr>
          <p:spPr bwMode="auto">
            <a:xfrm>
              <a:off x="9977438" y="3898900"/>
              <a:ext cx="17463" cy="22225"/>
            </a:xfrm>
            <a:custGeom>
              <a:avLst/>
              <a:gdLst>
                <a:gd name="T0" fmla="*/ 4 w 7"/>
                <a:gd name="T1" fmla="*/ 0 h 9"/>
                <a:gd name="T2" fmla="*/ 5 w 7"/>
                <a:gd name="T3" fmla="*/ 1 h 9"/>
                <a:gd name="T4" fmla="*/ 7 w 7"/>
                <a:gd name="T5" fmla="*/ 0 h 9"/>
                <a:gd name="T6" fmla="*/ 6 w 7"/>
                <a:gd name="T7" fmla="*/ 3 h 9"/>
                <a:gd name="T8" fmla="*/ 6 w 7"/>
                <a:gd name="T9" fmla="*/ 6 h 9"/>
                <a:gd name="T10" fmla="*/ 4 w 7"/>
                <a:gd name="T11" fmla="*/ 6 h 9"/>
                <a:gd name="T12" fmla="*/ 2 w 7"/>
                <a:gd name="T13" fmla="*/ 9 h 9"/>
                <a:gd name="T14" fmla="*/ 2 w 7"/>
                <a:gd name="T15" fmla="*/ 6 h 9"/>
                <a:gd name="T16" fmla="*/ 0 w 7"/>
                <a:gd name="T17" fmla="*/ 5 h 9"/>
                <a:gd name="T18" fmla="*/ 3 w 7"/>
                <a:gd name="T19" fmla="*/ 3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cubicBezTo>
                    <a:pt x="4" y="0"/>
                    <a:pt x="5" y="1"/>
                    <a:pt x="5" y="1"/>
                  </a:cubicBezTo>
                  <a:cubicBezTo>
                    <a:pt x="6" y="1"/>
                    <a:pt x="7" y="0"/>
                    <a:pt x="7" y="0"/>
                  </a:cubicBezTo>
                  <a:cubicBezTo>
                    <a:pt x="7" y="1"/>
                    <a:pt x="6" y="2"/>
                    <a:pt x="6" y="3"/>
                  </a:cubicBezTo>
                  <a:cubicBezTo>
                    <a:pt x="6" y="4"/>
                    <a:pt x="6" y="5"/>
                    <a:pt x="6" y="6"/>
                  </a:cubicBezTo>
                  <a:cubicBezTo>
                    <a:pt x="5" y="6"/>
                    <a:pt x="5" y="6"/>
                    <a:pt x="4" y="6"/>
                  </a:cubicBezTo>
                  <a:cubicBezTo>
                    <a:pt x="3" y="7"/>
                    <a:pt x="2" y="8"/>
                    <a:pt x="2" y="9"/>
                  </a:cubicBezTo>
                  <a:cubicBezTo>
                    <a:pt x="2" y="8"/>
                    <a:pt x="2" y="7"/>
                    <a:pt x="2" y="6"/>
                  </a:cubicBezTo>
                  <a:cubicBezTo>
                    <a:pt x="1" y="6"/>
                    <a:pt x="1" y="5"/>
                    <a:pt x="0" y="5"/>
                  </a:cubicBezTo>
                  <a:cubicBezTo>
                    <a:pt x="1" y="4"/>
                    <a:pt x="2" y="4"/>
                    <a:pt x="3" y="3"/>
                  </a:cubicBezTo>
                  <a:cubicBezTo>
                    <a:pt x="3" y="2"/>
                    <a:pt x="3"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24">
              <a:extLst>
                <a:ext uri="{FF2B5EF4-FFF2-40B4-BE49-F238E27FC236}">
                  <a16:creationId xmlns:a16="http://schemas.microsoft.com/office/drawing/2014/main" id="{22228883-9E1A-44E5-83A2-3EAC2C571E6B}"/>
                </a:ext>
              </a:extLst>
            </p:cNvPr>
            <p:cNvSpPr>
              <a:spLocks/>
            </p:cNvSpPr>
            <p:nvPr/>
          </p:nvSpPr>
          <p:spPr bwMode="auto">
            <a:xfrm>
              <a:off x="10023476" y="3862388"/>
              <a:ext cx="22225" cy="22225"/>
            </a:xfrm>
            <a:custGeom>
              <a:avLst/>
              <a:gdLst>
                <a:gd name="T0" fmla="*/ 4 w 8"/>
                <a:gd name="T1" fmla="*/ 0 h 9"/>
                <a:gd name="T2" fmla="*/ 5 w 8"/>
                <a:gd name="T3" fmla="*/ 1 h 9"/>
                <a:gd name="T4" fmla="*/ 8 w 8"/>
                <a:gd name="T5" fmla="*/ 0 h 9"/>
                <a:gd name="T6" fmla="*/ 6 w 8"/>
                <a:gd name="T7" fmla="*/ 3 h 9"/>
                <a:gd name="T8" fmla="*/ 6 w 8"/>
                <a:gd name="T9" fmla="*/ 6 h 9"/>
                <a:gd name="T10" fmla="*/ 4 w 8"/>
                <a:gd name="T11" fmla="*/ 6 h 9"/>
                <a:gd name="T12" fmla="*/ 2 w 8"/>
                <a:gd name="T13" fmla="*/ 9 h 9"/>
                <a:gd name="T14" fmla="*/ 2 w 8"/>
                <a:gd name="T15" fmla="*/ 6 h 9"/>
                <a:gd name="T16" fmla="*/ 0 w 8"/>
                <a:gd name="T17" fmla="*/ 6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0"/>
                    <a:pt x="5" y="1"/>
                    <a:pt x="5" y="1"/>
                  </a:cubicBezTo>
                  <a:cubicBezTo>
                    <a:pt x="6" y="1"/>
                    <a:pt x="7" y="0"/>
                    <a:pt x="8" y="0"/>
                  </a:cubicBezTo>
                  <a:cubicBezTo>
                    <a:pt x="7" y="1"/>
                    <a:pt x="6" y="2"/>
                    <a:pt x="6" y="3"/>
                  </a:cubicBezTo>
                  <a:cubicBezTo>
                    <a:pt x="6" y="4"/>
                    <a:pt x="6" y="5"/>
                    <a:pt x="6" y="6"/>
                  </a:cubicBezTo>
                  <a:cubicBezTo>
                    <a:pt x="6" y="6"/>
                    <a:pt x="5" y="6"/>
                    <a:pt x="4" y="6"/>
                  </a:cubicBezTo>
                  <a:cubicBezTo>
                    <a:pt x="3" y="7"/>
                    <a:pt x="3" y="8"/>
                    <a:pt x="2" y="9"/>
                  </a:cubicBezTo>
                  <a:cubicBezTo>
                    <a:pt x="2" y="8"/>
                    <a:pt x="2" y="7"/>
                    <a:pt x="2" y="6"/>
                  </a:cubicBezTo>
                  <a:cubicBezTo>
                    <a:pt x="2" y="6"/>
                    <a:pt x="1" y="6"/>
                    <a:pt x="0" y="6"/>
                  </a:cubicBezTo>
                  <a:cubicBezTo>
                    <a:pt x="1" y="5"/>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25">
              <a:extLst>
                <a:ext uri="{FF2B5EF4-FFF2-40B4-BE49-F238E27FC236}">
                  <a16:creationId xmlns:a16="http://schemas.microsoft.com/office/drawing/2014/main" id="{2BAB4E2A-D49B-4778-BEEC-291BADDD04C1}"/>
                </a:ext>
              </a:extLst>
            </p:cNvPr>
            <p:cNvSpPr>
              <a:spLocks/>
            </p:cNvSpPr>
            <p:nvPr/>
          </p:nvSpPr>
          <p:spPr bwMode="auto">
            <a:xfrm>
              <a:off x="9859963" y="3976688"/>
              <a:ext cx="22225" cy="22225"/>
            </a:xfrm>
            <a:custGeom>
              <a:avLst/>
              <a:gdLst>
                <a:gd name="T0" fmla="*/ 4 w 8"/>
                <a:gd name="T1" fmla="*/ 0 h 9"/>
                <a:gd name="T2" fmla="*/ 5 w 8"/>
                <a:gd name="T3" fmla="*/ 3 h 9"/>
                <a:gd name="T4" fmla="*/ 8 w 8"/>
                <a:gd name="T5" fmla="*/ 2 h 9"/>
                <a:gd name="T6" fmla="*/ 6 w 8"/>
                <a:gd name="T7" fmla="*/ 5 h 9"/>
                <a:gd name="T8" fmla="*/ 6 w 8"/>
                <a:gd name="T9" fmla="*/ 8 h 9"/>
                <a:gd name="T10" fmla="*/ 4 w 8"/>
                <a:gd name="T11" fmla="*/ 7 h 9"/>
                <a:gd name="T12" fmla="*/ 2 w 8"/>
                <a:gd name="T13" fmla="*/ 9 h 9"/>
                <a:gd name="T14" fmla="*/ 2 w 8"/>
                <a:gd name="T15" fmla="*/ 6 h 9"/>
                <a:gd name="T16" fmla="*/ 0 w 8"/>
                <a:gd name="T17" fmla="*/ 4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1"/>
                    <a:pt x="5" y="2"/>
                    <a:pt x="5" y="3"/>
                  </a:cubicBezTo>
                  <a:cubicBezTo>
                    <a:pt x="6" y="3"/>
                    <a:pt x="7" y="3"/>
                    <a:pt x="8" y="2"/>
                  </a:cubicBezTo>
                  <a:cubicBezTo>
                    <a:pt x="7" y="3"/>
                    <a:pt x="6" y="4"/>
                    <a:pt x="6" y="5"/>
                  </a:cubicBezTo>
                  <a:cubicBezTo>
                    <a:pt x="6" y="6"/>
                    <a:pt x="6" y="7"/>
                    <a:pt x="6" y="8"/>
                  </a:cubicBezTo>
                  <a:cubicBezTo>
                    <a:pt x="5" y="7"/>
                    <a:pt x="5" y="7"/>
                    <a:pt x="4" y="7"/>
                  </a:cubicBezTo>
                  <a:cubicBezTo>
                    <a:pt x="3" y="7"/>
                    <a:pt x="2" y="8"/>
                    <a:pt x="2" y="9"/>
                  </a:cubicBezTo>
                  <a:cubicBezTo>
                    <a:pt x="2" y="8"/>
                    <a:pt x="2" y="7"/>
                    <a:pt x="2" y="6"/>
                  </a:cubicBezTo>
                  <a:cubicBezTo>
                    <a:pt x="2" y="5"/>
                    <a:pt x="1" y="4"/>
                    <a:pt x="0" y="4"/>
                  </a:cubicBezTo>
                  <a:cubicBezTo>
                    <a:pt x="1" y="4"/>
                    <a:pt x="2" y="3"/>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6">
              <a:extLst>
                <a:ext uri="{FF2B5EF4-FFF2-40B4-BE49-F238E27FC236}">
                  <a16:creationId xmlns:a16="http://schemas.microsoft.com/office/drawing/2014/main" id="{B00B977A-3F77-433B-93B1-9146F8FD8321}"/>
                </a:ext>
              </a:extLst>
            </p:cNvPr>
            <p:cNvSpPr>
              <a:spLocks/>
            </p:cNvSpPr>
            <p:nvPr/>
          </p:nvSpPr>
          <p:spPr bwMode="auto">
            <a:xfrm>
              <a:off x="9907588" y="3960813"/>
              <a:ext cx="20638" cy="23812"/>
            </a:xfrm>
            <a:custGeom>
              <a:avLst/>
              <a:gdLst>
                <a:gd name="T0" fmla="*/ 4 w 8"/>
                <a:gd name="T1" fmla="*/ 0 h 9"/>
                <a:gd name="T2" fmla="*/ 5 w 8"/>
                <a:gd name="T3" fmla="*/ 2 h 9"/>
                <a:gd name="T4" fmla="*/ 8 w 8"/>
                <a:gd name="T5" fmla="*/ 2 h 9"/>
                <a:gd name="T6" fmla="*/ 6 w 8"/>
                <a:gd name="T7" fmla="*/ 4 h 9"/>
                <a:gd name="T8" fmla="*/ 6 w 8"/>
                <a:gd name="T9" fmla="*/ 7 h 9"/>
                <a:gd name="T10" fmla="*/ 4 w 8"/>
                <a:gd name="T11" fmla="*/ 7 h 9"/>
                <a:gd name="T12" fmla="*/ 2 w 8"/>
                <a:gd name="T13" fmla="*/ 9 h 9"/>
                <a:gd name="T14" fmla="*/ 2 w 8"/>
                <a:gd name="T15" fmla="*/ 6 h 9"/>
                <a:gd name="T16" fmla="*/ 0 w 8"/>
                <a:gd name="T17" fmla="*/ 5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1"/>
                    <a:pt x="5" y="2"/>
                    <a:pt x="5" y="2"/>
                  </a:cubicBezTo>
                  <a:cubicBezTo>
                    <a:pt x="6" y="2"/>
                    <a:pt x="7" y="2"/>
                    <a:pt x="8" y="2"/>
                  </a:cubicBezTo>
                  <a:cubicBezTo>
                    <a:pt x="7" y="3"/>
                    <a:pt x="6" y="3"/>
                    <a:pt x="6" y="4"/>
                  </a:cubicBezTo>
                  <a:cubicBezTo>
                    <a:pt x="6" y="5"/>
                    <a:pt x="6" y="6"/>
                    <a:pt x="6" y="7"/>
                  </a:cubicBezTo>
                  <a:cubicBezTo>
                    <a:pt x="6" y="7"/>
                    <a:pt x="5" y="7"/>
                    <a:pt x="4" y="7"/>
                  </a:cubicBezTo>
                  <a:cubicBezTo>
                    <a:pt x="3" y="8"/>
                    <a:pt x="3" y="8"/>
                    <a:pt x="2" y="9"/>
                  </a:cubicBezTo>
                  <a:cubicBezTo>
                    <a:pt x="2" y="8"/>
                    <a:pt x="2" y="7"/>
                    <a:pt x="2" y="6"/>
                  </a:cubicBezTo>
                  <a:cubicBezTo>
                    <a:pt x="2" y="6"/>
                    <a:pt x="1" y="5"/>
                    <a:pt x="0" y="5"/>
                  </a:cubicBezTo>
                  <a:cubicBezTo>
                    <a:pt x="1" y="4"/>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7">
              <a:extLst>
                <a:ext uri="{FF2B5EF4-FFF2-40B4-BE49-F238E27FC236}">
                  <a16:creationId xmlns:a16="http://schemas.microsoft.com/office/drawing/2014/main" id="{1E7F3740-E57A-4CFE-B0FD-5699C08F79CC}"/>
                </a:ext>
              </a:extLst>
            </p:cNvPr>
            <p:cNvSpPr>
              <a:spLocks/>
            </p:cNvSpPr>
            <p:nvPr/>
          </p:nvSpPr>
          <p:spPr bwMode="auto">
            <a:xfrm>
              <a:off x="9953626" y="3933825"/>
              <a:ext cx="20638" cy="26987"/>
            </a:xfrm>
            <a:custGeom>
              <a:avLst/>
              <a:gdLst>
                <a:gd name="T0" fmla="*/ 4 w 8"/>
                <a:gd name="T1" fmla="*/ 0 h 10"/>
                <a:gd name="T2" fmla="*/ 5 w 8"/>
                <a:gd name="T3" fmla="*/ 2 h 10"/>
                <a:gd name="T4" fmla="*/ 8 w 8"/>
                <a:gd name="T5" fmla="*/ 1 h 10"/>
                <a:gd name="T6" fmla="*/ 6 w 8"/>
                <a:gd name="T7" fmla="*/ 4 h 10"/>
                <a:gd name="T8" fmla="*/ 6 w 8"/>
                <a:gd name="T9" fmla="*/ 7 h 10"/>
                <a:gd name="T10" fmla="*/ 4 w 8"/>
                <a:gd name="T11" fmla="*/ 7 h 10"/>
                <a:gd name="T12" fmla="*/ 2 w 8"/>
                <a:gd name="T13" fmla="*/ 10 h 10"/>
                <a:gd name="T14" fmla="*/ 2 w 8"/>
                <a:gd name="T15" fmla="*/ 7 h 10"/>
                <a:gd name="T16" fmla="*/ 0 w 8"/>
                <a:gd name="T17" fmla="*/ 6 h 10"/>
                <a:gd name="T18" fmla="*/ 3 w 8"/>
                <a:gd name="T19" fmla="*/ 4 h 10"/>
                <a:gd name="T20" fmla="*/ 4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0"/>
                  </a:moveTo>
                  <a:cubicBezTo>
                    <a:pt x="4" y="1"/>
                    <a:pt x="5" y="2"/>
                    <a:pt x="5" y="2"/>
                  </a:cubicBezTo>
                  <a:cubicBezTo>
                    <a:pt x="6" y="2"/>
                    <a:pt x="7" y="2"/>
                    <a:pt x="8" y="1"/>
                  </a:cubicBezTo>
                  <a:cubicBezTo>
                    <a:pt x="7" y="2"/>
                    <a:pt x="6" y="3"/>
                    <a:pt x="6" y="4"/>
                  </a:cubicBezTo>
                  <a:cubicBezTo>
                    <a:pt x="6" y="5"/>
                    <a:pt x="6" y="6"/>
                    <a:pt x="6" y="7"/>
                  </a:cubicBezTo>
                  <a:cubicBezTo>
                    <a:pt x="5" y="7"/>
                    <a:pt x="5" y="7"/>
                    <a:pt x="4" y="7"/>
                  </a:cubicBezTo>
                  <a:cubicBezTo>
                    <a:pt x="3" y="8"/>
                    <a:pt x="2" y="9"/>
                    <a:pt x="2" y="10"/>
                  </a:cubicBezTo>
                  <a:cubicBezTo>
                    <a:pt x="2" y="9"/>
                    <a:pt x="2" y="8"/>
                    <a:pt x="2" y="7"/>
                  </a:cubicBezTo>
                  <a:cubicBezTo>
                    <a:pt x="2" y="6"/>
                    <a:pt x="1" y="6"/>
                    <a:pt x="0" y="6"/>
                  </a:cubicBezTo>
                  <a:cubicBezTo>
                    <a:pt x="1" y="5"/>
                    <a:pt x="2" y="4"/>
                    <a:pt x="3" y="4"/>
                  </a:cubicBezTo>
                  <a:cubicBezTo>
                    <a:pt x="3" y="3"/>
                    <a:pt x="4" y="2"/>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8">
              <a:extLst>
                <a:ext uri="{FF2B5EF4-FFF2-40B4-BE49-F238E27FC236}">
                  <a16:creationId xmlns:a16="http://schemas.microsoft.com/office/drawing/2014/main" id="{307ED58D-C13A-4F60-958E-77BB76939B08}"/>
                </a:ext>
              </a:extLst>
            </p:cNvPr>
            <p:cNvSpPr>
              <a:spLocks/>
            </p:cNvSpPr>
            <p:nvPr/>
          </p:nvSpPr>
          <p:spPr bwMode="auto">
            <a:xfrm>
              <a:off x="10001251" y="3903663"/>
              <a:ext cx="20638" cy="23812"/>
            </a:xfrm>
            <a:custGeom>
              <a:avLst/>
              <a:gdLst>
                <a:gd name="T0" fmla="*/ 4 w 8"/>
                <a:gd name="T1" fmla="*/ 0 h 9"/>
                <a:gd name="T2" fmla="*/ 5 w 8"/>
                <a:gd name="T3" fmla="*/ 1 h 9"/>
                <a:gd name="T4" fmla="*/ 8 w 8"/>
                <a:gd name="T5" fmla="*/ 0 h 9"/>
                <a:gd name="T6" fmla="*/ 6 w 8"/>
                <a:gd name="T7" fmla="*/ 3 h 9"/>
                <a:gd name="T8" fmla="*/ 6 w 8"/>
                <a:gd name="T9" fmla="*/ 6 h 9"/>
                <a:gd name="T10" fmla="*/ 4 w 8"/>
                <a:gd name="T11" fmla="*/ 6 h 9"/>
                <a:gd name="T12" fmla="*/ 2 w 8"/>
                <a:gd name="T13" fmla="*/ 9 h 9"/>
                <a:gd name="T14" fmla="*/ 2 w 8"/>
                <a:gd name="T15" fmla="*/ 6 h 9"/>
                <a:gd name="T16" fmla="*/ 0 w 8"/>
                <a:gd name="T17" fmla="*/ 5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0"/>
                    <a:pt x="5" y="1"/>
                    <a:pt x="5" y="1"/>
                  </a:cubicBezTo>
                  <a:cubicBezTo>
                    <a:pt x="6" y="1"/>
                    <a:pt x="7" y="0"/>
                    <a:pt x="8" y="0"/>
                  </a:cubicBezTo>
                  <a:cubicBezTo>
                    <a:pt x="7" y="1"/>
                    <a:pt x="6" y="2"/>
                    <a:pt x="6" y="3"/>
                  </a:cubicBezTo>
                  <a:cubicBezTo>
                    <a:pt x="6" y="4"/>
                    <a:pt x="6" y="5"/>
                    <a:pt x="6" y="6"/>
                  </a:cubicBezTo>
                  <a:cubicBezTo>
                    <a:pt x="5" y="6"/>
                    <a:pt x="5" y="6"/>
                    <a:pt x="4" y="6"/>
                  </a:cubicBezTo>
                  <a:cubicBezTo>
                    <a:pt x="3" y="7"/>
                    <a:pt x="2" y="8"/>
                    <a:pt x="2" y="9"/>
                  </a:cubicBezTo>
                  <a:cubicBezTo>
                    <a:pt x="2" y="8"/>
                    <a:pt x="2" y="7"/>
                    <a:pt x="2" y="6"/>
                  </a:cubicBezTo>
                  <a:cubicBezTo>
                    <a:pt x="2" y="6"/>
                    <a:pt x="1" y="6"/>
                    <a:pt x="0" y="5"/>
                  </a:cubicBezTo>
                  <a:cubicBezTo>
                    <a:pt x="1" y="5"/>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9">
              <a:extLst>
                <a:ext uri="{FF2B5EF4-FFF2-40B4-BE49-F238E27FC236}">
                  <a16:creationId xmlns:a16="http://schemas.microsoft.com/office/drawing/2014/main" id="{393501AB-F0DD-43AA-ABEE-EB12561C6B66}"/>
                </a:ext>
              </a:extLst>
            </p:cNvPr>
            <p:cNvSpPr>
              <a:spLocks/>
            </p:cNvSpPr>
            <p:nvPr/>
          </p:nvSpPr>
          <p:spPr bwMode="auto">
            <a:xfrm>
              <a:off x="10047288" y="3863975"/>
              <a:ext cx="20638" cy="23812"/>
            </a:xfrm>
            <a:custGeom>
              <a:avLst/>
              <a:gdLst>
                <a:gd name="T0" fmla="*/ 4 w 8"/>
                <a:gd name="T1" fmla="*/ 0 h 9"/>
                <a:gd name="T2" fmla="*/ 5 w 8"/>
                <a:gd name="T3" fmla="*/ 1 h 9"/>
                <a:gd name="T4" fmla="*/ 8 w 8"/>
                <a:gd name="T5" fmla="*/ 0 h 9"/>
                <a:gd name="T6" fmla="*/ 6 w 8"/>
                <a:gd name="T7" fmla="*/ 3 h 9"/>
                <a:gd name="T8" fmla="*/ 6 w 8"/>
                <a:gd name="T9" fmla="*/ 6 h 9"/>
                <a:gd name="T10" fmla="*/ 4 w 8"/>
                <a:gd name="T11" fmla="*/ 6 h 9"/>
                <a:gd name="T12" fmla="*/ 2 w 8"/>
                <a:gd name="T13" fmla="*/ 9 h 9"/>
                <a:gd name="T14" fmla="*/ 2 w 8"/>
                <a:gd name="T15" fmla="*/ 6 h 9"/>
                <a:gd name="T16" fmla="*/ 0 w 8"/>
                <a:gd name="T17" fmla="*/ 6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0"/>
                    <a:pt x="5" y="1"/>
                    <a:pt x="5" y="1"/>
                  </a:cubicBezTo>
                  <a:cubicBezTo>
                    <a:pt x="6" y="1"/>
                    <a:pt x="7" y="0"/>
                    <a:pt x="8" y="0"/>
                  </a:cubicBezTo>
                  <a:cubicBezTo>
                    <a:pt x="7" y="1"/>
                    <a:pt x="6" y="2"/>
                    <a:pt x="6" y="3"/>
                  </a:cubicBezTo>
                  <a:cubicBezTo>
                    <a:pt x="6" y="4"/>
                    <a:pt x="6" y="5"/>
                    <a:pt x="6" y="6"/>
                  </a:cubicBezTo>
                  <a:cubicBezTo>
                    <a:pt x="6" y="6"/>
                    <a:pt x="5" y="6"/>
                    <a:pt x="4" y="6"/>
                  </a:cubicBezTo>
                  <a:cubicBezTo>
                    <a:pt x="3" y="7"/>
                    <a:pt x="3" y="8"/>
                    <a:pt x="2" y="9"/>
                  </a:cubicBezTo>
                  <a:cubicBezTo>
                    <a:pt x="2" y="8"/>
                    <a:pt x="2" y="7"/>
                    <a:pt x="2" y="6"/>
                  </a:cubicBezTo>
                  <a:cubicBezTo>
                    <a:pt x="2" y="6"/>
                    <a:pt x="1" y="6"/>
                    <a:pt x="0" y="6"/>
                  </a:cubicBezTo>
                  <a:cubicBezTo>
                    <a:pt x="1" y="5"/>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0">
              <a:extLst>
                <a:ext uri="{FF2B5EF4-FFF2-40B4-BE49-F238E27FC236}">
                  <a16:creationId xmlns:a16="http://schemas.microsoft.com/office/drawing/2014/main" id="{F0A1A4A1-EAA9-46B6-9F78-0425E3F1BBD3}"/>
                </a:ext>
              </a:extLst>
            </p:cNvPr>
            <p:cNvSpPr>
              <a:spLocks/>
            </p:cNvSpPr>
            <p:nvPr/>
          </p:nvSpPr>
          <p:spPr bwMode="auto">
            <a:xfrm>
              <a:off x="10071101" y="3819525"/>
              <a:ext cx="17463" cy="26987"/>
            </a:xfrm>
            <a:custGeom>
              <a:avLst/>
              <a:gdLst>
                <a:gd name="T0" fmla="*/ 4 w 7"/>
                <a:gd name="T1" fmla="*/ 0 h 10"/>
                <a:gd name="T2" fmla="*/ 5 w 7"/>
                <a:gd name="T3" fmla="*/ 2 h 10"/>
                <a:gd name="T4" fmla="*/ 7 w 7"/>
                <a:gd name="T5" fmla="*/ 0 h 10"/>
                <a:gd name="T6" fmla="*/ 6 w 7"/>
                <a:gd name="T7" fmla="*/ 4 h 10"/>
                <a:gd name="T8" fmla="*/ 6 w 7"/>
                <a:gd name="T9" fmla="*/ 6 h 10"/>
                <a:gd name="T10" fmla="*/ 4 w 7"/>
                <a:gd name="T11" fmla="*/ 7 h 10"/>
                <a:gd name="T12" fmla="*/ 2 w 7"/>
                <a:gd name="T13" fmla="*/ 10 h 10"/>
                <a:gd name="T14" fmla="*/ 2 w 7"/>
                <a:gd name="T15" fmla="*/ 7 h 10"/>
                <a:gd name="T16" fmla="*/ 0 w 7"/>
                <a:gd name="T17" fmla="*/ 7 h 10"/>
                <a:gd name="T18" fmla="*/ 3 w 7"/>
                <a:gd name="T19" fmla="*/ 4 h 10"/>
                <a:gd name="T20" fmla="*/ 4 w 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0">
                  <a:moveTo>
                    <a:pt x="4" y="0"/>
                  </a:moveTo>
                  <a:cubicBezTo>
                    <a:pt x="4" y="1"/>
                    <a:pt x="5" y="1"/>
                    <a:pt x="5" y="2"/>
                  </a:cubicBezTo>
                  <a:cubicBezTo>
                    <a:pt x="6" y="1"/>
                    <a:pt x="7" y="1"/>
                    <a:pt x="7" y="0"/>
                  </a:cubicBezTo>
                  <a:cubicBezTo>
                    <a:pt x="7" y="1"/>
                    <a:pt x="6" y="3"/>
                    <a:pt x="6" y="4"/>
                  </a:cubicBezTo>
                  <a:cubicBezTo>
                    <a:pt x="6" y="5"/>
                    <a:pt x="6" y="5"/>
                    <a:pt x="6" y="6"/>
                  </a:cubicBezTo>
                  <a:cubicBezTo>
                    <a:pt x="5" y="6"/>
                    <a:pt x="5" y="7"/>
                    <a:pt x="4" y="7"/>
                  </a:cubicBezTo>
                  <a:cubicBezTo>
                    <a:pt x="3" y="8"/>
                    <a:pt x="2" y="9"/>
                    <a:pt x="2" y="10"/>
                  </a:cubicBezTo>
                  <a:cubicBezTo>
                    <a:pt x="2" y="9"/>
                    <a:pt x="2" y="8"/>
                    <a:pt x="2" y="7"/>
                  </a:cubicBezTo>
                  <a:cubicBezTo>
                    <a:pt x="1" y="7"/>
                    <a:pt x="1" y="7"/>
                    <a:pt x="0" y="7"/>
                  </a:cubicBezTo>
                  <a:cubicBezTo>
                    <a:pt x="1" y="6"/>
                    <a:pt x="2" y="5"/>
                    <a:pt x="3" y="4"/>
                  </a:cubicBezTo>
                  <a:cubicBezTo>
                    <a:pt x="3" y="3"/>
                    <a:pt x="3" y="2"/>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1">
              <a:extLst>
                <a:ext uri="{FF2B5EF4-FFF2-40B4-BE49-F238E27FC236}">
                  <a16:creationId xmlns:a16="http://schemas.microsoft.com/office/drawing/2014/main" id="{30B39D87-A4E4-4DFE-BE36-F6CEAE3D5BFF}"/>
                </a:ext>
              </a:extLst>
            </p:cNvPr>
            <p:cNvSpPr>
              <a:spLocks/>
            </p:cNvSpPr>
            <p:nvPr/>
          </p:nvSpPr>
          <p:spPr bwMode="auto">
            <a:xfrm>
              <a:off x="9837738" y="4002088"/>
              <a:ext cx="20638" cy="20637"/>
            </a:xfrm>
            <a:custGeom>
              <a:avLst/>
              <a:gdLst>
                <a:gd name="T0" fmla="*/ 4 w 8"/>
                <a:gd name="T1" fmla="*/ 0 h 8"/>
                <a:gd name="T2" fmla="*/ 5 w 8"/>
                <a:gd name="T3" fmla="*/ 3 h 8"/>
                <a:gd name="T4" fmla="*/ 8 w 8"/>
                <a:gd name="T5" fmla="*/ 3 h 8"/>
                <a:gd name="T6" fmla="*/ 6 w 8"/>
                <a:gd name="T7" fmla="*/ 5 h 8"/>
                <a:gd name="T8" fmla="*/ 6 w 8"/>
                <a:gd name="T9" fmla="*/ 8 h 8"/>
                <a:gd name="T10" fmla="*/ 4 w 8"/>
                <a:gd name="T11" fmla="*/ 7 h 8"/>
                <a:gd name="T12" fmla="*/ 2 w 8"/>
                <a:gd name="T13" fmla="*/ 8 h 8"/>
                <a:gd name="T14" fmla="*/ 2 w 8"/>
                <a:gd name="T15" fmla="*/ 5 h 8"/>
                <a:gd name="T16" fmla="*/ 0 w 8"/>
                <a:gd name="T17" fmla="*/ 3 h 8"/>
                <a:gd name="T18" fmla="*/ 3 w 8"/>
                <a:gd name="T19" fmla="*/ 3 h 8"/>
                <a:gd name="T20" fmla="*/ 4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0"/>
                  </a:moveTo>
                  <a:cubicBezTo>
                    <a:pt x="4" y="1"/>
                    <a:pt x="5" y="2"/>
                    <a:pt x="5" y="3"/>
                  </a:cubicBezTo>
                  <a:cubicBezTo>
                    <a:pt x="6" y="3"/>
                    <a:pt x="7" y="3"/>
                    <a:pt x="8" y="3"/>
                  </a:cubicBezTo>
                  <a:cubicBezTo>
                    <a:pt x="7" y="3"/>
                    <a:pt x="6" y="4"/>
                    <a:pt x="6" y="5"/>
                  </a:cubicBezTo>
                  <a:cubicBezTo>
                    <a:pt x="6" y="6"/>
                    <a:pt x="6" y="7"/>
                    <a:pt x="6" y="8"/>
                  </a:cubicBezTo>
                  <a:cubicBezTo>
                    <a:pt x="5" y="7"/>
                    <a:pt x="5" y="7"/>
                    <a:pt x="4" y="7"/>
                  </a:cubicBezTo>
                  <a:cubicBezTo>
                    <a:pt x="3" y="7"/>
                    <a:pt x="2" y="7"/>
                    <a:pt x="2" y="8"/>
                  </a:cubicBezTo>
                  <a:cubicBezTo>
                    <a:pt x="2" y="7"/>
                    <a:pt x="2" y="6"/>
                    <a:pt x="2" y="5"/>
                  </a:cubicBezTo>
                  <a:cubicBezTo>
                    <a:pt x="2" y="4"/>
                    <a:pt x="1" y="4"/>
                    <a:pt x="0" y="3"/>
                  </a:cubicBezTo>
                  <a:cubicBezTo>
                    <a:pt x="1" y="3"/>
                    <a:pt x="2" y="3"/>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2">
              <a:extLst>
                <a:ext uri="{FF2B5EF4-FFF2-40B4-BE49-F238E27FC236}">
                  <a16:creationId xmlns:a16="http://schemas.microsoft.com/office/drawing/2014/main" id="{3B2F4450-F8D6-4073-9AD5-FDC0C6CB4AF0}"/>
                </a:ext>
              </a:extLst>
            </p:cNvPr>
            <p:cNvSpPr>
              <a:spLocks/>
            </p:cNvSpPr>
            <p:nvPr/>
          </p:nvSpPr>
          <p:spPr bwMode="auto">
            <a:xfrm>
              <a:off x="9883776" y="3990975"/>
              <a:ext cx="20638" cy="23812"/>
            </a:xfrm>
            <a:custGeom>
              <a:avLst/>
              <a:gdLst>
                <a:gd name="T0" fmla="*/ 4 w 8"/>
                <a:gd name="T1" fmla="*/ 0 h 9"/>
                <a:gd name="T2" fmla="*/ 5 w 8"/>
                <a:gd name="T3" fmla="*/ 3 h 9"/>
                <a:gd name="T4" fmla="*/ 8 w 8"/>
                <a:gd name="T5" fmla="*/ 2 h 9"/>
                <a:gd name="T6" fmla="*/ 6 w 8"/>
                <a:gd name="T7" fmla="*/ 5 h 9"/>
                <a:gd name="T8" fmla="*/ 6 w 8"/>
                <a:gd name="T9" fmla="*/ 7 h 9"/>
                <a:gd name="T10" fmla="*/ 4 w 8"/>
                <a:gd name="T11" fmla="*/ 7 h 9"/>
                <a:gd name="T12" fmla="*/ 2 w 8"/>
                <a:gd name="T13" fmla="*/ 9 h 9"/>
                <a:gd name="T14" fmla="*/ 2 w 8"/>
                <a:gd name="T15" fmla="*/ 6 h 9"/>
                <a:gd name="T16" fmla="*/ 0 w 8"/>
                <a:gd name="T17" fmla="*/ 4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1"/>
                    <a:pt x="5" y="2"/>
                    <a:pt x="5" y="3"/>
                  </a:cubicBezTo>
                  <a:cubicBezTo>
                    <a:pt x="6" y="2"/>
                    <a:pt x="7" y="2"/>
                    <a:pt x="8" y="2"/>
                  </a:cubicBezTo>
                  <a:cubicBezTo>
                    <a:pt x="7" y="3"/>
                    <a:pt x="6" y="4"/>
                    <a:pt x="6" y="5"/>
                  </a:cubicBezTo>
                  <a:cubicBezTo>
                    <a:pt x="6" y="6"/>
                    <a:pt x="6" y="7"/>
                    <a:pt x="6" y="7"/>
                  </a:cubicBezTo>
                  <a:cubicBezTo>
                    <a:pt x="6" y="7"/>
                    <a:pt x="5" y="7"/>
                    <a:pt x="4" y="7"/>
                  </a:cubicBezTo>
                  <a:cubicBezTo>
                    <a:pt x="3" y="8"/>
                    <a:pt x="3" y="8"/>
                    <a:pt x="2" y="9"/>
                  </a:cubicBezTo>
                  <a:cubicBezTo>
                    <a:pt x="2" y="8"/>
                    <a:pt x="2" y="7"/>
                    <a:pt x="2" y="6"/>
                  </a:cubicBezTo>
                  <a:cubicBezTo>
                    <a:pt x="2" y="5"/>
                    <a:pt x="1" y="5"/>
                    <a:pt x="0" y="4"/>
                  </a:cubicBezTo>
                  <a:cubicBezTo>
                    <a:pt x="1" y="4"/>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3">
              <a:extLst>
                <a:ext uri="{FF2B5EF4-FFF2-40B4-BE49-F238E27FC236}">
                  <a16:creationId xmlns:a16="http://schemas.microsoft.com/office/drawing/2014/main" id="{F0AA1AB0-1751-43E6-BEA8-8F775BA6E4B9}"/>
                </a:ext>
              </a:extLst>
            </p:cNvPr>
            <p:cNvSpPr>
              <a:spLocks/>
            </p:cNvSpPr>
            <p:nvPr/>
          </p:nvSpPr>
          <p:spPr bwMode="auto">
            <a:xfrm>
              <a:off x="9931401" y="3970338"/>
              <a:ext cx="17463" cy="23812"/>
            </a:xfrm>
            <a:custGeom>
              <a:avLst/>
              <a:gdLst>
                <a:gd name="T0" fmla="*/ 4 w 7"/>
                <a:gd name="T1" fmla="*/ 0 h 9"/>
                <a:gd name="T2" fmla="*/ 5 w 7"/>
                <a:gd name="T3" fmla="*/ 2 h 9"/>
                <a:gd name="T4" fmla="*/ 7 w 7"/>
                <a:gd name="T5" fmla="*/ 1 h 9"/>
                <a:gd name="T6" fmla="*/ 6 w 7"/>
                <a:gd name="T7" fmla="*/ 4 h 9"/>
                <a:gd name="T8" fmla="*/ 6 w 7"/>
                <a:gd name="T9" fmla="*/ 7 h 9"/>
                <a:gd name="T10" fmla="*/ 4 w 7"/>
                <a:gd name="T11" fmla="*/ 7 h 9"/>
                <a:gd name="T12" fmla="*/ 2 w 7"/>
                <a:gd name="T13" fmla="*/ 9 h 9"/>
                <a:gd name="T14" fmla="*/ 2 w 7"/>
                <a:gd name="T15" fmla="*/ 6 h 9"/>
                <a:gd name="T16" fmla="*/ 0 w 7"/>
                <a:gd name="T17" fmla="*/ 5 h 9"/>
                <a:gd name="T18" fmla="*/ 3 w 7"/>
                <a:gd name="T19" fmla="*/ 4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cubicBezTo>
                    <a:pt x="4" y="1"/>
                    <a:pt x="5" y="2"/>
                    <a:pt x="5" y="2"/>
                  </a:cubicBezTo>
                  <a:cubicBezTo>
                    <a:pt x="6" y="2"/>
                    <a:pt x="7" y="2"/>
                    <a:pt x="7" y="1"/>
                  </a:cubicBezTo>
                  <a:cubicBezTo>
                    <a:pt x="7" y="2"/>
                    <a:pt x="6" y="3"/>
                    <a:pt x="6" y="4"/>
                  </a:cubicBezTo>
                  <a:cubicBezTo>
                    <a:pt x="6" y="5"/>
                    <a:pt x="6" y="6"/>
                    <a:pt x="6" y="7"/>
                  </a:cubicBezTo>
                  <a:cubicBezTo>
                    <a:pt x="5" y="7"/>
                    <a:pt x="5" y="7"/>
                    <a:pt x="4" y="7"/>
                  </a:cubicBezTo>
                  <a:cubicBezTo>
                    <a:pt x="3" y="8"/>
                    <a:pt x="2" y="9"/>
                    <a:pt x="2" y="9"/>
                  </a:cubicBezTo>
                  <a:cubicBezTo>
                    <a:pt x="2" y="8"/>
                    <a:pt x="2" y="7"/>
                    <a:pt x="2" y="6"/>
                  </a:cubicBezTo>
                  <a:cubicBezTo>
                    <a:pt x="1" y="6"/>
                    <a:pt x="1" y="6"/>
                    <a:pt x="0" y="5"/>
                  </a:cubicBezTo>
                  <a:cubicBezTo>
                    <a:pt x="1" y="5"/>
                    <a:pt x="2" y="4"/>
                    <a:pt x="3" y="4"/>
                  </a:cubicBezTo>
                  <a:cubicBezTo>
                    <a:pt x="3" y="3"/>
                    <a:pt x="3"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34">
              <a:extLst>
                <a:ext uri="{FF2B5EF4-FFF2-40B4-BE49-F238E27FC236}">
                  <a16:creationId xmlns:a16="http://schemas.microsoft.com/office/drawing/2014/main" id="{84DB6F5F-77F4-410A-B018-B43FECE8DA9F}"/>
                </a:ext>
              </a:extLst>
            </p:cNvPr>
            <p:cNvSpPr>
              <a:spLocks/>
            </p:cNvSpPr>
            <p:nvPr/>
          </p:nvSpPr>
          <p:spPr bwMode="auto">
            <a:xfrm>
              <a:off x="9977438" y="3941763"/>
              <a:ext cx="17463" cy="23812"/>
            </a:xfrm>
            <a:custGeom>
              <a:avLst/>
              <a:gdLst>
                <a:gd name="T0" fmla="*/ 4 w 7"/>
                <a:gd name="T1" fmla="*/ 0 h 9"/>
                <a:gd name="T2" fmla="*/ 5 w 7"/>
                <a:gd name="T3" fmla="*/ 2 h 9"/>
                <a:gd name="T4" fmla="*/ 7 w 7"/>
                <a:gd name="T5" fmla="*/ 0 h 9"/>
                <a:gd name="T6" fmla="*/ 6 w 7"/>
                <a:gd name="T7" fmla="*/ 4 h 9"/>
                <a:gd name="T8" fmla="*/ 6 w 7"/>
                <a:gd name="T9" fmla="*/ 6 h 9"/>
                <a:gd name="T10" fmla="*/ 4 w 7"/>
                <a:gd name="T11" fmla="*/ 6 h 9"/>
                <a:gd name="T12" fmla="*/ 2 w 7"/>
                <a:gd name="T13" fmla="*/ 9 h 9"/>
                <a:gd name="T14" fmla="*/ 2 w 7"/>
                <a:gd name="T15" fmla="*/ 6 h 9"/>
                <a:gd name="T16" fmla="*/ 0 w 7"/>
                <a:gd name="T17" fmla="*/ 5 h 9"/>
                <a:gd name="T18" fmla="*/ 3 w 7"/>
                <a:gd name="T19" fmla="*/ 3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cubicBezTo>
                    <a:pt x="4" y="1"/>
                    <a:pt x="5" y="1"/>
                    <a:pt x="5" y="2"/>
                  </a:cubicBezTo>
                  <a:cubicBezTo>
                    <a:pt x="6" y="1"/>
                    <a:pt x="7" y="1"/>
                    <a:pt x="7" y="0"/>
                  </a:cubicBezTo>
                  <a:cubicBezTo>
                    <a:pt x="7" y="1"/>
                    <a:pt x="6" y="3"/>
                    <a:pt x="6" y="4"/>
                  </a:cubicBezTo>
                  <a:cubicBezTo>
                    <a:pt x="6" y="4"/>
                    <a:pt x="6" y="5"/>
                    <a:pt x="6" y="6"/>
                  </a:cubicBezTo>
                  <a:cubicBezTo>
                    <a:pt x="5" y="6"/>
                    <a:pt x="5" y="6"/>
                    <a:pt x="4" y="6"/>
                  </a:cubicBezTo>
                  <a:cubicBezTo>
                    <a:pt x="3" y="7"/>
                    <a:pt x="2" y="8"/>
                    <a:pt x="2" y="9"/>
                  </a:cubicBezTo>
                  <a:cubicBezTo>
                    <a:pt x="2" y="8"/>
                    <a:pt x="2" y="7"/>
                    <a:pt x="2" y="6"/>
                  </a:cubicBezTo>
                  <a:cubicBezTo>
                    <a:pt x="1" y="6"/>
                    <a:pt x="1" y="6"/>
                    <a:pt x="0" y="5"/>
                  </a:cubicBezTo>
                  <a:cubicBezTo>
                    <a:pt x="1" y="5"/>
                    <a:pt x="2" y="4"/>
                    <a:pt x="3" y="3"/>
                  </a:cubicBezTo>
                  <a:cubicBezTo>
                    <a:pt x="3" y="2"/>
                    <a:pt x="3"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5">
              <a:extLst>
                <a:ext uri="{FF2B5EF4-FFF2-40B4-BE49-F238E27FC236}">
                  <a16:creationId xmlns:a16="http://schemas.microsoft.com/office/drawing/2014/main" id="{5003607E-1215-4747-A945-B42CE579A2B2}"/>
                </a:ext>
              </a:extLst>
            </p:cNvPr>
            <p:cNvSpPr>
              <a:spLocks/>
            </p:cNvSpPr>
            <p:nvPr/>
          </p:nvSpPr>
          <p:spPr bwMode="auto">
            <a:xfrm>
              <a:off x="10023476" y="3905250"/>
              <a:ext cx="22225" cy="23812"/>
            </a:xfrm>
            <a:custGeom>
              <a:avLst/>
              <a:gdLst>
                <a:gd name="T0" fmla="*/ 4 w 8"/>
                <a:gd name="T1" fmla="*/ 0 h 9"/>
                <a:gd name="T2" fmla="*/ 5 w 8"/>
                <a:gd name="T3" fmla="*/ 2 h 9"/>
                <a:gd name="T4" fmla="*/ 8 w 8"/>
                <a:gd name="T5" fmla="*/ 0 h 9"/>
                <a:gd name="T6" fmla="*/ 6 w 8"/>
                <a:gd name="T7" fmla="*/ 3 h 9"/>
                <a:gd name="T8" fmla="*/ 6 w 8"/>
                <a:gd name="T9" fmla="*/ 6 h 9"/>
                <a:gd name="T10" fmla="*/ 4 w 8"/>
                <a:gd name="T11" fmla="*/ 6 h 9"/>
                <a:gd name="T12" fmla="*/ 2 w 8"/>
                <a:gd name="T13" fmla="*/ 9 h 9"/>
                <a:gd name="T14" fmla="*/ 2 w 8"/>
                <a:gd name="T15" fmla="*/ 6 h 9"/>
                <a:gd name="T16" fmla="*/ 0 w 8"/>
                <a:gd name="T17" fmla="*/ 6 h 9"/>
                <a:gd name="T18" fmla="*/ 3 w 8"/>
                <a:gd name="T19" fmla="*/ 3 h 9"/>
                <a:gd name="T20" fmla="*/ 4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4" y="0"/>
                  </a:moveTo>
                  <a:cubicBezTo>
                    <a:pt x="4" y="0"/>
                    <a:pt x="5" y="1"/>
                    <a:pt x="5" y="2"/>
                  </a:cubicBezTo>
                  <a:cubicBezTo>
                    <a:pt x="6" y="1"/>
                    <a:pt x="7" y="0"/>
                    <a:pt x="8" y="0"/>
                  </a:cubicBezTo>
                  <a:cubicBezTo>
                    <a:pt x="7" y="1"/>
                    <a:pt x="6" y="2"/>
                    <a:pt x="6" y="3"/>
                  </a:cubicBezTo>
                  <a:cubicBezTo>
                    <a:pt x="6" y="4"/>
                    <a:pt x="6" y="5"/>
                    <a:pt x="6" y="6"/>
                  </a:cubicBezTo>
                  <a:cubicBezTo>
                    <a:pt x="6" y="6"/>
                    <a:pt x="5" y="6"/>
                    <a:pt x="4" y="6"/>
                  </a:cubicBezTo>
                  <a:cubicBezTo>
                    <a:pt x="3" y="7"/>
                    <a:pt x="3" y="8"/>
                    <a:pt x="2" y="9"/>
                  </a:cubicBezTo>
                  <a:cubicBezTo>
                    <a:pt x="2" y="8"/>
                    <a:pt x="2" y="7"/>
                    <a:pt x="2" y="6"/>
                  </a:cubicBezTo>
                  <a:cubicBezTo>
                    <a:pt x="2" y="6"/>
                    <a:pt x="1" y="6"/>
                    <a:pt x="0" y="6"/>
                  </a:cubicBezTo>
                  <a:cubicBezTo>
                    <a:pt x="1" y="5"/>
                    <a:pt x="2" y="4"/>
                    <a:pt x="3" y="3"/>
                  </a:cubicBezTo>
                  <a:cubicBezTo>
                    <a:pt x="3" y="2"/>
                    <a:pt x="4" y="1"/>
                    <a:pt x="4" y="0"/>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36">
              <a:extLst>
                <a:ext uri="{FF2B5EF4-FFF2-40B4-BE49-F238E27FC236}">
                  <a16:creationId xmlns:a16="http://schemas.microsoft.com/office/drawing/2014/main" id="{51752B48-5692-45B8-A457-B4424DC687A6}"/>
                </a:ext>
              </a:extLst>
            </p:cNvPr>
            <p:cNvSpPr>
              <a:spLocks/>
            </p:cNvSpPr>
            <p:nvPr/>
          </p:nvSpPr>
          <p:spPr bwMode="auto">
            <a:xfrm>
              <a:off x="10071101" y="3863975"/>
              <a:ext cx="17463" cy="26987"/>
            </a:xfrm>
            <a:custGeom>
              <a:avLst/>
              <a:gdLst>
                <a:gd name="T0" fmla="*/ 4 w 7"/>
                <a:gd name="T1" fmla="*/ 1 h 10"/>
                <a:gd name="T2" fmla="*/ 5 w 7"/>
                <a:gd name="T3" fmla="*/ 2 h 10"/>
                <a:gd name="T4" fmla="*/ 7 w 7"/>
                <a:gd name="T5" fmla="*/ 0 h 10"/>
                <a:gd name="T6" fmla="*/ 6 w 7"/>
                <a:gd name="T7" fmla="*/ 4 h 10"/>
                <a:gd name="T8" fmla="*/ 6 w 7"/>
                <a:gd name="T9" fmla="*/ 6 h 10"/>
                <a:gd name="T10" fmla="*/ 4 w 7"/>
                <a:gd name="T11" fmla="*/ 7 h 10"/>
                <a:gd name="T12" fmla="*/ 2 w 7"/>
                <a:gd name="T13" fmla="*/ 10 h 10"/>
                <a:gd name="T14" fmla="*/ 2 w 7"/>
                <a:gd name="T15" fmla="*/ 7 h 10"/>
                <a:gd name="T16" fmla="*/ 0 w 7"/>
                <a:gd name="T17" fmla="*/ 7 h 10"/>
                <a:gd name="T18" fmla="*/ 3 w 7"/>
                <a:gd name="T19" fmla="*/ 4 h 10"/>
                <a:gd name="T20" fmla="*/ 4 w 7"/>
                <a:gd name="T2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0">
                  <a:moveTo>
                    <a:pt x="4" y="1"/>
                  </a:moveTo>
                  <a:cubicBezTo>
                    <a:pt x="4" y="1"/>
                    <a:pt x="5" y="2"/>
                    <a:pt x="5" y="2"/>
                  </a:cubicBezTo>
                  <a:cubicBezTo>
                    <a:pt x="6" y="2"/>
                    <a:pt x="7" y="1"/>
                    <a:pt x="7" y="0"/>
                  </a:cubicBezTo>
                  <a:cubicBezTo>
                    <a:pt x="7" y="2"/>
                    <a:pt x="6" y="3"/>
                    <a:pt x="6" y="4"/>
                  </a:cubicBezTo>
                  <a:cubicBezTo>
                    <a:pt x="6" y="5"/>
                    <a:pt x="6" y="6"/>
                    <a:pt x="6" y="6"/>
                  </a:cubicBezTo>
                  <a:cubicBezTo>
                    <a:pt x="5" y="7"/>
                    <a:pt x="5" y="7"/>
                    <a:pt x="4" y="7"/>
                  </a:cubicBezTo>
                  <a:cubicBezTo>
                    <a:pt x="3" y="8"/>
                    <a:pt x="2" y="9"/>
                    <a:pt x="2" y="10"/>
                  </a:cubicBezTo>
                  <a:cubicBezTo>
                    <a:pt x="2" y="9"/>
                    <a:pt x="2" y="8"/>
                    <a:pt x="2" y="7"/>
                  </a:cubicBezTo>
                  <a:cubicBezTo>
                    <a:pt x="1" y="7"/>
                    <a:pt x="1" y="7"/>
                    <a:pt x="0" y="7"/>
                  </a:cubicBezTo>
                  <a:cubicBezTo>
                    <a:pt x="1" y="6"/>
                    <a:pt x="2" y="5"/>
                    <a:pt x="3" y="4"/>
                  </a:cubicBezTo>
                  <a:cubicBezTo>
                    <a:pt x="3" y="3"/>
                    <a:pt x="3" y="2"/>
                    <a:pt x="4" y="1"/>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7">
              <a:extLst>
                <a:ext uri="{FF2B5EF4-FFF2-40B4-BE49-F238E27FC236}">
                  <a16:creationId xmlns:a16="http://schemas.microsoft.com/office/drawing/2014/main" id="{5C9481F4-6D10-4862-87D7-25A42727CD25}"/>
                </a:ext>
              </a:extLst>
            </p:cNvPr>
            <p:cNvSpPr>
              <a:spLocks/>
            </p:cNvSpPr>
            <p:nvPr/>
          </p:nvSpPr>
          <p:spPr bwMode="auto">
            <a:xfrm>
              <a:off x="10096501" y="3527425"/>
              <a:ext cx="285750" cy="196850"/>
            </a:xfrm>
            <a:custGeom>
              <a:avLst/>
              <a:gdLst>
                <a:gd name="T0" fmla="*/ 110 w 110"/>
                <a:gd name="T1" fmla="*/ 13 h 76"/>
                <a:gd name="T2" fmla="*/ 0 w 110"/>
                <a:gd name="T3" fmla="*/ 76 h 76"/>
                <a:gd name="T4" fmla="*/ 0 w 110"/>
                <a:gd name="T5" fmla="*/ 65 h 76"/>
                <a:gd name="T6" fmla="*/ 110 w 110"/>
                <a:gd name="T7" fmla="*/ 2 h 76"/>
                <a:gd name="T8" fmla="*/ 110 w 110"/>
                <a:gd name="T9" fmla="*/ 13 h 76"/>
              </a:gdLst>
              <a:ahLst/>
              <a:cxnLst>
                <a:cxn ang="0">
                  <a:pos x="T0" y="T1"/>
                </a:cxn>
                <a:cxn ang="0">
                  <a:pos x="T2" y="T3"/>
                </a:cxn>
                <a:cxn ang="0">
                  <a:pos x="T4" y="T5"/>
                </a:cxn>
                <a:cxn ang="0">
                  <a:pos x="T6" y="T7"/>
                </a:cxn>
                <a:cxn ang="0">
                  <a:pos x="T8" y="T9"/>
                </a:cxn>
              </a:cxnLst>
              <a:rect l="0" t="0" r="r" b="b"/>
              <a:pathLst>
                <a:path w="110" h="76">
                  <a:moveTo>
                    <a:pt x="110" y="13"/>
                  </a:moveTo>
                  <a:cubicBezTo>
                    <a:pt x="73" y="11"/>
                    <a:pt x="37" y="44"/>
                    <a:pt x="0" y="76"/>
                  </a:cubicBezTo>
                  <a:cubicBezTo>
                    <a:pt x="0" y="73"/>
                    <a:pt x="0" y="69"/>
                    <a:pt x="0" y="65"/>
                  </a:cubicBezTo>
                  <a:cubicBezTo>
                    <a:pt x="37" y="33"/>
                    <a:pt x="73" y="0"/>
                    <a:pt x="110" y="2"/>
                  </a:cubicBezTo>
                  <a:cubicBezTo>
                    <a:pt x="110" y="6"/>
                    <a:pt x="110" y="10"/>
                    <a:pt x="110" y="13"/>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8">
              <a:extLst>
                <a:ext uri="{FF2B5EF4-FFF2-40B4-BE49-F238E27FC236}">
                  <a16:creationId xmlns:a16="http://schemas.microsoft.com/office/drawing/2014/main" id="{773B4C47-C2F2-4B43-999D-32E0B42AE0D6}"/>
                </a:ext>
              </a:extLst>
            </p:cNvPr>
            <p:cNvSpPr>
              <a:spLocks/>
            </p:cNvSpPr>
            <p:nvPr/>
          </p:nvSpPr>
          <p:spPr bwMode="auto">
            <a:xfrm>
              <a:off x="10096501" y="3586163"/>
              <a:ext cx="285750" cy="198437"/>
            </a:xfrm>
            <a:custGeom>
              <a:avLst/>
              <a:gdLst>
                <a:gd name="T0" fmla="*/ 110 w 110"/>
                <a:gd name="T1" fmla="*/ 14 h 76"/>
                <a:gd name="T2" fmla="*/ 0 w 110"/>
                <a:gd name="T3" fmla="*/ 76 h 76"/>
                <a:gd name="T4" fmla="*/ 0 w 110"/>
                <a:gd name="T5" fmla="*/ 65 h 76"/>
                <a:gd name="T6" fmla="*/ 110 w 110"/>
                <a:gd name="T7" fmla="*/ 2 h 76"/>
                <a:gd name="T8" fmla="*/ 110 w 110"/>
                <a:gd name="T9" fmla="*/ 14 h 76"/>
              </a:gdLst>
              <a:ahLst/>
              <a:cxnLst>
                <a:cxn ang="0">
                  <a:pos x="T0" y="T1"/>
                </a:cxn>
                <a:cxn ang="0">
                  <a:pos x="T2" y="T3"/>
                </a:cxn>
                <a:cxn ang="0">
                  <a:pos x="T4" y="T5"/>
                </a:cxn>
                <a:cxn ang="0">
                  <a:pos x="T6" y="T7"/>
                </a:cxn>
                <a:cxn ang="0">
                  <a:pos x="T8" y="T9"/>
                </a:cxn>
              </a:cxnLst>
              <a:rect l="0" t="0" r="r" b="b"/>
              <a:pathLst>
                <a:path w="110" h="76">
                  <a:moveTo>
                    <a:pt x="110" y="14"/>
                  </a:moveTo>
                  <a:cubicBezTo>
                    <a:pt x="73" y="11"/>
                    <a:pt x="37" y="44"/>
                    <a:pt x="0" y="76"/>
                  </a:cubicBezTo>
                  <a:cubicBezTo>
                    <a:pt x="0" y="73"/>
                    <a:pt x="0" y="69"/>
                    <a:pt x="0" y="65"/>
                  </a:cubicBezTo>
                  <a:cubicBezTo>
                    <a:pt x="37" y="33"/>
                    <a:pt x="73" y="0"/>
                    <a:pt x="110" y="2"/>
                  </a:cubicBezTo>
                  <a:cubicBezTo>
                    <a:pt x="110" y="6"/>
                    <a:pt x="110" y="10"/>
                    <a:pt x="110" y="14"/>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DDF7DAD8-0AD7-434D-BD8D-71D67EB411AB}"/>
                </a:ext>
              </a:extLst>
            </p:cNvPr>
            <p:cNvSpPr>
              <a:spLocks/>
            </p:cNvSpPr>
            <p:nvPr/>
          </p:nvSpPr>
          <p:spPr bwMode="auto">
            <a:xfrm>
              <a:off x="10096501" y="3646488"/>
              <a:ext cx="285750" cy="196850"/>
            </a:xfrm>
            <a:custGeom>
              <a:avLst/>
              <a:gdLst>
                <a:gd name="T0" fmla="*/ 110 w 110"/>
                <a:gd name="T1" fmla="*/ 14 h 76"/>
                <a:gd name="T2" fmla="*/ 0 w 110"/>
                <a:gd name="T3" fmla="*/ 76 h 76"/>
                <a:gd name="T4" fmla="*/ 0 w 110"/>
                <a:gd name="T5" fmla="*/ 65 h 76"/>
                <a:gd name="T6" fmla="*/ 110 w 110"/>
                <a:gd name="T7" fmla="*/ 2 h 76"/>
                <a:gd name="T8" fmla="*/ 110 w 110"/>
                <a:gd name="T9" fmla="*/ 14 h 76"/>
              </a:gdLst>
              <a:ahLst/>
              <a:cxnLst>
                <a:cxn ang="0">
                  <a:pos x="T0" y="T1"/>
                </a:cxn>
                <a:cxn ang="0">
                  <a:pos x="T2" y="T3"/>
                </a:cxn>
                <a:cxn ang="0">
                  <a:pos x="T4" y="T5"/>
                </a:cxn>
                <a:cxn ang="0">
                  <a:pos x="T6" y="T7"/>
                </a:cxn>
                <a:cxn ang="0">
                  <a:pos x="T8" y="T9"/>
                </a:cxn>
              </a:cxnLst>
              <a:rect l="0" t="0" r="r" b="b"/>
              <a:pathLst>
                <a:path w="110" h="76">
                  <a:moveTo>
                    <a:pt x="110" y="14"/>
                  </a:moveTo>
                  <a:cubicBezTo>
                    <a:pt x="73" y="11"/>
                    <a:pt x="37" y="44"/>
                    <a:pt x="0" y="76"/>
                  </a:cubicBezTo>
                  <a:cubicBezTo>
                    <a:pt x="0" y="73"/>
                    <a:pt x="0" y="69"/>
                    <a:pt x="0" y="65"/>
                  </a:cubicBezTo>
                  <a:cubicBezTo>
                    <a:pt x="37" y="33"/>
                    <a:pt x="73" y="0"/>
                    <a:pt x="110" y="2"/>
                  </a:cubicBezTo>
                  <a:cubicBezTo>
                    <a:pt x="110" y="6"/>
                    <a:pt x="110" y="10"/>
                    <a:pt x="110" y="14"/>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40">
              <a:extLst>
                <a:ext uri="{FF2B5EF4-FFF2-40B4-BE49-F238E27FC236}">
                  <a16:creationId xmlns:a16="http://schemas.microsoft.com/office/drawing/2014/main" id="{6DBD5F48-ADBD-4E2E-B9EB-E4B517A516DA}"/>
                </a:ext>
              </a:extLst>
            </p:cNvPr>
            <p:cNvSpPr>
              <a:spLocks/>
            </p:cNvSpPr>
            <p:nvPr/>
          </p:nvSpPr>
          <p:spPr bwMode="auto">
            <a:xfrm>
              <a:off x="9826626" y="3698875"/>
              <a:ext cx="555625" cy="371475"/>
            </a:xfrm>
            <a:custGeom>
              <a:avLst/>
              <a:gdLst>
                <a:gd name="T0" fmla="*/ 214 w 214"/>
                <a:gd name="T1" fmla="*/ 17 h 143"/>
                <a:gd name="T2" fmla="*/ 0 w 214"/>
                <a:gd name="T3" fmla="*/ 138 h 143"/>
                <a:gd name="T4" fmla="*/ 0 w 214"/>
                <a:gd name="T5" fmla="*/ 126 h 143"/>
                <a:gd name="T6" fmla="*/ 214 w 214"/>
                <a:gd name="T7" fmla="*/ 5 h 143"/>
                <a:gd name="T8" fmla="*/ 214 w 214"/>
                <a:gd name="T9" fmla="*/ 17 h 143"/>
              </a:gdLst>
              <a:ahLst/>
              <a:cxnLst>
                <a:cxn ang="0">
                  <a:pos x="T0" y="T1"/>
                </a:cxn>
                <a:cxn ang="0">
                  <a:pos x="T2" y="T3"/>
                </a:cxn>
                <a:cxn ang="0">
                  <a:pos x="T4" y="T5"/>
                </a:cxn>
                <a:cxn ang="0">
                  <a:pos x="T6" y="T7"/>
                </a:cxn>
                <a:cxn ang="0">
                  <a:pos x="T8" y="T9"/>
                </a:cxn>
              </a:cxnLst>
              <a:rect l="0" t="0" r="r" b="b"/>
              <a:pathLst>
                <a:path w="214" h="143">
                  <a:moveTo>
                    <a:pt x="214" y="17"/>
                  </a:moveTo>
                  <a:cubicBezTo>
                    <a:pt x="143" y="12"/>
                    <a:pt x="72" y="143"/>
                    <a:pt x="0" y="138"/>
                  </a:cubicBezTo>
                  <a:cubicBezTo>
                    <a:pt x="0" y="134"/>
                    <a:pt x="0" y="130"/>
                    <a:pt x="0" y="126"/>
                  </a:cubicBezTo>
                  <a:cubicBezTo>
                    <a:pt x="72" y="131"/>
                    <a:pt x="143" y="0"/>
                    <a:pt x="214" y="5"/>
                  </a:cubicBezTo>
                  <a:cubicBezTo>
                    <a:pt x="214" y="9"/>
                    <a:pt x="214" y="13"/>
                    <a:pt x="214" y="17"/>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531852FB-F78C-43B0-B529-D505A026C546}"/>
                </a:ext>
              </a:extLst>
            </p:cNvPr>
            <p:cNvSpPr>
              <a:spLocks/>
            </p:cNvSpPr>
            <p:nvPr/>
          </p:nvSpPr>
          <p:spPr bwMode="auto">
            <a:xfrm>
              <a:off x="9826626" y="3757613"/>
              <a:ext cx="555625" cy="371475"/>
            </a:xfrm>
            <a:custGeom>
              <a:avLst/>
              <a:gdLst>
                <a:gd name="T0" fmla="*/ 214 w 214"/>
                <a:gd name="T1" fmla="*/ 17 h 143"/>
                <a:gd name="T2" fmla="*/ 0 w 214"/>
                <a:gd name="T3" fmla="*/ 138 h 143"/>
                <a:gd name="T4" fmla="*/ 0 w 214"/>
                <a:gd name="T5" fmla="*/ 126 h 143"/>
                <a:gd name="T6" fmla="*/ 214 w 214"/>
                <a:gd name="T7" fmla="*/ 5 h 143"/>
                <a:gd name="T8" fmla="*/ 214 w 214"/>
                <a:gd name="T9" fmla="*/ 17 h 143"/>
              </a:gdLst>
              <a:ahLst/>
              <a:cxnLst>
                <a:cxn ang="0">
                  <a:pos x="T0" y="T1"/>
                </a:cxn>
                <a:cxn ang="0">
                  <a:pos x="T2" y="T3"/>
                </a:cxn>
                <a:cxn ang="0">
                  <a:pos x="T4" y="T5"/>
                </a:cxn>
                <a:cxn ang="0">
                  <a:pos x="T6" y="T7"/>
                </a:cxn>
                <a:cxn ang="0">
                  <a:pos x="T8" y="T9"/>
                </a:cxn>
              </a:cxnLst>
              <a:rect l="0" t="0" r="r" b="b"/>
              <a:pathLst>
                <a:path w="214" h="143">
                  <a:moveTo>
                    <a:pt x="214" y="17"/>
                  </a:moveTo>
                  <a:cubicBezTo>
                    <a:pt x="143" y="12"/>
                    <a:pt x="72" y="143"/>
                    <a:pt x="0" y="138"/>
                  </a:cubicBezTo>
                  <a:cubicBezTo>
                    <a:pt x="0" y="134"/>
                    <a:pt x="0" y="130"/>
                    <a:pt x="0" y="126"/>
                  </a:cubicBezTo>
                  <a:cubicBezTo>
                    <a:pt x="72" y="131"/>
                    <a:pt x="143" y="0"/>
                    <a:pt x="214" y="5"/>
                  </a:cubicBezTo>
                  <a:cubicBezTo>
                    <a:pt x="214" y="9"/>
                    <a:pt x="214" y="13"/>
                    <a:pt x="214" y="17"/>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2">
              <a:extLst>
                <a:ext uri="{FF2B5EF4-FFF2-40B4-BE49-F238E27FC236}">
                  <a16:creationId xmlns:a16="http://schemas.microsoft.com/office/drawing/2014/main" id="{514D1B80-4E34-48CF-9D82-8BB74241B1ED}"/>
                </a:ext>
              </a:extLst>
            </p:cNvPr>
            <p:cNvSpPr>
              <a:spLocks/>
            </p:cNvSpPr>
            <p:nvPr/>
          </p:nvSpPr>
          <p:spPr bwMode="auto">
            <a:xfrm>
              <a:off x="9826626" y="3817938"/>
              <a:ext cx="555625" cy="371475"/>
            </a:xfrm>
            <a:custGeom>
              <a:avLst/>
              <a:gdLst>
                <a:gd name="T0" fmla="*/ 214 w 214"/>
                <a:gd name="T1" fmla="*/ 17 h 143"/>
                <a:gd name="T2" fmla="*/ 0 w 214"/>
                <a:gd name="T3" fmla="*/ 138 h 143"/>
                <a:gd name="T4" fmla="*/ 0 w 214"/>
                <a:gd name="T5" fmla="*/ 126 h 143"/>
                <a:gd name="T6" fmla="*/ 214 w 214"/>
                <a:gd name="T7" fmla="*/ 5 h 143"/>
                <a:gd name="T8" fmla="*/ 214 w 214"/>
                <a:gd name="T9" fmla="*/ 17 h 143"/>
              </a:gdLst>
              <a:ahLst/>
              <a:cxnLst>
                <a:cxn ang="0">
                  <a:pos x="T0" y="T1"/>
                </a:cxn>
                <a:cxn ang="0">
                  <a:pos x="T2" y="T3"/>
                </a:cxn>
                <a:cxn ang="0">
                  <a:pos x="T4" y="T5"/>
                </a:cxn>
                <a:cxn ang="0">
                  <a:pos x="T6" y="T7"/>
                </a:cxn>
                <a:cxn ang="0">
                  <a:pos x="T8" y="T9"/>
                </a:cxn>
              </a:cxnLst>
              <a:rect l="0" t="0" r="r" b="b"/>
              <a:pathLst>
                <a:path w="214" h="143">
                  <a:moveTo>
                    <a:pt x="214" y="17"/>
                  </a:moveTo>
                  <a:cubicBezTo>
                    <a:pt x="143" y="12"/>
                    <a:pt x="72" y="143"/>
                    <a:pt x="0" y="138"/>
                  </a:cubicBezTo>
                  <a:cubicBezTo>
                    <a:pt x="0" y="134"/>
                    <a:pt x="0" y="130"/>
                    <a:pt x="0" y="126"/>
                  </a:cubicBezTo>
                  <a:cubicBezTo>
                    <a:pt x="72" y="131"/>
                    <a:pt x="143" y="0"/>
                    <a:pt x="214" y="5"/>
                  </a:cubicBezTo>
                  <a:cubicBezTo>
                    <a:pt x="214" y="9"/>
                    <a:pt x="214" y="13"/>
                    <a:pt x="214" y="17"/>
                  </a:cubicBez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43">
              <a:extLst>
                <a:ext uri="{FF2B5EF4-FFF2-40B4-BE49-F238E27FC236}">
                  <a16:creationId xmlns:a16="http://schemas.microsoft.com/office/drawing/2014/main" id="{2BDD9C57-BF20-49C6-8F81-0995E215F149}"/>
                </a:ext>
              </a:extLst>
            </p:cNvPr>
            <p:cNvSpPr>
              <a:spLocks/>
            </p:cNvSpPr>
            <p:nvPr/>
          </p:nvSpPr>
          <p:spPr bwMode="auto">
            <a:xfrm>
              <a:off x="10172701" y="4422775"/>
              <a:ext cx="28575" cy="57150"/>
            </a:xfrm>
            <a:custGeom>
              <a:avLst/>
              <a:gdLst>
                <a:gd name="T0" fmla="*/ 7 w 11"/>
                <a:gd name="T1" fmla="*/ 21 h 22"/>
                <a:gd name="T2" fmla="*/ 11 w 11"/>
                <a:gd name="T3" fmla="*/ 22 h 22"/>
                <a:gd name="T4" fmla="*/ 7 w 11"/>
                <a:gd name="T5" fmla="*/ 0 h 22"/>
                <a:gd name="T6" fmla="*/ 3 w 11"/>
                <a:gd name="T7" fmla="*/ 1 h 22"/>
                <a:gd name="T8" fmla="*/ 7 w 11"/>
                <a:gd name="T9" fmla="*/ 21 h 22"/>
              </a:gdLst>
              <a:ahLst/>
              <a:cxnLst>
                <a:cxn ang="0">
                  <a:pos x="T0" y="T1"/>
                </a:cxn>
                <a:cxn ang="0">
                  <a:pos x="T2" y="T3"/>
                </a:cxn>
                <a:cxn ang="0">
                  <a:pos x="T4" y="T5"/>
                </a:cxn>
                <a:cxn ang="0">
                  <a:pos x="T6" y="T7"/>
                </a:cxn>
                <a:cxn ang="0">
                  <a:pos x="T8" y="T9"/>
                </a:cxn>
              </a:cxnLst>
              <a:rect l="0" t="0" r="r" b="b"/>
              <a:pathLst>
                <a:path w="11" h="22">
                  <a:moveTo>
                    <a:pt x="7" y="21"/>
                  </a:moveTo>
                  <a:cubicBezTo>
                    <a:pt x="11" y="22"/>
                    <a:pt x="11" y="22"/>
                    <a:pt x="11" y="22"/>
                  </a:cubicBezTo>
                  <a:cubicBezTo>
                    <a:pt x="7" y="0"/>
                    <a:pt x="7" y="0"/>
                    <a:pt x="7" y="0"/>
                  </a:cubicBezTo>
                  <a:cubicBezTo>
                    <a:pt x="3" y="1"/>
                    <a:pt x="3" y="1"/>
                    <a:pt x="3" y="1"/>
                  </a:cubicBezTo>
                  <a:cubicBezTo>
                    <a:pt x="3" y="1"/>
                    <a:pt x="0" y="12"/>
                    <a:pt x="7" y="21"/>
                  </a:cubicBez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44">
              <a:extLst>
                <a:ext uri="{FF2B5EF4-FFF2-40B4-BE49-F238E27FC236}">
                  <a16:creationId xmlns:a16="http://schemas.microsoft.com/office/drawing/2014/main" id="{57347FF3-113B-420A-9B26-1709008A4F02}"/>
                </a:ext>
              </a:extLst>
            </p:cNvPr>
            <p:cNvSpPr>
              <a:spLocks/>
            </p:cNvSpPr>
            <p:nvPr/>
          </p:nvSpPr>
          <p:spPr bwMode="auto">
            <a:xfrm>
              <a:off x="10185401" y="4170363"/>
              <a:ext cx="223838" cy="312737"/>
            </a:xfrm>
            <a:custGeom>
              <a:avLst/>
              <a:gdLst>
                <a:gd name="T0" fmla="*/ 85 w 86"/>
                <a:gd name="T1" fmla="*/ 3 h 120"/>
                <a:gd name="T2" fmla="*/ 52 w 86"/>
                <a:gd name="T3" fmla="*/ 20 h 120"/>
                <a:gd name="T4" fmla="*/ 38 w 86"/>
                <a:gd name="T5" fmla="*/ 64 h 120"/>
                <a:gd name="T6" fmla="*/ 6 w 86"/>
                <a:gd name="T7" fmla="*/ 95 h 120"/>
                <a:gd name="T8" fmla="*/ 1 w 86"/>
                <a:gd name="T9" fmla="*/ 99 h 120"/>
                <a:gd name="T10" fmla="*/ 5 w 86"/>
                <a:gd name="T11" fmla="*/ 118 h 120"/>
                <a:gd name="T12" fmla="*/ 9 w 86"/>
                <a:gd name="T13" fmla="*/ 120 h 120"/>
                <a:gd name="T14" fmla="*/ 39 w 86"/>
                <a:gd name="T15" fmla="*/ 113 h 120"/>
                <a:gd name="T16" fmla="*/ 85 w 86"/>
                <a:gd name="T17"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20">
                  <a:moveTo>
                    <a:pt x="85" y="3"/>
                  </a:moveTo>
                  <a:cubicBezTo>
                    <a:pt x="85" y="3"/>
                    <a:pt x="66" y="0"/>
                    <a:pt x="52" y="20"/>
                  </a:cubicBezTo>
                  <a:cubicBezTo>
                    <a:pt x="44" y="31"/>
                    <a:pt x="40" y="52"/>
                    <a:pt x="38" y="64"/>
                  </a:cubicBezTo>
                  <a:cubicBezTo>
                    <a:pt x="35" y="74"/>
                    <a:pt x="33" y="90"/>
                    <a:pt x="6" y="95"/>
                  </a:cubicBezTo>
                  <a:cubicBezTo>
                    <a:pt x="4" y="95"/>
                    <a:pt x="2" y="97"/>
                    <a:pt x="1" y="99"/>
                  </a:cubicBezTo>
                  <a:cubicBezTo>
                    <a:pt x="1" y="104"/>
                    <a:pt x="0" y="112"/>
                    <a:pt x="5" y="118"/>
                  </a:cubicBezTo>
                  <a:cubicBezTo>
                    <a:pt x="6" y="119"/>
                    <a:pt x="7" y="120"/>
                    <a:pt x="9" y="120"/>
                  </a:cubicBezTo>
                  <a:cubicBezTo>
                    <a:pt x="21" y="119"/>
                    <a:pt x="26" y="118"/>
                    <a:pt x="39" y="113"/>
                  </a:cubicBezTo>
                  <a:cubicBezTo>
                    <a:pt x="63" y="104"/>
                    <a:pt x="86" y="8"/>
                    <a:pt x="85" y="3"/>
                  </a:cubicBez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45">
              <a:extLst>
                <a:ext uri="{FF2B5EF4-FFF2-40B4-BE49-F238E27FC236}">
                  <a16:creationId xmlns:a16="http://schemas.microsoft.com/office/drawing/2014/main" id="{0253597A-B253-48EE-9753-BA51E28765B1}"/>
                </a:ext>
              </a:extLst>
            </p:cNvPr>
            <p:cNvSpPr>
              <a:spLocks/>
            </p:cNvSpPr>
            <p:nvPr/>
          </p:nvSpPr>
          <p:spPr bwMode="auto">
            <a:xfrm>
              <a:off x="10291763" y="5087938"/>
              <a:ext cx="131763" cy="61912"/>
            </a:xfrm>
            <a:custGeom>
              <a:avLst/>
              <a:gdLst>
                <a:gd name="T0" fmla="*/ 49 w 51"/>
                <a:gd name="T1" fmla="*/ 0 h 24"/>
                <a:gd name="T2" fmla="*/ 51 w 51"/>
                <a:gd name="T3" fmla="*/ 5 h 24"/>
                <a:gd name="T4" fmla="*/ 41 w 51"/>
                <a:gd name="T5" fmla="*/ 11 h 24"/>
                <a:gd name="T6" fmla="*/ 22 w 51"/>
                <a:gd name="T7" fmla="*/ 21 h 24"/>
                <a:gd name="T8" fmla="*/ 0 w 51"/>
                <a:gd name="T9" fmla="*/ 17 h 24"/>
                <a:gd name="T10" fmla="*/ 18 w 51"/>
                <a:gd name="T11" fmla="*/ 14 h 24"/>
                <a:gd name="T12" fmla="*/ 49 w 51"/>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1" h="24">
                  <a:moveTo>
                    <a:pt x="49" y="0"/>
                  </a:moveTo>
                  <a:cubicBezTo>
                    <a:pt x="49" y="0"/>
                    <a:pt x="51" y="4"/>
                    <a:pt x="51" y="5"/>
                  </a:cubicBezTo>
                  <a:cubicBezTo>
                    <a:pt x="51" y="7"/>
                    <a:pt x="49" y="8"/>
                    <a:pt x="41" y="11"/>
                  </a:cubicBezTo>
                  <a:cubicBezTo>
                    <a:pt x="34" y="13"/>
                    <a:pt x="31" y="19"/>
                    <a:pt x="22" y="21"/>
                  </a:cubicBezTo>
                  <a:cubicBezTo>
                    <a:pt x="13" y="24"/>
                    <a:pt x="0" y="22"/>
                    <a:pt x="0" y="17"/>
                  </a:cubicBezTo>
                  <a:cubicBezTo>
                    <a:pt x="18" y="14"/>
                    <a:pt x="18" y="14"/>
                    <a:pt x="18" y="14"/>
                  </a:cubicBezTo>
                  <a:lnTo>
                    <a:pt x="49" y="0"/>
                  </a:ln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46">
              <a:extLst>
                <a:ext uri="{FF2B5EF4-FFF2-40B4-BE49-F238E27FC236}">
                  <a16:creationId xmlns:a16="http://schemas.microsoft.com/office/drawing/2014/main" id="{28721C5D-39AC-46E1-94F2-0BA8E74C7AC8}"/>
                </a:ext>
              </a:extLst>
            </p:cNvPr>
            <p:cNvSpPr>
              <a:spLocks/>
            </p:cNvSpPr>
            <p:nvPr/>
          </p:nvSpPr>
          <p:spPr bwMode="auto">
            <a:xfrm>
              <a:off x="10288588" y="5064125"/>
              <a:ext cx="138113" cy="76200"/>
            </a:xfrm>
            <a:custGeom>
              <a:avLst/>
              <a:gdLst>
                <a:gd name="T0" fmla="*/ 28 w 53"/>
                <a:gd name="T1" fmla="*/ 1 h 29"/>
                <a:gd name="T2" fmla="*/ 2 w 53"/>
                <a:gd name="T3" fmla="*/ 23 h 29"/>
                <a:gd name="T4" fmla="*/ 3 w 53"/>
                <a:gd name="T5" fmla="*/ 28 h 29"/>
                <a:gd name="T6" fmla="*/ 17 w 53"/>
                <a:gd name="T7" fmla="*/ 29 h 29"/>
                <a:gd name="T8" fmla="*/ 39 w 53"/>
                <a:gd name="T9" fmla="*/ 18 h 29"/>
                <a:gd name="T10" fmla="*/ 47 w 53"/>
                <a:gd name="T11" fmla="*/ 0 h 29"/>
                <a:gd name="T12" fmla="*/ 28 w 53"/>
                <a:gd name="T13" fmla="*/ 1 h 29"/>
              </a:gdLst>
              <a:ahLst/>
              <a:cxnLst>
                <a:cxn ang="0">
                  <a:pos x="T0" y="T1"/>
                </a:cxn>
                <a:cxn ang="0">
                  <a:pos x="T2" y="T3"/>
                </a:cxn>
                <a:cxn ang="0">
                  <a:pos x="T4" y="T5"/>
                </a:cxn>
                <a:cxn ang="0">
                  <a:pos x="T6" y="T7"/>
                </a:cxn>
                <a:cxn ang="0">
                  <a:pos x="T8" y="T9"/>
                </a:cxn>
                <a:cxn ang="0">
                  <a:pos x="T10" y="T11"/>
                </a:cxn>
                <a:cxn ang="0">
                  <a:pos x="T12" y="T13"/>
                </a:cxn>
              </a:cxnLst>
              <a:rect l="0" t="0" r="r" b="b"/>
              <a:pathLst>
                <a:path w="53" h="29">
                  <a:moveTo>
                    <a:pt x="28" y="1"/>
                  </a:moveTo>
                  <a:cubicBezTo>
                    <a:pt x="28" y="1"/>
                    <a:pt x="13" y="16"/>
                    <a:pt x="2" y="23"/>
                  </a:cubicBezTo>
                  <a:cubicBezTo>
                    <a:pt x="0" y="24"/>
                    <a:pt x="1" y="28"/>
                    <a:pt x="3" y="28"/>
                  </a:cubicBezTo>
                  <a:cubicBezTo>
                    <a:pt x="7" y="29"/>
                    <a:pt x="11" y="29"/>
                    <a:pt x="17" y="29"/>
                  </a:cubicBezTo>
                  <a:cubicBezTo>
                    <a:pt x="28" y="29"/>
                    <a:pt x="27" y="22"/>
                    <a:pt x="39" y="18"/>
                  </a:cubicBezTo>
                  <a:cubicBezTo>
                    <a:pt x="50" y="14"/>
                    <a:pt x="53" y="17"/>
                    <a:pt x="47" y="0"/>
                  </a:cubicBezTo>
                  <a:lnTo>
                    <a:pt x="28" y="1"/>
                  </a:lnTo>
                  <a:close/>
                </a:path>
              </a:pathLst>
            </a:custGeom>
            <a:solidFill>
              <a:srgbClr val="60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7">
              <a:extLst>
                <a:ext uri="{FF2B5EF4-FFF2-40B4-BE49-F238E27FC236}">
                  <a16:creationId xmlns:a16="http://schemas.microsoft.com/office/drawing/2014/main" id="{2D7B80A1-4790-4391-8DAF-8D5BA93F4AEF}"/>
                </a:ext>
              </a:extLst>
            </p:cNvPr>
            <p:cNvSpPr>
              <a:spLocks/>
            </p:cNvSpPr>
            <p:nvPr/>
          </p:nvSpPr>
          <p:spPr bwMode="auto">
            <a:xfrm>
              <a:off x="10345738" y="5080000"/>
              <a:ext cx="20638" cy="15875"/>
            </a:xfrm>
            <a:custGeom>
              <a:avLst/>
              <a:gdLst>
                <a:gd name="T0" fmla="*/ 1 w 8"/>
                <a:gd name="T1" fmla="*/ 0 h 6"/>
                <a:gd name="T2" fmla="*/ 5 w 8"/>
                <a:gd name="T3" fmla="*/ 2 h 6"/>
                <a:gd name="T4" fmla="*/ 6 w 8"/>
                <a:gd name="T5" fmla="*/ 3 h 6"/>
                <a:gd name="T6" fmla="*/ 8 w 8"/>
                <a:gd name="T7" fmla="*/ 5 h 6"/>
                <a:gd name="T8" fmla="*/ 2 w 8"/>
                <a:gd name="T9" fmla="*/ 5 h 6"/>
                <a:gd name="T10" fmla="*/ 1 w 8"/>
                <a:gd name="T11" fmla="*/ 3 h 6"/>
                <a:gd name="T12" fmla="*/ 1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1" y="0"/>
                  </a:moveTo>
                  <a:cubicBezTo>
                    <a:pt x="3" y="1"/>
                    <a:pt x="4" y="1"/>
                    <a:pt x="5" y="2"/>
                  </a:cubicBezTo>
                  <a:cubicBezTo>
                    <a:pt x="5" y="2"/>
                    <a:pt x="6" y="2"/>
                    <a:pt x="6" y="3"/>
                  </a:cubicBezTo>
                  <a:cubicBezTo>
                    <a:pt x="7" y="4"/>
                    <a:pt x="7" y="4"/>
                    <a:pt x="8" y="5"/>
                  </a:cubicBezTo>
                  <a:cubicBezTo>
                    <a:pt x="6" y="6"/>
                    <a:pt x="4" y="6"/>
                    <a:pt x="2" y="5"/>
                  </a:cubicBezTo>
                  <a:cubicBezTo>
                    <a:pt x="2" y="5"/>
                    <a:pt x="1" y="4"/>
                    <a:pt x="1" y="3"/>
                  </a:cubicBezTo>
                  <a:cubicBezTo>
                    <a:pt x="0" y="2"/>
                    <a:pt x="0" y="1"/>
                    <a:pt x="1" y="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48">
              <a:extLst>
                <a:ext uri="{FF2B5EF4-FFF2-40B4-BE49-F238E27FC236}">
                  <a16:creationId xmlns:a16="http://schemas.microsoft.com/office/drawing/2014/main" id="{C8E572B8-45F4-48C2-B2C7-7158874FD33A}"/>
                </a:ext>
              </a:extLst>
            </p:cNvPr>
            <p:cNvSpPr>
              <a:spLocks/>
            </p:cNvSpPr>
            <p:nvPr/>
          </p:nvSpPr>
          <p:spPr bwMode="auto">
            <a:xfrm>
              <a:off x="10345738" y="5072063"/>
              <a:ext cx="12700" cy="23812"/>
            </a:xfrm>
            <a:custGeom>
              <a:avLst/>
              <a:gdLst>
                <a:gd name="T0" fmla="*/ 4 w 5"/>
                <a:gd name="T1" fmla="*/ 0 h 9"/>
                <a:gd name="T2" fmla="*/ 4 w 5"/>
                <a:gd name="T3" fmla="*/ 5 h 9"/>
                <a:gd name="T4" fmla="*/ 1 w 5"/>
                <a:gd name="T5" fmla="*/ 9 h 9"/>
                <a:gd name="T6" fmla="*/ 0 w 5"/>
                <a:gd name="T7" fmla="*/ 4 h 9"/>
                <a:gd name="T8" fmla="*/ 4 w 5"/>
                <a:gd name="T9" fmla="*/ 0 h 9"/>
              </a:gdLst>
              <a:ahLst/>
              <a:cxnLst>
                <a:cxn ang="0">
                  <a:pos x="T0" y="T1"/>
                </a:cxn>
                <a:cxn ang="0">
                  <a:pos x="T2" y="T3"/>
                </a:cxn>
                <a:cxn ang="0">
                  <a:pos x="T4" y="T5"/>
                </a:cxn>
                <a:cxn ang="0">
                  <a:pos x="T6" y="T7"/>
                </a:cxn>
                <a:cxn ang="0">
                  <a:pos x="T8" y="T9"/>
                </a:cxn>
              </a:cxnLst>
              <a:rect l="0" t="0" r="r" b="b"/>
              <a:pathLst>
                <a:path w="5" h="9">
                  <a:moveTo>
                    <a:pt x="4" y="0"/>
                  </a:moveTo>
                  <a:cubicBezTo>
                    <a:pt x="5" y="2"/>
                    <a:pt x="5" y="3"/>
                    <a:pt x="4" y="5"/>
                  </a:cubicBezTo>
                  <a:cubicBezTo>
                    <a:pt x="4" y="6"/>
                    <a:pt x="3" y="7"/>
                    <a:pt x="1" y="9"/>
                  </a:cubicBezTo>
                  <a:cubicBezTo>
                    <a:pt x="0" y="7"/>
                    <a:pt x="0" y="5"/>
                    <a:pt x="0" y="4"/>
                  </a:cubicBezTo>
                  <a:cubicBezTo>
                    <a:pt x="1" y="2"/>
                    <a:pt x="2" y="0"/>
                    <a:pt x="4" y="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49">
              <a:extLst>
                <a:ext uri="{FF2B5EF4-FFF2-40B4-BE49-F238E27FC236}">
                  <a16:creationId xmlns:a16="http://schemas.microsoft.com/office/drawing/2014/main" id="{BA9C9863-EFEE-4725-8435-7B1B61D65007}"/>
                </a:ext>
              </a:extLst>
            </p:cNvPr>
            <p:cNvSpPr>
              <a:spLocks/>
            </p:cNvSpPr>
            <p:nvPr/>
          </p:nvSpPr>
          <p:spPr bwMode="auto">
            <a:xfrm>
              <a:off x="10323513" y="4605338"/>
              <a:ext cx="119063" cy="474662"/>
            </a:xfrm>
            <a:custGeom>
              <a:avLst/>
              <a:gdLst>
                <a:gd name="T0" fmla="*/ 0 w 46"/>
                <a:gd name="T1" fmla="*/ 0 h 183"/>
                <a:gd name="T2" fmla="*/ 7 w 46"/>
                <a:gd name="T3" fmla="*/ 79 h 183"/>
                <a:gd name="T4" fmla="*/ 12 w 46"/>
                <a:gd name="T5" fmla="*/ 178 h 183"/>
                <a:gd name="T6" fmla="*/ 37 w 46"/>
                <a:gd name="T7" fmla="*/ 178 h 183"/>
                <a:gd name="T8" fmla="*/ 45 w 46"/>
                <a:gd name="T9" fmla="*/ 122 h 183"/>
                <a:gd name="T10" fmla="*/ 41 w 46"/>
                <a:gd name="T11" fmla="*/ 95 h 183"/>
                <a:gd name="T12" fmla="*/ 44 w 46"/>
                <a:gd name="T13" fmla="*/ 18 h 183"/>
                <a:gd name="T14" fmla="*/ 0 w 46"/>
                <a:gd name="T15" fmla="*/ 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3">
                  <a:moveTo>
                    <a:pt x="0" y="0"/>
                  </a:moveTo>
                  <a:cubicBezTo>
                    <a:pt x="0" y="0"/>
                    <a:pt x="5" y="60"/>
                    <a:pt x="7" y="79"/>
                  </a:cubicBezTo>
                  <a:cubicBezTo>
                    <a:pt x="9" y="98"/>
                    <a:pt x="12" y="178"/>
                    <a:pt x="12" y="178"/>
                  </a:cubicBezTo>
                  <a:cubicBezTo>
                    <a:pt x="12" y="178"/>
                    <a:pt x="25" y="183"/>
                    <a:pt x="37" y="178"/>
                  </a:cubicBezTo>
                  <a:cubicBezTo>
                    <a:pt x="37" y="178"/>
                    <a:pt x="46" y="142"/>
                    <a:pt x="45" y="122"/>
                  </a:cubicBezTo>
                  <a:cubicBezTo>
                    <a:pt x="43" y="102"/>
                    <a:pt x="41" y="104"/>
                    <a:pt x="41" y="95"/>
                  </a:cubicBezTo>
                  <a:cubicBezTo>
                    <a:pt x="42" y="87"/>
                    <a:pt x="43" y="38"/>
                    <a:pt x="44" y="18"/>
                  </a:cubicBezTo>
                  <a:lnTo>
                    <a:pt x="0" y="0"/>
                  </a:lnTo>
                  <a:close/>
                </a:path>
              </a:pathLst>
            </a:custGeom>
            <a:solidFill>
              <a:srgbClr val="1625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50">
              <a:extLst>
                <a:ext uri="{FF2B5EF4-FFF2-40B4-BE49-F238E27FC236}">
                  <a16:creationId xmlns:a16="http://schemas.microsoft.com/office/drawing/2014/main" id="{37516480-77FD-487E-BF0B-B097D50E4F8D}"/>
                </a:ext>
              </a:extLst>
            </p:cNvPr>
            <p:cNvSpPr>
              <a:spLocks/>
            </p:cNvSpPr>
            <p:nvPr/>
          </p:nvSpPr>
          <p:spPr bwMode="auto">
            <a:xfrm>
              <a:off x="10458451" y="5129213"/>
              <a:ext cx="90488" cy="130175"/>
            </a:xfrm>
            <a:custGeom>
              <a:avLst/>
              <a:gdLst>
                <a:gd name="T0" fmla="*/ 27 w 35"/>
                <a:gd name="T1" fmla="*/ 0 h 50"/>
                <a:gd name="T2" fmla="*/ 29 w 35"/>
                <a:gd name="T3" fmla="*/ 6 h 50"/>
                <a:gd name="T4" fmla="*/ 32 w 35"/>
                <a:gd name="T5" fmla="*/ 25 h 50"/>
                <a:gd name="T6" fmla="*/ 30 w 35"/>
                <a:gd name="T7" fmla="*/ 40 h 50"/>
                <a:gd name="T8" fmla="*/ 11 w 35"/>
                <a:gd name="T9" fmla="*/ 49 h 50"/>
                <a:gd name="T10" fmla="*/ 2 w 35"/>
                <a:gd name="T11" fmla="*/ 35 h 50"/>
                <a:gd name="T12" fmla="*/ 27 w 3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5" h="50">
                  <a:moveTo>
                    <a:pt x="27" y="0"/>
                  </a:moveTo>
                  <a:cubicBezTo>
                    <a:pt x="27" y="0"/>
                    <a:pt x="28" y="1"/>
                    <a:pt x="29" y="6"/>
                  </a:cubicBezTo>
                  <a:cubicBezTo>
                    <a:pt x="29" y="11"/>
                    <a:pt x="30" y="19"/>
                    <a:pt x="32" y="25"/>
                  </a:cubicBezTo>
                  <a:cubicBezTo>
                    <a:pt x="33" y="30"/>
                    <a:pt x="35" y="34"/>
                    <a:pt x="30" y="40"/>
                  </a:cubicBezTo>
                  <a:cubicBezTo>
                    <a:pt x="24" y="46"/>
                    <a:pt x="17" y="50"/>
                    <a:pt x="11" y="49"/>
                  </a:cubicBezTo>
                  <a:cubicBezTo>
                    <a:pt x="5" y="48"/>
                    <a:pt x="0" y="42"/>
                    <a:pt x="2" y="35"/>
                  </a:cubicBezTo>
                  <a:lnTo>
                    <a:pt x="27" y="0"/>
                  </a:ln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51">
              <a:extLst>
                <a:ext uri="{FF2B5EF4-FFF2-40B4-BE49-F238E27FC236}">
                  <a16:creationId xmlns:a16="http://schemas.microsoft.com/office/drawing/2014/main" id="{50285196-3066-47B0-B829-F26EA5450610}"/>
                </a:ext>
              </a:extLst>
            </p:cNvPr>
            <p:cNvSpPr>
              <a:spLocks/>
            </p:cNvSpPr>
            <p:nvPr/>
          </p:nvSpPr>
          <p:spPr bwMode="auto">
            <a:xfrm>
              <a:off x="10460038" y="5129213"/>
              <a:ext cx="85725" cy="127000"/>
            </a:xfrm>
            <a:custGeom>
              <a:avLst/>
              <a:gdLst>
                <a:gd name="T0" fmla="*/ 8 w 33"/>
                <a:gd name="T1" fmla="*/ 0 h 49"/>
                <a:gd name="T2" fmla="*/ 26 w 33"/>
                <a:gd name="T3" fmla="*/ 0 h 49"/>
                <a:gd name="T4" fmla="*/ 28 w 33"/>
                <a:gd name="T5" fmla="*/ 17 h 49"/>
                <a:gd name="T6" fmla="*/ 29 w 33"/>
                <a:gd name="T7" fmla="*/ 36 h 49"/>
                <a:gd name="T8" fmla="*/ 10 w 33"/>
                <a:gd name="T9" fmla="*/ 47 h 49"/>
                <a:gd name="T10" fmla="*/ 2 w 33"/>
                <a:gd name="T11" fmla="*/ 33 h 49"/>
                <a:gd name="T12" fmla="*/ 8 w 3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33" h="49">
                  <a:moveTo>
                    <a:pt x="8" y="0"/>
                  </a:moveTo>
                  <a:cubicBezTo>
                    <a:pt x="18" y="5"/>
                    <a:pt x="26" y="0"/>
                    <a:pt x="26" y="0"/>
                  </a:cubicBezTo>
                  <a:cubicBezTo>
                    <a:pt x="26" y="0"/>
                    <a:pt x="26" y="5"/>
                    <a:pt x="28" y="17"/>
                  </a:cubicBezTo>
                  <a:cubicBezTo>
                    <a:pt x="29" y="24"/>
                    <a:pt x="33" y="30"/>
                    <a:pt x="29" y="36"/>
                  </a:cubicBezTo>
                  <a:cubicBezTo>
                    <a:pt x="25" y="42"/>
                    <a:pt x="16" y="49"/>
                    <a:pt x="10" y="47"/>
                  </a:cubicBezTo>
                  <a:cubicBezTo>
                    <a:pt x="3" y="45"/>
                    <a:pt x="0" y="38"/>
                    <a:pt x="2" y="33"/>
                  </a:cubicBezTo>
                  <a:cubicBezTo>
                    <a:pt x="4" y="28"/>
                    <a:pt x="8" y="13"/>
                    <a:pt x="8" y="0"/>
                  </a:cubicBezTo>
                  <a:close/>
                </a:path>
              </a:pathLst>
            </a:custGeom>
            <a:solidFill>
              <a:srgbClr val="60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52">
              <a:extLst>
                <a:ext uri="{FF2B5EF4-FFF2-40B4-BE49-F238E27FC236}">
                  <a16:creationId xmlns:a16="http://schemas.microsoft.com/office/drawing/2014/main" id="{38E5F090-1200-4979-8DF1-9537B3CDD636}"/>
                </a:ext>
              </a:extLst>
            </p:cNvPr>
            <p:cNvSpPr>
              <a:spLocks/>
            </p:cNvSpPr>
            <p:nvPr/>
          </p:nvSpPr>
          <p:spPr bwMode="auto">
            <a:xfrm>
              <a:off x="10483851" y="5162550"/>
              <a:ext cx="38100" cy="15875"/>
            </a:xfrm>
            <a:custGeom>
              <a:avLst/>
              <a:gdLst>
                <a:gd name="T0" fmla="*/ 15 w 15"/>
                <a:gd name="T1" fmla="*/ 6 h 6"/>
                <a:gd name="T2" fmla="*/ 7 w 15"/>
                <a:gd name="T3" fmla="*/ 5 h 6"/>
                <a:gd name="T4" fmla="*/ 4 w 15"/>
                <a:gd name="T5" fmla="*/ 4 h 6"/>
                <a:gd name="T6" fmla="*/ 0 w 15"/>
                <a:gd name="T7" fmla="*/ 3 h 6"/>
                <a:gd name="T8" fmla="*/ 8 w 15"/>
                <a:gd name="T9" fmla="*/ 1 h 6"/>
                <a:gd name="T10" fmla="*/ 15 w 15"/>
                <a:gd name="T11" fmla="*/ 6 h 6"/>
              </a:gdLst>
              <a:ahLst/>
              <a:cxnLst>
                <a:cxn ang="0">
                  <a:pos x="T0" y="T1"/>
                </a:cxn>
                <a:cxn ang="0">
                  <a:pos x="T2" y="T3"/>
                </a:cxn>
                <a:cxn ang="0">
                  <a:pos x="T4" y="T5"/>
                </a:cxn>
                <a:cxn ang="0">
                  <a:pos x="T6" y="T7"/>
                </a:cxn>
                <a:cxn ang="0">
                  <a:pos x="T8" y="T9"/>
                </a:cxn>
                <a:cxn ang="0">
                  <a:pos x="T10" y="T11"/>
                </a:cxn>
              </a:cxnLst>
              <a:rect l="0" t="0" r="r" b="b"/>
              <a:pathLst>
                <a:path w="15" h="6">
                  <a:moveTo>
                    <a:pt x="15" y="6"/>
                  </a:moveTo>
                  <a:cubicBezTo>
                    <a:pt x="12" y="6"/>
                    <a:pt x="10" y="5"/>
                    <a:pt x="7" y="5"/>
                  </a:cubicBezTo>
                  <a:cubicBezTo>
                    <a:pt x="4" y="4"/>
                    <a:pt x="4" y="4"/>
                    <a:pt x="4" y="4"/>
                  </a:cubicBezTo>
                  <a:cubicBezTo>
                    <a:pt x="3" y="4"/>
                    <a:pt x="2" y="4"/>
                    <a:pt x="0" y="3"/>
                  </a:cubicBezTo>
                  <a:cubicBezTo>
                    <a:pt x="2" y="1"/>
                    <a:pt x="5" y="0"/>
                    <a:pt x="8" y="1"/>
                  </a:cubicBezTo>
                  <a:cubicBezTo>
                    <a:pt x="11" y="1"/>
                    <a:pt x="13" y="3"/>
                    <a:pt x="15" y="6"/>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53">
              <a:extLst>
                <a:ext uri="{FF2B5EF4-FFF2-40B4-BE49-F238E27FC236}">
                  <a16:creationId xmlns:a16="http://schemas.microsoft.com/office/drawing/2014/main" id="{BE378DF3-15E8-471D-867D-66BFEEF23E56}"/>
                </a:ext>
              </a:extLst>
            </p:cNvPr>
            <p:cNvSpPr>
              <a:spLocks/>
            </p:cNvSpPr>
            <p:nvPr/>
          </p:nvSpPr>
          <p:spPr bwMode="auto">
            <a:xfrm>
              <a:off x="10483851" y="5160963"/>
              <a:ext cx="38100" cy="20637"/>
            </a:xfrm>
            <a:custGeom>
              <a:avLst/>
              <a:gdLst>
                <a:gd name="T0" fmla="*/ 15 w 15"/>
                <a:gd name="T1" fmla="*/ 0 h 8"/>
                <a:gd name="T2" fmla="*/ 8 w 15"/>
                <a:gd name="T3" fmla="*/ 5 h 8"/>
                <a:gd name="T4" fmla="*/ 0 w 15"/>
                <a:gd name="T5" fmla="*/ 8 h 8"/>
                <a:gd name="T6" fmla="*/ 3 w 15"/>
                <a:gd name="T7" fmla="*/ 4 h 8"/>
                <a:gd name="T8" fmla="*/ 6 w 15"/>
                <a:gd name="T9" fmla="*/ 2 h 8"/>
                <a:gd name="T10" fmla="*/ 15 w 15"/>
                <a:gd name="T11" fmla="*/ 0 h 8"/>
              </a:gdLst>
              <a:ahLst/>
              <a:cxnLst>
                <a:cxn ang="0">
                  <a:pos x="T0" y="T1"/>
                </a:cxn>
                <a:cxn ang="0">
                  <a:pos x="T2" y="T3"/>
                </a:cxn>
                <a:cxn ang="0">
                  <a:pos x="T4" y="T5"/>
                </a:cxn>
                <a:cxn ang="0">
                  <a:pos x="T6" y="T7"/>
                </a:cxn>
                <a:cxn ang="0">
                  <a:pos x="T8" y="T9"/>
                </a:cxn>
                <a:cxn ang="0">
                  <a:pos x="T10" y="T11"/>
                </a:cxn>
              </a:cxnLst>
              <a:rect l="0" t="0" r="r" b="b"/>
              <a:pathLst>
                <a:path w="15" h="8">
                  <a:moveTo>
                    <a:pt x="15" y="0"/>
                  </a:moveTo>
                  <a:cubicBezTo>
                    <a:pt x="13" y="3"/>
                    <a:pt x="10" y="4"/>
                    <a:pt x="8" y="5"/>
                  </a:cubicBezTo>
                  <a:cubicBezTo>
                    <a:pt x="5" y="6"/>
                    <a:pt x="3" y="7"/>
                    <a:pt x="0" y="8"/>
                  </a:cubicBezTo>
                  <a:cubicBezTo>
                    <a:pt x="1" y="7"/>
                    <a:pt x="1" y="5"/>
                    <a:pt x="3" y="4"/>
                  </a:cubicBezTo>
                  <a:cubicBezTo>
                    <a:pt x="4" y="3"/>
                    <a:pt x="5" y="2"/>
                    <a:pt x="6" y="2"/>
                  </a:cubicBezTo>
                  <a:cubicBezTo>
                    <a:pt x="9" y="0"/>
                    <a:pt x="12" y="0"/>
                    <a:pt x="15" y="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54">
              <a:extLst>
                <a:ext uri="{FF2B5EF4-FFF2-40B4-BE49-F238E27FC236}">
                  <a16:creationId xmlns:a16="http://schemas.microsoft.com/office/drawing/2014/main" id="{9FE655F0-135A-4CB0-85EE-FDD84F747E4C}"/>
                </a:ext>
              </a:extLst>
            </p:cNvPr>
            <p:cNvSpPr>
              <a:spLocks/>
            </p:cNvSpPr>
            <p:nvPr/>
          </p:nvSpPr>
          <p:spPr bwMode="auto">
            <a:xfrm>
              <a:off x="10317163" y="4605338"/>
              <a:ext cx="247650" cy="549275"/>
            </a:xfrm>
            <a:custGeom>
              <a:avLst/>
              <a:gdLst>
                <a:gd name="T0" fmla="*/ 82 w 95"/>
                <a:gd name="T1" fmla="*/ 0 h 212"/>
                <a:gd name="T2" fmla="*/ 86 w 95"/>
                <a:gd name="T3" fmla="*/ 96 h 212"/>
                <a:gd name="T4" fmla="*/ 86 w 95"/>
                <a:gd name="T5" fmla="*/ 204 h 212"/>
                <a:gd name="T6" fmla="*/ 57 w 95"/>
                <a:gd name="T7" fmla="*/ 204 h 212"/>
                <a:gd name="T8" fmla="*/ 54 w 95"/>
                <a:gd name="T9" fmla="*/ 127 h 212"/>
                <a:gd name="T10" fmla="*/ 51 w 95"/>
                <a:gd name="T11" fmla="*/ 96 h 212"/>
                <a:gd name="T12" fmla="*/ 36 w 95"/>
                <a:gd name="T13" fmla="*/ 36 h 212"/>
                <a:gd name="T14" fmla="*/ 0 w 95"/>
                <a:gd name="T15" fmla="*/ 0 h 212"/>
                <a:gd name="T16" fmla="*/ 82 w 95"/>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12">
                  <a:moveTo>
                    <a:pt x="82" y="0"/>
                  </a:moveTo>
                  <a:cubicBezTo>
                    <a:pt x="82" y="0"/>
                    <a:pt x="90" y="33"/>
                    <a:pt x="86" y="96"/>
                  </a:cubicBezTo>
                  <a:cubicBezTo>
                    <a:pt x="86" y="96"/>
                    <a:pt x="95" y="142"/>
                    <a:pt x="86" y="204"/>
                  </a:cubicBezTo>
                  <a:cubicBezTo>
                    <a:pt x="86" y="204"/>
                    <a:pt x="75" y="212"/>
                    <a:pt x="57" y="204"/>
                  </a:cubicBezTo>
                  <a:cubicBezTo>
                    <a:pt x="57" y="204"/>
                    <a:pt x="54" y="142"/>
                    <a:pt x="54" y="127"/>
                  </a:cubicBezTo>
                  <a:cubicBezTo>
                    <a:pt x="53" y="113"/>
                    <a:pt x="53" y="104"/>
                    <a:pt x="51" y="96"/>
                  </a:cubicBezTo>
                  <a:cubicBezTo>
                    <a:pt x="49" y="88"/>
                    <a:pt x="36" y="36"/>
                    <a:pt x="36" y="36"/>
                  </a:cubicBezTo>
                  <a:cubicBezTo>
                    <a:pt x="36" y="36"/>
                    <a:pt x="4" y="18"/>
                    <a:pt x="0" y="0"/>
                  </a:cubicBezTo>
                  <a:lnTo>
                    <a:pt x="82" y="0"/>
                  </a:ln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55">
              <a:extLst>
                <a:ext uri="{FF2B5EF4-FFF2-40B4-BE49-F238E27FC236}">
                  <a16:creationId xmlns:a16="http://schemas.microsoft.com/office/drawing/2014/main" id="{1FB31E28-10FB-4FD7-8A49-2CBD79610E7B}"/>
                </a:ext>
              </a:extLst>
            </p:cNvPr>
            <p:cNvSpPr>
              <a:spLocks/>
            </p:cNvSpPr>
            <p:nvPr/>
          </p:nvSpPr>
          <p:spPr bwMode="auto">
            <a:xfrm>
              <a:off x="10317163" y="4605338"/>
              <a:ext cx="215900" cy="38100"/>
            </a:xfrm>
            <a:custGeom>
              <a:avLst/>
              <a:gdLst>
                <a:gd name="T0" fmla="*/ 83 w 83"/>
                <a:gd name="T1" fmla="*/ 9 h 15"/>
                <a:gd name="T2" fmla="*/ 42 w 83"/>
                <a:gd name="T3" fmla="*/ 15 h 15"/>
                <a:gd name="T4" fmla="*/ 5 w 83"/>
                <a:gd name="T5" fmla="*/ 10 h 15"/>
                <a:gd name="T6" fmla="*/ 0 w 83"/>
                <a:gd name="T7" fmla="*/ 0 h 15"/>
                <a:gd name="T8" fmla="*/ 82 w 83"/>
                <a:gd name="T9" fmla="*/ 0 h 15"/>
                <a:gd name="T10" fmla="*/ 83 w 83"/>
                <a:gd name="T11" fmla="*/ 9 h 15"/>
              </a:gdLst>
              <a:ahLst/>
              <a:cxnLst>
                <a:cxn ang="0">
                  <a:pos x="T0" y="T1"/>
                </a:cxn>
                <a:cxn ang="0">
                  <a:pos x="T2" y="T3"/>
                </a:cxn>
                <a:cxn ang="0">
                  <a:pos x="T4" y="T5"/>
                </a:cxn>
                <a:cxn ang="0">
                  <a:pos x="T6" y="T7"/>
                </a:cxn>
                <a:cxn ang="0">
                  <a:pos x="T8" y="T9"/>
                </a:cxn>
                <a:cxn ang="0">
                  <a:pos x="T10" y="T11"/>
                </a:cxn>
              </a:cxnLst>
              <a:rect l="0" t="0" r="r" b="b"/>
              <a:pathLst>
                <a:path w="83" h="15">
                  <a:moveTo>
                    <a:pt x="83" y="9"/>
                  </a:moveTo>
                  <a:cubicBezTo>
                    <a:pt x="73" y="13"/>
                    <a:pt x="58" y="15"/>
                    <a:pt x="42" y="15"/>
                  </a:cubicBezTo>
                  <a:cubicBezTo>
                    <a:pt x="28" y="15"/>
                    <a:pt x="15" y="13"/>
                    <a:pt x="5" y="10"/>
                  </a:cubicBezTo>
                  <a:cubicBezTo>
                    <a:pt x="3" y="7"/>
                    <a:pt x="1" y="3"/>
                    <a:pt x="0" y="0"/>
                  </a:cubicBezTo>
                  <a:cubicBezTo>
                    <a:pt x="82" y="0"/>
                    <a:pt x="82" y="0"/>
                    <a:pt x="82" y="0"/>
                  </a:cubicBezTo>
                  <a:cubicBezTo>
                    <a:pt x="82" y="0"/>
                    <a:pt x="82" y="3"/>
                    <a:pt x="83" y="9"/>
                  </a:cubicBezTo>
                  <a:close/>
                </a:path>
              </a:pathLst>
            </a:custGeom>
            <a:solidFill>
              <a:srgbClr val="60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56">
              <a:extLst>
                <a:ext uri="{FF2B5EF4-FFF2-40B4-BE49-F238E27FC236}">
                  <a16:creationId xmlns:a16="http://schemas.microsoft.com/office/drawing/2014/main" id="{AD9D37B8-9A93-4053-B4BD-8B8222C30BB8}"/>
                </a:ext>
              </a:extLst>
            </p:cNvPr>
            <p:cNvSpPr>
              <a:spLocks/>
            </p:cNvSpPr>
            <p:nvPr/>
          </p:nvSpPr>
          <p:spPr bwMode="auto">
            <a:xfrm>
              <a:off x="10348913" y="4611688"/>
              <a:ext cx="38100" cy="31750"/>
            </a:xfrm>
            <a:custGeom>
              <a:avLst/>
              <a:gdLst>
                <a:gd name="T0" fmla="*/ 5 w 15"/>
                <a:gd name="T1" fmla="*/ 11 h 12"/>
                <a:gd name="T2" fmla="*/ 8 w 15"/>
                <a:gd name="T3" fmla="*/ 11 h 12"/>
                <a:gd name="T4" fmla="*/ 15 w 15"/>
                <a:gd name="T5" fmla="*/ 7 h 12"/>
                <a:gd name="T6" fmla="*/ 10 w 15"/>
                <a:gd name="T7" fmla="*/ 1 h 12"/>
                <a:gd name="T8" fmla="*/ 7 w 15"/>
                <a:gd name="T9" fmla="*/ 0 h 12"/>
                <a:gd name="T10" fmla="*/ 1 w 15"/>
                <a:gd name="T11" fmla="*/ 5 h 12"/>
                <a:gd name="T12" fmla="*/ 5 w 15"/>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5" y="11"/>
                  </a:moveTo>
                  <a:cubicBezTo>
                    <a:pt x="8" y="11"/>
                    <a:pt x="8" y="11"/>
                    <a:pt x="8" y="11"/>
                  </a:cubicBezTo>
                  <a:cubicBezTo>
                    <a:pt x="11" y="12"/>
                    <a:pt x="14" y="10"/>
                    <a:pt x="15" y="7"/>
                  </a:cubicBezTo>
                  <a:cubicBezTo>
                    <a:pt x="15" y="4"/>
                    <a:pt x="13" y="1"/>
                    <a:pt x="10" y="1"/>
                  </a:cubicBezTo>
                  <a:cubicBezTo>
                    <a:pt x="7" y="0"/>
                    <a:pt x="7" y="0"/>
                    <a:pt x="7" y="0"/>
                  </a:cubicBezTo>
                  <a:cubicBezTo>
                    <a:pt x="4" y="0"/>
                    <a:pt x="1" y="2"/>
                    <a:pt x="1" y="5"/>
                  </a:cubicBezTo>
                  <a:cubicBezTo>
                    <a:pt x="0" y="8"/>
                    <a:pt x="2" y="10"/>
                    <a:pt x="5"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57">
              <a:extLst>
                <a:ext uri="{FF2B5EF4-FFF2-40B4-BE49-F238E27FC236}">
                  <a16:creationId xmlns:a16="http://schemas.microsoft.com/office/drawing/2014/main" id="{3F2C8F01-B8F7-4957-B238-DBD451078E94}"/>
                </a:ext>
              </a:extLst>
            </p:cNvPr>
            <p:cNvSpPr>
              <a:spLocks/>
            </p:cNvSpPr>
            <p:nvPr/>
          </p:nvSpPr>
          <p:spPr bwMode="auto">
            <a:xfrm>
              <a:off x="10307638" y="4176713"/>
              <a:ext cx="238125" cy="458787"/>
            </a:xfrm>
            <a:custGeom>
              <a:avLst/>
              <a:gdLst>
                <a:gd name="T0" fmla="*/ 3 w 92"/>
                <a:gd name="T1" fmla="*/ 151 h 177"/>
                <a:gd name="T2" fmla="*/ 4 w 92"/>
                <a:gd name="T3" fmla="*/ 61 h 177"/>
                <a:gd name="T4" fmla="*/ 14 w 92"/>
                <a:gd name="T5" fmla="*/ 15 h 177"/>
                <a:gd name="T6" fmla="*/ 36 w 92"/>
                <a:gd name="T7" fmla="*/ 0 h 177"/>
                <a:gd name="T8" fmla="*/ 72 w 92"/>
                <a:gd name="T9" fmla="*/ 5 h 177"/>
                <a:gd name="T10" fmla="*/ 90 w 92"/>
                <a:gd name="T11" fmla="*/ 12 h 177"/>
                <a:gd name="T12" fmla="*/ 85 w 92"/>
                <a:gd name="T13" fmla="*/ 60 h 177"/>
                <a:gd name="T14" fmla="*/ 83 w 92"/>
                <a:gd name="T15" fmla="*/ 137 h 177"/>
                <a:gd name="T16" fmla="*/ 85 w 92"/>
                <a:gd name="T17" fmla="*/ 150 h 177"/>
                <a:gd name="T18" fmla="*/ 87 w 92"/>
                <a:gd name="T19" fmla="*/ 167 h 177"/>
                <a:gd name="T20" fmla="*/ 4 w 92"/>
                <a:gd name="T21" fmla="*/ 167 h 177"/>
                <a:gd name="T22" fmla="*/ 3 w 92"/>
                <a:gd name="T23" fmla="*/ 15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77">
                  <a:moveTo>
                    <a:pt x="3" y="151"/>
                  </a:moveTo>
                  <a:cubicBezTo>
                    <a:pt x="1" y="112"/>
                    <a:pt x="4" y="61"/>
                    <a:pt x="4" y="61"/>
                  </a:cubicBezTo>
                  <a:cubicBezTo>
                    <a:pt x="4" y="61"/>
                    <a:pt x="3" y="28"/>
                    <a:pt x="14" y="15"/>
                  </a:cubicBezTo>
                  <a:cubicBezTo>
                    <a:pt x="25" y="2"/>
                    <a:pt x="36" y="0"/>
                    <a:pt x="36" y="0"/>
                  </a:cubicBezTo>
                  <a:cubicBezTo>
                    <a:pt x="72" y="5"/>
                    <a:pt x="72" y="5"/>
                    <a:pt x="72" y="5"/>
                  </a:cubicBezTo>
                  <a:cubicBezTo>
                    <a:pt x="84" y="11"/>
                    <a:pt x="90" y="12"/>
                    <a:pt x="90" y="12"/>
                  </a:cubicBezTo>
                  <a:cubicBezTo>
                    <a:pt x="90" y="12"/>
                    <a:pt x="87" y="37"/>
                    <a:pt x="85" y="60"/>
                  </a:cubicBezTo>
                  <a:cubicBezTo>
                    <a:pt x="83" y="89"/>
                    <a:pt x="80" y="116"/>
                    <a:pt x="83" y="137"/>
                  </a:cubicBezTo>
                  <a:cubicBezTo>
                    <a:pt x="84" y="144"/>
                    <a:pt x="84" y="144"/>
                    <a:pt x="85" y="150"/>
                  </a:cubicBezTo>
                  <a:cubicBezTo>
                    <a:pt x="85" y="150"/>
                    <a:pt x="92" y="158"/>
                    <a:pt x="87" y="167"/>
                  </a:cubicBezTo>
                  <a:cubicBezTo>
                    <a:pt x="31" y="177"/>
                    <a:pt x="5" y="165"/>
                    <a:pt x="4" y="167"/>
                  </a:cubicBezTo>
                  <a:cubicBezTo>
                    <a:pt x="4" y="167"/>
                    <a:pt x="0" y="160"/>
                    <a:pt x="3" y="151"/>
                  </a:cubicBezTo>
                  <a:close/>
                </a:path>
              </a:pathLst>
            </a:custGeom>
            <a:solidFill>
              <a:srgbClr val="B1E3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8">
              <a:extLst>
                <a:ext uri="{FF2B5EF4-FFF2-40B4-BE49-F238E27FC236}">
                  <a16:creationId xmlns:a16="http://schemas.microsoft.com/office/drawing/2014/main" id="{F431C9DC-91C3-4E31-96C0-DE93AF52EADA}"/>
                </a:ext>
              </a:extLst>
            </p:cNvPr>
            <p:cNvSpPr>
              <a:spLocks/>
            </p:cNvSpPr>
            <p:nvPr/>
          </p:nvSpPr>
          <p:spPr bwMode="auto">
            <a:xfrm>
              <a:off x="10301288" y="4176713"/>
              <a:ext cx="100013" cy="471487"/>
            </a:xfrm>
            <a:custGeom>
              <a:avLst/>
              <a:gdLst>
                <a:gd name="T0" fmla="*/ 38 w 38"/>
                <a:gd name="T1" fmla="*/ 0 h 182"/>
                <a:gd name="T2" fmla="*/ 18 w 38"/>
                <a:gd name="T3" fmla="*/ 40 h 182"/>
                <a:gd name="T4" fmla="*/ 16 w 38"/>
                <a:gd name="T5" fmla="*/ 180 h 182"/>
                <a:gd name="T6" fmla="*/ 1 w 38"/>
                <a:gd name="T7" fmla="*/ 174 h 182"/>
                <a:gd name="T8" fmla="*/ 3 w 38"/>
                <a:gd name="T9" fmla="*/ 95 h 182"/>
                <a:gd name="T10" fmla="*/ 38 w 38"/>
                <a:gd name="T11" fmla="*/ 0 h 182"/>
              </a:gdLst>
              <a:ahLst/>
              <a:cxnLst>
                <a:cxn ang="0">
                  <a:pos x="T0" y="T1"/>
                </a:cxn>
                <a:cxn ang="0">
                  <a:pos x="T2" y="T3"/>
                </a:cxn>
                <a:cxn ang="0">
                  <a:pos x="T4" y="T5"/>
                </a:cxn>
                <a:cxn ang="0">
                  <a:pos x="T6" y="T7"/>
                </a:cxn>
                <a:cxn ang="0">
                  <a:pos x="T8" y="T9"/>
                </a:cxn>
                <a:cxn ang="0">
                  <a:pos x="T10" y="T11"/>
                </a:cxn>
              </a:cxnLst>
              <a:rect l="0" t="0" r="r" b="b"/>
              <a:pathLst>
                <a:path w="38" h="182">
                  <a:moveTo>
                    <a:pt x="38" y="0"/>
                  </a:moveTo>
                  <a:cubicBezTo>
                    <a:pt x="38" y="0"/>
                    <a:pt x="22" y="20"/>
                    <a:pt x="18" y="40"/>
                  </a:cubicBezTo>
                  <a:cubicBezTo>
                    <a:pt x="14" y="59"/>
                    <a:pt x="12" y="134"/>
                    <a:pt x="16" y="180"/>
                  </a:cubicBezTo>
                  <a:cubicBezTo>
                    <a:pt x="16" y="180"/>
                    <a:pt x="8" y="182"/>
                    <a:pt x="1" y="174"/>
                  </a:cubicBezTo>
                  <a:cubicBezTo>
                    <a:pt x="1" y="174"/>
                    <a:pt x="2" y="117"/>
                    <a:pt x="3" y="95"/>
                  </a:cubicBezTo>
                  <a:cubicBezTo>
                    <a:pt x="4" y="67"/>
                    <a:pt x="0" y="3"/>
                    <a:pt x="38" y="0"/>
                  </a:cubicBezTo>
                  <a:close/>
                </a:path>
              </a:pathLst>
            </a:custGeom>
            <a:solidFill>
              <a:srgbClr val="385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9">
              <a:extLst>
                <a:ext uri="{FF2B5EF4-FFF2-40B4-BE49-F238E27FC236}">
                  <a16:creationId xmlns:a16="http://schemas.microsoft.com/office/drawing/2014/main" id="{D17B1124-B857-4BC6-AD14-E6695E29BDB5}"/>
                </a:ext>
              </a:extLst>
            </p:cNvPr>
            <p:cNvSpPr>
              <a:spLocks/>
            </p:cNvSpPr>
            <p:nvPr/>
          </p:nvSpPr>
          <p:spPr bwMode="auto">
            <a:xfrm>
              <a:off x="10317163" y="4176713"/>
              <a:ext cx="84138" cy="258762"/>
            </a:xfrm>
            <a:custGeom>
              <a:avLst/>
              <a:gdLst>
                <a:gd name="T0" fmla="*/ 8 w 32"/>
                <a:gd name="T1" fmla="*/ 100 h 100"/>
                <a:gd name="T2" fmla="*/ 32 w 32"/>
                <a:gd name="T3" fmla="*/ 0 h 100"/>
                <a:gd name="T4" fmla="*/ 2 w 32"/>
                <a:gd name="T5" fmla="*/ 43 h 100"/>
                <a:gd name="T6" fmla="*/ 8 w 32"/>
                <a:gd name="T7" fmla="*/ 50 h 100"/>
                <a:gd name="T8" fmla="*/ 0 w 32"/>
                <a:gd name="T9" fmla="*/ 64 h 100"/>
                <a:gd name="T10" fmla="*/ 8 w 32"/>
                <a:gd name="T11" fmla="*/ 100 h 100"/>
              </a:gdLst>
              <a:ahLst/>
              <a:cxnLst>
                <a:cxn ang="0">
                  <a:pos x="T0" y="T1"/>
                </a:cxn>
                <a:cxn ang="0">
                  <a:pos x="T2" y="T3"/>
                </a:cxn>
                <a:cxn ang="0">
                  <a:pos x="T4" y="T5"/>
                </a:cxn>
                <a:cxn ang="0">
                  <a:pos x="T6" y="T7"/>
                </a:cxn>
                <a:cxn ang="0">
                  <a:pos x="T8" y="T9"/>
                </a:cxn>
                <a:cxn ang="0">
                  <a:pos x="T10" y="T11"/>
                </a:cxn>
              </a:cxnLst>
              <a:rect l="0" t="0" r="r" b="b"/>
              <a:pathLst>
                <a:path w="32" h="100">
                  <a:moveTo>
                    <a:pt x="8" y="100"/>
                  </a:moveTo>
                  <a:cubicBezTo>
                    <a:pt x="8" y="100"/>
                    <a:pt x="5" y="35"/>
                    <a:pt x="32" y="0"/>
                  </a:cubicBezTo>
                  <a:cubicBezTo>
                    <a:pt x="32" y="0"/>
                    <a:pt x="8" y="28"/>
                    <a:pt x="2" y="43"/>
                  </a:cubicBezTo>
                  <a:cubicBezTo>
                    <a:pt x="3" y="45"/>
                    <a:pt x="8" y="50"/>
                    <a:pt x="8" y="50"/>
                  </a:cubicBezTo>
                  <a:cubicBezTo>
                    <a:pt x="0" y="64"/>
                    <a:pt x="0" y="64"/>
                    <a:pt x="0" y="64"/>
                  </a:cubicBezTo>
                  <a:lnTo>
                    <a:pt x="8" y="100"/>
                  </a:ln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60">
              <a:extLst>
                <a:ext uri="{FF2B5EF4-FFF2-40B4-BE49-F238E27FC236}">
                  <a16:creationId xmlns:a16="http://schemas.microsoft.com/office/drawing/2014/main" id="{43C0D88D-1C4E-42E3-82BA-FD0EDCD17DA4}"/>
                </a:ext>
              </a:extLst>
            </p:cNvPr>
            <p:cNvSpPr>
              <a:spLocks/>
            </p:cNvSpPr>
            <p:nvPr/>
          </p:nvSpPr>
          <p:spPr bwMode="auto">
            <a:xfrm>
              <a:off x="10401301" y="4181475"/>
              <a:ext cx="144463" cy="481012"/>
            </a:xfrm>
            <a:custGeom>
              <a:avLst/>
              <a:gdLst>
                <a:gd name="T0" fmla="*/ 33 w 56"/>
                <a:gd name="T1" fmla="*/ 0 h 185"/>
                <a:gd name="T2" fmla="*/ 54 w 56"/>
                <a:gd name="T3" fmla="*/ 10 h 185"/>
                <a:gd name="T4" fmla="*/ 47 w 56"/>
                <a:gd name="T5" fmla="*/ 88 h 185"/>
                <a:gd name="T6" fmla="*/ 51 w 56"/>
                <a:gd name="T7" fmla="*/ 143 h 185"/>
                <a:gd name="T8" fmla="*/ 56 w 56"/>
                <a:gd name="T9" fmla="*/ 175 h 185"/>
                <a:gd name="T10" fmla="*/ 0 w 56"/>
                <a:gd name="T11" fmla="*/ 180 h 185"/>
                <a:gd name="T12" fmla="*/ 2 w 56"/>
                <a:gd name="T13" fmla="*/ 72 h 185"/>
                <a:gd name="T14" fmla="*/ 33 w 56"/>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85">
                  <a:moveTo>
                    <a:pt x="33" y="0"/>
                  </a:moveTo>
                  <a:cubicBezTo>
                    <a:pt x="33" y="0"/>
                    <a:pt x="45" y="5"/>
                    <a:pt x="54" y="10"/>
                  </a:cubicBezTo>
                  <a:cubicBezTo>
                    <a:pt x="47" y="88"/>
                    <a:pt x="47" y="88"/>
                    <a:pt x="47" y="88"/>
                  </a:cubicBezTo>
                  <a:cubicBezTo>
                    <a:pt x="47" y="88"/>
                    <a:pt x="47" y="129"/>
                    <a:pt x="51" y="143"/>
                  </a:cubicBezTo>
                  <a:cubicBezTo>
                    <a:pt x="56" y="158"/>
                    <a:pt x="56" y="175"/>
                    <a:pt x="56" y="175"/>
                  </a:cubicBezTo>
                  <a:cubicBezTo>
                    <a:pt x="56" y="175"/>
                    <a:pt x="38" y="185"/>
                    <a:pt x="0" y="180"/>
                  </a:cubicBezTo>
                  <a:cubicBezTo>
                    <a:pt x="0" y="180"/>
                    <a:pt x="0" y="110"/>
                    <a:pt x="2" y="72"/>
                  </a:cubicBezTo>
                  <a:cubicBezTo>
                    <a:pt x="4" y="34"/>
                    <a:pt x="19" y="24"/>
                    <a:pt x="33" y="0"/>
                  </a:cubicBezTo>
                  <a:close/>
                </a:path>
              </a:pathLst>
            </a:custGeom>
            <a:solidFill>
              <a:srgbClr val="385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61">
              <a:extLst>
                <a:ext uri="{FF2B5EF4-FFF2-40B4-BE49-F238E27FC236}">
                  <a16:creationId xmlns:a16="http://schemas.microsoft.com/office/drawing/2014/main" id="{90AF3E5D-B0B9-4288-9EE8-2DDEDA034D45}"/>
                </a:ext>
              </a:extLst>
            </p:cNvPr>
            <p:cNvSpPr>
              <a:spLocks/>
            </p:cNvSpPr>
            <p:nvPr/>
          </p:nvSpPr>
          <p:spPr bwMode="auto">
            <a:xfrm>
              <a:off x="10374313" y="4181475"/>
              <a:ext cx="112713" cy="269875"/>
            </a:xfrm>
            <a:custGeom>
              <a:avLst/>
              <a:gdLst>
                <a:gd name="T0" fmla="*/ 43 w 43"/>
                <a:gd name="T1" fmla="*/ 0 h 104"/>
                <a:gd name="T2" fmla="*/ 40 w 43"/>
                <a:gd name="T3" fmla="*/ 51 h 104"/>
                <a:gd name="T4" fmla="*/ 26 w 43"/>
                <a:gd name="T5" fmla="*/ 57 h 104"/>
                <a:gd name="T6" fmla="*/ 33 w 43"/>
                <a:gd name="T7" fmla="*/ 72 h 104"/>
                <a:gd name="T8" fmla="*/ 11 w 43"/>
                <a:gd name="T9" fmla="*/ 104 h 104"/>
                <a:gd name="T10" fmla="*/ 43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43" y="0"/>
                  </a:moveTo>
                  <a:cubicBezTo>
                    <a:pt x="40" y="51"/>
                    <a:pt x="40" y="51"/>
                    <a:pt x="40" y="51"/>
                  </a:cubicBezTo>
                  <a:cubicBezTo>
                    <a:pt x="26" y="57"/>
                    <a:pt x="26" y="57"/>
                    <a:pt x="26" y="57"/>
                  </a:cubicBezTo>
                  <a:cubicBezTo>
                    <a:pt x="33" y="72"/>
                    <a:pt x="33" y="72"/>
                    <a:pt x="33" y="72"/>
                  </a:cubicBezTo>
                  <a:cubicBezTo>
                    <a:pt x="11" y="104"/>
                    <a:pt x="11" y="104"/>
                    <a:pt x="11" y="104"/>
                  </a:cubicBezTo>
                  <a:cubicBezTo>
                    <a:pt x="11" y="104"/>
                    <a:pt x="0" y="38"/>
                    <a:pt x="43" y="0"/>
                  </a:cubicBez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62">
              <a:extLst>
                <a:ext uri="{FF2B5EF4-FFF2-40B4-BE49-F238E27FC236}">
                  <a16:creationId xmlns:a16="http://schemas.microsoft.com/office/drawing/2014/main" id="{6E7CA0C6-A772-41AD-9248-5CEAB5B27543}"/>
                </a:ext>
              </a:extLst>
            </p:cNvPr>
            <p:cNvSpPr>
              <a:spLocks/>
            </p:cNvSpPr>
            <p:nvPr/>
          </p:nvSpPr>
          <p:spPr bwMode="auto">
            <a:xfrm>
              <a:off x="10353676" y="4256088"/>
              <a:ext cx="47625" cy="361950"/>
            </a:xfrm>
            <a:custGeom>
              <a:avLst/>
              <a:gdLst>
                <a:gd name="T0" fmla="*/ 18 w 18"/>
                <a:gd name="T1" fmla="*/ 0 h 139"/>
                <a:gd name="T2" fmla="*/ 13 w 18"/>
                <a:gd name="T3" fmla="*/ 35 h 139"/>
                <a:gd name="T4" fmla="*/ 9 w 18"/>
                <a:gd name="T5" fmla="*/ 69 h 139"/>
                <a:gd name="T6" fmla="*/ 8 w 18"/>
                <a:gd name="T7" fmla="*/ 86 h 139"/>
                <a:gd name="T8" fmla="*/ 6 w 18"/>
                <a:gd name="T9" fmla="*/ 104 h 139"/>
                <a:gd name="T10" fmla="*/ 6 w 18"/>
                <a:gd name="T11" fmla="*/ 121 h 139"/>
                <a:gd name="T12" fmla="*/ 5 w 18"/>
                <a:gd name="T13" fmla="*/ 139 h 139"/>
                <a:gd name="T14" fmla="*/ 2 w 18"/>
                <a:gd name="T15" fmla="*/ 121 h 139"/>
                <a:gd name="T16" fmla="*/ 0 w 18"/>
                <a:gd name="T17" fmla="*/ 104 h 139"/>
                <a:gd name="T18" fmla="*/ 1 w 18"/>
                <a:gd name="T19" fmla="*/ 68 h 139"/>
                <a:gd name="T20" fmla="*/ 6 w 18"/>
                <a:gd name="T21" fmla="*/ 33 h 139"/>
                <a:gd name="T22" fmla="*/ 18 w 18"/>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39">
                  <a:moveTo>
                    <a:pt x="18" y="0"/>
                  </a:moveTo>
                  <a:cubicBezTo>
                    <a:pt x="16" y="12"/>
                    <a:pt x="14" y="23"/>
                    <a:pt x="13" y="35"/>
                  </a:cubicBezTo>
                  <a:cubicBezTo>
                    <a:pt x="11" y="46"/>
                    <a:pt x="10" y="57"/>
                    <a:pt x="9" y="69"/>
                  </a:cubicBezTo>
                  <a:cubicBezTo>
                    <a:pt x="8" y="75"/>
                    <a:pt x="8" y="80"/>
                    <a:pt x="8" y="86"/>
                  </a:cubicBezTo>
                  <a:cubicBezTo>
                    <a:pt x="7" y="92"/>
                    <a:pt x="7" y="98"/>
                    <a:pt x="6" y="104"/>
                  </a:cubicBezTo>
                  <a:cubicBezTo>
                    <a:pt x="6" y="109"/>
                    <a:pt x="6" y="115"/>
                    <a:pt x="6" y="121"/>
                  </a:cubicBezTo>
                  <a:cubicBezTo>
                    <a:pt x="5" y="127"/>
                    <a:pt x="5" y="133"/>
                    <a:pt x="5" y="139"/>
                  </a:cubicBezTo>
                  <a:cubicBezTo>
                    <a:pt x="3" y="133"/>
                    <a:pt x="2" y="127"/>
                    <a:pt x="2" y="121"/>
                  </a:cubicBezTo>
                  <a:cubicBezTo>
                    <a:pt x="1" y="115"/>
                    <a:pt x="0" y="109"/>
                    <a:pt x="0" y="104"/>
                  </a:cubicBezTo>
                  <a:cubicBezTo>
                    <a:pt x="0" y="92"/>
                    <a:pt x="0" y="80"/>
                    <a:pt x="1" y="68"/>
                  </a:cubicBezTo>
                  <a:cubicBezTo>
                    <a:pt x="2" y="57"/>
                    <a:pt x="4" y="45"/>
                    <a:pt x="6" y="33"/>
                  </a:cubicBezTo>
                  <a:cubicBezTo>
                    <a:pt x="9" y="22"/>
                    <a:pt x="13" y="11"/>
                    <a:pt x="18" y="0"/>
                  </a:cubicBezTo>
                  <a:close/>
                </a:path>
              </a:pathLst>
            </a:custGeom>
            <a:solidFill>
              <a:srgbClr val="3E8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63">
              <a:extLst>
                <a:ext uri="{FF2B5EF4-FFF2-40B4-BE49-F238E27FC236}">
                  <a16:creationId xmlns:a16="http://schemas.microsoft.com/office/drawing/2014/main" id="{60BCD14F-995F-499F-80E0-842B8CB99EDB}"/>
                </a:ext>
              </a:extLst>
            </p:cNvPr>
            <p:cNvSpPr>
              <a:spLocks/>
            </p:cNvSpPr>
            <p:nvPr/>
          </p:nvSpPr>
          <p:spPr bwMode="auto">
            <a:xfrm>
              <a:off x="10387013" y="4098925"/>
              <a:ext cx="92075" cy="157162"/>
            </a:xfrm>
            <a:custGeom>
              <a:avLst/>
              <a:gdLst>
                <a:gd name="T0" fmla="*/ 4 w 35"/>
                <a:gd name="T1" fmla="*/ 31 h 61"/>
                <a:gd name="T2" fmla="*/ 4 w 35"/>
                <a:gd name="T3" fmla="*/ 10 h 61"/>
                <a:gd name="T4" fmla="*/ 33 w 35"/>
                <a:gd name="T5" fmla="*/ 0 h 61"/>
                <a:gd name="T6" fmla="*/ 35 w 35"/>
                <a:gd name="T7" fmla="*/ 33 h 61"/>
                <a:gd name="T8" fmla="*/ 15 w 35"/>
                <a:gd name="T9" fmla="*/ 48 h 61"/>
                <a:gd name="T10" fmla="*/ 10 w 35"/>
                <a:gd name="T11" fmla="*/ 49 h 61"/>
                <a:gd name="T12" fmla="*/ 10 w 35"/>
                <a:gd name="T13" fmla="*/ 49 h 61"/>
                <a:gd name="T14" fmla="*/ 5 w 35"/>
                <a:gd name="T15" fmla="*/ 61 h 61"/>
                <a:gd name="T16" fmla="*/ 3 w 35"/>
                <a:gd name="T17" fmla="*/ 48 h 61"/>
                <a:gd name="T18" fmla="*/ 4 w 35"/>
                <a:gd name="T1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61">
                  <a:moveTo>
                    <a:pt x="4" y="31"/>
                  </a:moveTo>
                  <a:cubicBezTo>
                    <a:pt x="4" y="21"/>
                    <a:pt x="4" y="10"/>
                    <a:pt x="4" y="10"/>
                  </a:cubicBezTo>
                  <a:cubicBezTo>
                    <a:pt x="33" y="0"/>
                    <a:pt x="33" y="0"/>
                    <a:pt x="33" y="0"/>
                  </a:cubicBezTo>
                  <a:cubicBezTo>
                    <a:pt x="33" y="0"/>
                    <a:pt x="35" y="30"/>
                    <a:pt x="35" y="33"/>
                  </a:cubicBezTo>
                  <a:cubicBezTo>
                    <a:pt x="35" y="36"/>
                    <a:pt x="24" y="45"/>
                    <a:pt x="15" y="48"/>
                  </a:cubicBezTo>
                  <a:cubicBezTo>
                    <a:pt x="13" y="49"/>
                    <a:pt x="11" y="49"/>
                    <a:pt x="10" y="49"/>
                  </a:cubicBezTo>
                  <a:cubicBezTo>
                    <a:pt x="10" y="49"/>
                    <a:pt x="10" y="49"/>
                    <a:pt x="10" y="49"/>
                  </a:cubicBezTo>
                  <a:cubicBezTo>
                    <a:pt x="5" y="61"/>
                    <a:pt x="5" y="61"/>
                    <a:pt x="5" y="61"/>
                  </a:cubicBezTo>
                  <a:cubicBezTo>
                    <a:pt x="3" y="48"/>
                    <a:pt x="3" y="48"/>
                    <a:pt x="3" y="48"/>
                  </a:cubicBezTo>
                  <a:cubicBezTo>
                    <a:pt x="3" y="48"/>
                    <a:pt x="0" y="42"/>
                    <a:pt x="4" y="31"/>
                  </a:cubicBez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64">
              <a:extLst>
                <a:ext uri="{FF2B5EF4-FFF2-40B4-BE49-F238E27FC236}">
                  <a16:creationId xmlns:a16="http://schemas.microsoft.com/office/drawing/2014/main" id="{AB44DE02-9261-4A13-895C-652ADF2F7B4F}"/>
                </a:ext>
              </a:extLst>
            </p:cNvPr>
            <p:cNvSpPr>
              <a:spLocks/>
            </p:cNvSpPr>
            <p:nvPr/>
          </p:nvSpPr>
          <p:spPr bwMode="auto">
            <a:xfrm>
              <a:off x="10377488" y="4168775"/>
              <a:ext cx="23813" cy="65087"/>
            </a:xfrm>
            <a:custGeom>
              <a:avLst/>
              <a:gdLst>
                <a:gd name="T0" fmla="*/ 7 w 9"/>
                <a:gd name="T1" fmla="*/ 21 h 25"/>
                <a:gd name="T2" fmla="*/ 0 w 9"/>
                <a:gd name="T3" fmla="*/ 25 h 25"/>
                <a:gd name="T4" fmla="*/ 8 w 9"/>
                <a:gd name="T5" fmla="*/ 0 h 25"/>
                <a:gd name="T6" fmla="*/ 9 w 9"/>
                <a:gd name="T7" fmla="*/ 3 h 25"/>
                <a:gd name="T8" fmla="*/ 7 w 9"/>
                <a:gd name="T9" fmla="*/ 21 h 25"/>
              </a:gdLst>
              <a:ahLst/>
              <a:cxnLst>
                <a:cxn ang="0">
                  <a:pos x="T0" y="T1"/>
                </a:cxn>
                <a:cxn ang="0">
                  <a:pos x="T2" y="T3"/>
                </a:cxn>
                <a:cxn ang="0">
                  <a:pos x="T4" y="T5"/>
                </a:cxn>
                <a:cxn ang="0">
                  <a:pos x="T6" y="T7"/>
                </a:cxn>
                <a:cxn ang="0">
                  <a:pos x="T8" y="T9"/>
                </a:cxn>
              </a:cxnLst>
              <a:rect l="0" t="0" r="r" b="b"/>
              <a:pathLst>
                <a:path w="9" h="25">
                  <a:moveTo>
                    <a:pt x="7" y="21"/>
                  </a:moveTo>
                  <a:cubicBezTo>
                    <a:pt x="0" y="25"/>
                    <a:pt x="0" y="25"/>
                    <a:pt x="0" y="25"/>
                  </a:cubicBezTo>
                  <a:cubicBezTo>
                    <a:pt x="0" y="25"/>
                    <a:pt x="1" y="7"/>
                    <a:pt x="8" y="0"/>
                  </a:cubicBezTo>
                  <a:cubicBezTo>
                    <a:pt x="9" y="3"/>
                    <a:pt x="9" y="3"/>
                    <a:pt x="9" y="3"/>
                  </a:cubicBezTo>
                  <a:cubicBezTo>
                    <a:pt x="9" y="3"/>
                    <a:pt x="5" y="17"/>
                    <a:pt x="7" y="21"/>
                  </a:cubicBez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65">
              <a:extLst>
                <a:ext uri="{FF2B5EF4-FFF2-40B4-BE49-F238E27FC236}">
                  <a16:creationId xmlns:a16="http://schemas.microsoft.com/office/drawing/2014/main" id="{6028D25B-72E7-4C64-A671-35D20D06BC4C}"/>
                </a:ext>
              </a:extLst>
            </p:cNvPr>
            <p:cNvSpPr>
              <a:spLocks/>
            </p:cNvSpPr>
            <p:nvPr/>
          </p:nvSpPr>
          <p:spPr bwMode="auto">
            <a:xfrm>
              <a:off x="10414001" y="4176713"/>
              <a:ext cx="79375" cy="71437"/>
            </a:xfrm>
            <a:custGeom>
              <a:avLst/>
              <a:gdLst>
                <a:gd name="T0" fmla="*/ 25 w 31"/>
                <a:gd name="T1" fmla="*/ 0 h 28"/>
                <a:gd name="T2" fmla="*/ 0 w 31"/>
                <a:gd name="T3" fmla="*/ 19 h 28"/>
                <a:gd name="T4" fmla="*/ 6 w 31"/>
                <a:gd name="T5" fmla="*/ 28 h 28"/>
                <a:gd name="T6" fmla="*/ 31 w 31"/>
                <a:gd name="T7" fmla="*/ 5 h 28"/>
                <a:gd name="T8" fmla="*/ 25 w 31"/>
                <a:gd name="T9" fmla="*/ 0 h 28"/>
              </a:gdLst>
              <a:ahLst/>
              <a:cxnLst>
                <a:cxn ang="0">
                  <a:pos x="T0" y="T1"/>
                </a:cxn>
                <a:cxn ang="0">
                  <a:pos x="T2" y="T3"/>
                </a:cxn>
                <a:cxn ang="0">
                  <a:pos x="T4" y="T5"/>
                </a:cxn>
                <a:cxn ang="0">
                  <a:pos x="T6" y="T7"/>
                </a:cxn>
                <a:cxn ang="0">
                  <a:pos x="T8" y="T9"/>
                </a:cxn>
              </a:cxnLst>
              <a:rect l="0" t="0" r="r" b="b"/>
              <a:pathLst>
                <a:path w="31" h="28">
                  <a:moveTo>
                    <a:pt x="25" y="0"/>
                  </a:moveTo>
                  <a:cubicBezTo>
                    <a:pt x="25" y="0"/>
                    <a:pt x="21" y="15"/>
                    <a:pt x="0" y="19"/>
                  </a:cubicBezTo>
                  <a:cubicBezTo>
                    <a:pt x="6" y="28"/>
                    <a:pt x="6" y="28"/>
                    <a:pt x="6" y="28"/>
                  </a:cubicBezTo>
                  <a:cubicBezTo>
                    <a:pt x="6" y="28"/>
                    <a:pt x="22" y="20"/>
                    <a:pt x="31" y="5"/>
                  </a:cubicBezTo>
                  <a:cubicBezTo>
                    <a:pt x="31" y="5"/>
                    <a:pt x="29" y="2"/>
                    <a:pt x="25" y="0"/>
                  </a:cubicBez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66">
              <a:extLst>
                <a:ext uri="{FF2B5EF4-FFF2-40B4-BE49-F238E27FC236}">
                  <a16:creationId xmlns:a16="http://schemas.microsoft.com/office/drawing/2014/main" id="{B0FDFB4C-6328-4DCE-B20E-DBC1092B6DE3}"/>
                </a:ext>
              </a:extLst>
            </p:cNvPr>
            <p:cNvSpPr>
              <a:spLocks/>
            </p:cNvSpPr>
            <p:nvPr/>
          </p:nvSpPr>
          <p:spPr bwMode="auto">
            <a:xfrm>
              <a:off x="10263188" y="4448175"/>
              <a:ext cx="98425" cy="76200"/>
            </a:xfrm>
            <a:custGeom>
              <a:avLst/>
              <a:gdLst>
                <a:gd name="T0" fmla="*/ 23 w 38"/>
                <a:gd name="T1" fmla="*/ 6 h 29"/>
                <a:gd name="T2" fmla="*/ 5 w 38"/>
                <a:gd name="T3" fmla="*/ 5 h 29"/>
                <a:gd name="T4" fmla="*/ 18 w 38"/>
                <a:gd name="T5" fmla="*/ 11 h 29"/>
                <a:gd name="T6" fmla="*/ 10 w 38"/>
                <a:gd name="T7" fmla="*/ 12 h 29"/>
                <a:gd name="T8" fmla="*/ 1 w 38"/>
                <a:gd name="T9" fmla="*/ 12 h 29"/>
                <a:gd name="T10" fmla="*/ 5 w 38"/>
                <a:gd name="T11" fmla="*/ 17 h 29"/>
                <a:gd name="T12" fmla="*/ 19 w 38"/>
                <a:gd name="T13" fmla="*/ 18 h 29"/>
                <a:gd name="T14" fmla="*/ 6 w 38"/>
                <a:gd name="T15" fmla="*/ 18 h 29"/>
                <a:gd name="T16" fmla="*/ 6 w 38"/>
                <a:gd name="T17" fmla="*/ 23 h 29"/>
                <a:gd name="T18" fmla="*/ 17 w 38"/>
                <a:gd name="T19" fmla="*/ 23 h 29"/>
                <a:gd name="T20" fmla="*/ 8 w 38"/>
                <a:gd name="T21" fmla="*/ 25 h 29"/>
                <a:gd name="T22" fmla="*/ 6 w 38"/>
                <a:gd name="T23" fmla="*/ 27 h 29"/>
                <a:gd name="T24" fmla="*/ 18 w 38"/>
                <a:gd name="T25" fmla="*/ 28 h 29"/>
                <a:gd name="T26" fmla="*/ 37 w 38"/>
                <a:gd name="T27" fmla="*/ 17 h 29"/>
                <a:gd name="T28" fmla="*/ 32 w 38"/>
                <a:gd name="T29" fmla="*/ 6 h 29"/>
                <a:gd name="T30" fmla="*/ 22 w 38"/>
                <a:gd name="T31" fmla="*/ 0 h 29"/>
                <a:gd name="T32" fmla="*/ 23 w 38"/>
                <a:gd name="T3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29">
                  <a:moveTo>
                    <a:pt x="23" y="6"/>
                  </a:moveTo>
                  <a:cubicBezTo>
                    <a:pt x="16" y="6"/>
                    <a:pt x="7" y="2"/>
                    <a:pt x="5" y="5"/>
                  </a:cubicBezTo>
                  <a:cubicBezTo>
                    <a:pt x="3" y="7"/>
                    <a:pt x="10" y="10"/>
                    <a:pt x="18" y="11"/>
                  </a:cubicBezTo>
                  <a:cubicBezTo>
                    <a:pt x="18" y="11"/>
                    <a:pt x="16" y="13"/>
                    <a:pt x="10" y="12"/>
                  </a:cubicBezTo>
                  <a:cubicBezTo>
                    <a:pt x="4" y="10"/>
                    <a:pt x="2" y="10"/>
                    <a:pt x="1" y="12"/>
                  </a:cubicBezTo>
                  <a:cubicBezTo>
                    <a:pt x="0" y="13"/>
                    <a:pt x="3" y="16"/>
                    <a:pt x="5" y="17"/>
                  </a:cubicBezTo>
                  <a:cubicBezTo>
                    <a:pt x="9" y="18"/>
                    <a:pt x="15" y="18"/>
                    <a:pt x="19" y="18"/>
                  </a:cubicBezTo>
                  <a:cubicBezTo>
                    <a:pt x="19" y="18"/>
                    <a:pt x="12" y="19"/>
                    <a:pt x="6" y="18"/>
                  </a:cubicBezTo>
                  <a:cubicBezTo>
                    <a:pt x="1" y="18"/>
                    <a:pt x="3" y="22"/>
                    <a:pt x="6" y="23"/>
                  </a:cubicBezTo>
                  <a:cubicBezTo>
                    <a:pt x="9" y="23"/>
                    <a:pt x="17" y="23"/>
                    <a:pt x="17" y="23"/>
                  </a:cubicBezTo>
                  <a:cubicBezTo>
                    <a:pt x="17" y="23"/>
                    <a:pt x="11" y="24"/>
                    <a:pt x="8" y="25"/>
                  </a:cubicBezTo>
                  <a:cubicBezTo>
                    <a:pt x="5" y="25"/>
                    <a:pt x="6" y="26"/>
                    <a:pt x="6" y="27"/>
                  </a:cubicBezTo>
                  <a:cubicBezTo>
                    <a:pt x="6" y="29"/>
                    <a:pt x="10" y="29"/>
                    <a:pt x="18" y="28"/>
                  </a:cubicBezTo>
                  <a:cubicBezTo>
                    <a:pt x="27" y="27"/>
                    <a:pt x="36" y="24"/>
                    <a:pt x="37" y="17"/>
                  </a:cubicBezTo>
                  <a:cubicBezTo>
                    <a:pt x="38" y="10"/>
                    <a:pt x="35" y="8"/>
                    <a:pt x="32" y="6"/>
                  </a:cubicBezTo>
                  <a:cubicBezTo>
                    <a:pt x="29" y="3"/>
                    <a:pt x="22" y="0"/>
                    <a:pt x="22" y="0"/>
                  </a:cubicBezTo>
                  <a:lnTo>
                    <a:pt x="23" y="6"/>
                  </a:ln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67">
              <a:extLst>
                <a:ext uri="{FF2B5EF4-FFF2-40B4-BE49-F238E27FC236}">
                  <a16:creationId xmlns:a16="http://schemas.microsoft.com/office/drawing/2014/main" id="{0809D4DB-43AC-4F8A-82C4-140E7280BEEE}"/>
                </a:ext>
              </a:extLst>
            </p:cNvPr>
            <p:cNvSpPr>
              <a:spLocks/>
            </p:cNvSpPr>
            <p:nvPr/>
          </p:nvSpPr>
          <p:spPr bwMode="auto">
            <a:xfrm>
              <a:off x="10344151" y="4456113"/>
              <a:ext cx="22225" cy="63500"/>
            </a:xfrm>
            <a:custGeom>
              <a:avLst/>
              <a:gdLst>
                <a:gd name="T0" fmla="*/ 9 w 9"/>
                <a:gd name="T1" fmla="*/ 24 h 24"/>
                <a:gd name="T2" fmla="*/ 5 w 9"/>
                <a:gd name="T3" fmla="*/ 24 h 24"/>
                <a:gd name="T4" fmla="*/ 4 w 9"/>
                <a:gd name="T5" fmla="*/ 2 h 24"/>
                <a:gd name="T6" fmla="*/ 6 w 9"/>
                <a:gd name="T7" fmla="*/ 0 h 24"/>
                <a:gd name="T8" fmla="*/ 9 w 9"/>
                <a:gd name="T9" fmla="*/ 24 h 24"/>
              </a:gdLst>
              <a:ahLst/>
              <a:cxnLst>
                <a:cxn ang="0">
                  <a:pos x="T0" y="T1"/>
                </a:cxn>
                <a:cxn ang="0">
                  <a:pos x="T2" y="T3"/>
                </a:cxn>
                <a:cxn ang="0">
                  <a:pos x="T4" y="T5"/>
                </a:cxn>
                <a:cxn ang="0">
                  <a:pos x="T6" y="T7"/>
                </a:cxn>
                <a:cxn ang="0">
                  <a:pos x="T8" y="T9"/>
                </a:cxn>
              </a:cxnLst>
              <a:rect l="0" t="0" r="r" b="b"/>
              <a:pathLst>
                <a:path w="9" h="24">
                  <a:moveTo>
                    <a:pt x="9" y="24"/>
                  </a:moveTo>
                  <a:cubicBezTo>
                    <a:pt x="5" y="24"/>
                    <a:pt x="5" y="24"/>
                    <a:pt x="5" y="24"/>
                  </a:cubicBezTo>
                  <a:cubicBezTo>
                    <a:pt x="5" y="24"/>
                    <a:pt x="0" y="12"/>
                    <a:pt x="4" y="2"/>
                  </a:cubicBezTo>
                  <a:cubicBezTo>
                    <a:pt x="6" y="0"/>
                    <a:pt x="6" y="0"/>
                    <a:pt x="6" y="0"/>
                  </a:cubicBezTo>
                  <a:lnTo>
                    <a:pt x="9" y="24"/>
                  </a:ln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8">
              <a:extLst>
                <a:ext uri="{FF2B5EF4-FFF2-40B4-BE49-F238E27FC236}">
                  <a16:creationId xmlns:a16="http://schemas.microsoft.com/office/drawing/2014/main" id="{73605842-E2F9-4E9B-9414-7EA968B3A435}"/>
                </a:ext>
              </a:extLst>
            </p:cNvPr>
            <p:cNvSpPr>
              <a:spLocks/>
            </p:cNvSpPr>
            <p:nvPr/>
          </p:nvSpPr>
          <p:spPr bwMode="auto">
            <a:xfrm>
              <a:off x="10353676" y="4206875"/>
              <a:ext cx="261938" cy="346075"/>
            </a:xfrm>
            <a:custGeom>
              <a:avLst/>
              <a:gdLst>
                <a:gd name="T0" fmla="*/ 72 w 101"/>
                <a:gd name="T1" fmla="*/ 0 h 133"/>
                <a:gd name="T2" fmla="*/ 61 w 101"/>
                <a:gd name="T3" fmla="*/ 51 h 133"/>
                <a:gd name="T4" fmla="*/ 65 w 101"/>
                <a:gd name="T5" fmla="*/ 78 h 133"/>
                <a:gd name="T6" fmla="*/ 64 w 101"/>
                <a:gd name="T7" fmla="*/ 86 h 133"/>
                <a:gd name="T8" fmla="*/ 3 w 101"/>
                <a:gd name="T9" fmla="*/ 96 h 133"/>
                <a:gd name="T10" fmla="*/ 3 w 101"/>
                <a:gd name="T11" fmla="*/ 96 h 133"/>
                <a:gd name="T12" fmla="*/ 5 w 101"/>
                <a:gd name="T13" fmla="*/ 121 h 133"/>
                <a:gd name="T14" fmla="*/ 6 w 101"/>
                <a:gd name="T15" fmla="*/ 121 h 133"/>
                <a:gd name="T16" fmla="*/ 93 w 101"/>
                <a:gd name="T17" fmla="*/ 110 h 133"/>
                <a:gd name="T18" fmla="*/ 96 w 101"/>
                <a:gd name="T19" fmla="*/ 36 h 133"/>
                <a:gd name="T20" fmla="*/ 72 w 101"/>
                <a:gd name="T2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33">
                  <a:moveTo>
                    <a:pt x="72" y="0"/>
                  </a:moveTo>
                  <a:cubicBezTo>
                    <a:pt x="72" y="0"/>
                    <a:pt x="57" y="18"/>
                    <a:pt x="61" y="51"/>
                  </a:cubicBezTo>
                  <a:cubicBezTo>
                    <a:pt x="61" y="51"/>
                    <a:pt x="62" y="57"/>
                    <a:pt x="65" y="78"/>
                  </a:cubicBezTo>
                  <a:cubicBezTo>
                    <a:pt x="65" y="80"/>
                    <a:pt x="65" y="85"/>
                    <a:pt x="64" y="86"/>
                  </a:cubicBezTo>
                  <a:cubicBezTo>
                    <a:pt x="59" y="93"/>
                    <a:pt x="20" y="91"/>
                    <a:pt x="3" y="96"/>
                  </a:cubicBezTo>
                  <a:cubicBezTo>
                    <a:pt x="3" y="96"/>
                    <a:pt x="3" y="96"/>
                    <a:pt x="3" y="96"/>
                  </a:cubicBezTo>
                  <a:cubicBezTo>
                    <a:pt x="2" y="99"/>
                    <a:pt x="0" y="111"/>
                    <a:pt x="5" y="121"/>
                  </a:cubicBezTo>
                  <a:cubicBezTo>
                    <a:pt x="6" y="121"/>
                    <a:pt x="6" y="121"/>
                    <a:pt x="6" y="121"/>
                  </a:cubicBezTo>
                  <a:cubicBezTo>
                    <a:pt x="11" y="120"/>
                    <a:pt x="90" y="133"/>
                    <a:pt x="93" y="110"/>
                  </a:cubicBezTo>
                  <a:cubicBezTo>
                    <a:pt x="93" y="110"/>
                    <a:pt x="101" y="58"/>
                    <a:pt x="96" y="36"/>
                  </a:cubicBezTo>
                  <a:cubicBezTo>
                    <a:pt x="91" y="14"/>
                    <a:pt x="86" y="5"/>
                    <a:pt x="72" y="0"/>
                  </a:cubicBez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9">
              <a:extLst>
                <a:ext uri="{FF2B5EF4-FFF2-40B4-BE49-F238E27FC236}">
                  <a16:creationId xmlns:a16="http://schemas.microsoft.com/office/drawing/2014/main" id="{2BE15F35-D2B2-4777-9F6E-4C7D4135148F}"/>
                </a:ext>
              </a:extLst>
            </p:cNvPr>
            <p:cNvSpPr>
              <a:spLocks/>
            </p:cNvSpPr>
            <p:nvPr/>
          </p:nvSpPr>
          <p:spPr bwMode="auto">
            <a:xfrm>
              <a:off x="10156826" y="4279900"/>
              <a:ext cx="180975" cy="261937"/>
            </a:xfrm>
            <a:custGeom>
              <a:avLst/>
              <a:gdLst>
                <a:gd name="T0" fmla="*/ 0 w 114"/>
                <a:gd name="T1" fmla="*/ 0 h 165"/>
                <a:gd name="T2" fmla="*/ 87 w 114"/>
                <a:gd name="T3" fmla="*/ 30 h 165"/>
                <a:gd name="T4" fmla="*/ 114 w 114"/>
                <a:gd name="T5" fmla="*/ 165 h 165"/>
                <a:gd name="T6" fmla="*/ 26 w 114"/>
                <a:gd name="T7" fmla="*/ 136 h 165"/>
                <a:gd name="T8" fmla="*/ 0 w 114"/>
                <a:gd name="T9" fmla="*/ 0 h 165"/>
              </a:gdLst>
              <a:ahLst/>
              <a:cxnLst>
                <a:cxn ang="0">
                  <a:pos x="T0" y="T1"/>
                </a:cxn>
                <a:cxn ang="0">
                  <a:pos x="T2" y="T3"/>
                </a:cxn>
                <a:cxn ang="0">
                  <a:pos x="T4" y="T5"/>
                </a:cxn>
                <a:cxn ang="0">
                  <a:pos x="T6" y="T7"/>
                </a:cxn>
                <a:cxn ang="0">
                  <a:pos x="T8" y="T9"/>
                </a:cxn>
              </a:cxnLst>
              <a:rect l="0" t="0" r="r" b="b"/>
              <a:pathLst>
                <a:path w="114" h="165">
                  <a:moveTo>
                    <a:pt x="0" y="0"/>
                  </a:moveTo>
                  <a:lnTo>
                    <a:pt x="87" y="30"/>
                  </a:lnTo>
                  <a:lnTo>
                    <a:pt x="114" y="165"/>
                  </a:lnTo>
                  <a:lnTo>
                    <a:pt x="26" y="136"/>
                  </a:lnTo>
                  <a:lnTo>
                    <a:pt x="0" y="0"/>
                  </a:lnTo>
                  <a:close/>
                </a:path>
              </a:pathLst>
            </a:custGeom>
            <a:solidFill>
              <a:srgbClr val="3E8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70">
              <a:extLst>
                <a:ext uri="{FF2B5EF4-FFF2-40B4-BE49-F238E27FC236}">
                  <a16:creationId xmlns:a16="http://schemas.microsoft.com/office/drawing/2014/main" id="{838E1B6A-4839-4121-AD81-33C4694CD591}"/>
                </a:ext>
              </a:extLst>
            </p:cNvPr>
            <p:cNvSpPr>
              <a:spLocks/>
            </p:cNvSpPr>
            <p:nvPr/>
          </p:nvSpPr>
          <p:spPr bwMode="auto">
            <a:xfrm>
              <a:off x="10172701" y="4418013"/>
              <a:ext cx="46038" cy="66675"/>
            </a:xfrm>
            <a:custGeom>
              <a:avLst/>
              <a:gdLst>
                <a:gd name="T0" fmla="*/ 8 w 18"/>
                <a:gd name="T1" fmla="*/ 1 h 26"/>
                <a:gd name="T2" fmla="*/ 0 w 18"/>
                <a:gd name="T3" fmla="*/ 8 h 26"/>
                <a:gd name="T4" fmla="*/ 4 w 18"/>
                <a:gd name="T5" fmla="*/ 22 h 26"/>
                <a:gd name="T6" fmla="*/ 14 w 18"/>
                <a:gd name="T7" fmla="*/ 24 h 26"/>
                <a:gd name="T8" fmla="*/ 8 w 18"/>
                <a:gd name="T9" fmla="*/ 20 h 26"/>
                <a:gd name="T10" fmla="*/ 15 w 18"/>
                <a:gd name="T11" fmla="*/ 18 h 26"/>
                <a:gd name="T12" fmla="*/ 7 w 18"/>
                <a:gd name="T13" fmla="*/ 14 h 26"/>
                <a:gd name="T14" fmla="*/ 16 w 18"/>
                <a:gd name="T15" fmla="*/ 13 h 26"/>
                <a:gd name="T16" fmla="*/ 7 w 18"/>
                <a:gd name="T17" fmla="*/ 8 h 26"/>
                <a:gd name="T18" fmla="*/ 18 w 18"/>
                <a:gd name="T19" fmla="*/ 5 h 26"/>
                <a:gd name="T20" fmla="*/ 8 w 18"/>
                <a:gd name="T2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6">
                  <a:moveTo>
                    <a:pt x="8" y="1"/>
                  </a:moveTo>
                  <a:cubicBezTo>
                    <a:pt x="4" y="0"/>
                    <a:pt x="0" y="4"/>
                    <a:pt x="0" y="8"/>
                  </a:cubicBezTo>
                  <a:cubicBezTo>
                    <a:pt x="0" y="14"/>
                    <a:pt x="1" y="20"/>
                    <a:pt x="4" y="22"/>
                  </a:cubicBezTo>
                  <a:cubicBezTo>
                    <a:pt x="7" y="26"/>
                    <a:pt x="14" y="26"/>
                    <a:pt x="14" y="24"/>
                  </a:cubicBezTo>
                  <a:cubicBezTo>
                    <a:pt x="14" y="22"/>
                    <a:pt x="8" y="20"/>
                    <a:pt x="8" y="20"/>
                  </a:cubicBezTo>
                  <a:cubicBezTo>
                    <a:pt x="8" y="20"/>
                    <a:pt x="15" y="21"/>
                    <a:pt x="15" y="18"/>
                  </a:cubicBezTo>
                  <a:cubicBezTo>
                    <a:pt x="15" y="14"/>
                    <a:pt x="7" y="14"/>
                    <a:pt x="7" y="14"/>
                  </a:cubicBezTo>
                  <a:cubicBezTo>
                    <a:pt x="7" y="14"/>
                    <a:pt x="16" y="16"/>
                    <a:pt x="16" y="13"/>
                  </a:cubicBezTo>
                  <a:cubicBezTo>
                    <a:pt x="17" y="9"/>
                    <a:pt x="7" y="8"/>
                    <a:pt x="7" y="8"/>
                  </a:cubicBezTo>
                  <a:cubicBezTo>
                    <a:pt x="7" y="8"/>
                    <a:pt x="17" y="10"/>
                    <a:pt x="18" y="5"/>
                  </a:cubicBezTo>
                  <a:cubicBezTo>
                    <a:pt x="18" y="3"/>
                    <a:pt x="13" y="2"/>
                    <a:pt x="8" y="1"/>
                  </a:cubicBez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71">
              <a:extLst>
                <a:ext uri="{FF2B5EF4-FFF2-40B4-BE49-F238E27FC236}">
                  <a16:creationId xmlns:a16="http://schemas.microsoft.com/office/drawing/2014/main" id="{DCD574A5-2815-4FC7-88DC-2167E220E6D7}"/>
                </a:ext>
              </a:extLst>
            </p:cNvPr>
            <p:cNvSpPr>
              <a:spLocks/>
            </p:cNvSpPr>
            <p:nvPr/>
          </p:nvSpPr>
          <p:spPr bwMode="auto">
            <a:xfrm>
              <a:off x="10345738" y="3990975"/>
              <a:ext cx="150813" cy="198437"/>
            </a:xfrm>
            <a:custGeom>
              <a:avLst/>
              <a:gdLst>
                <a:gd name="T0" fmla="*/ 12 w 58"/>
                <a:gd name="T1" fmla="*/ 9 h 76"/>
                <a:gd name="T2" fmla="*/ 16 w 58"/>
                <a:gd name="T3" fmla="*/ 7 h 76"/>
                <a:gd name="T4" fmla="*/ 55 w 58"/>
                <a:gd name="T5" fmla="*/ 30 h 76"/>
                <a:gd name="T6" fmla="*/ 16 w 58"/>
                <a:gd name="T7" fmla="*/ 74 h 76"/>
                <a:gd name="T8" fmla="*/ 2 w 58"/>
                <a:gd name="T9" fmla="*/ 31 h 76"/>
                <a:gd name="T10" fmla="*/ 12 w 58"/>
                <a:gd name="T11" fmla="*/ 9 h 76"/>
              </a:gdLst>
              <a:ahLst/>
              <a:cxnLst>
                <a:cxn ang="0">
                  <a:pos x="T0" y="T1"/>
                </a:cxn>
                <a:cxn ang="0">
                  <a:pos x="T2" y="T3"/>
                </a:cxn>
                <a:cxn ang="0">
                  <a:pos x="T4" y="T5"/>
                </a:cxn>
                <a:cxn ang="0">
                  <a:pos x="T6" y="T7"/>
                </a:cxn>
                <a:cxn ang="0">
                  <a:pos x="T8" y="T9"/>
                </a:cxn>
                <a:cxn ang="0">
                  <a:pos x="T10" y="T11"/>
                </a:cxn>
              </a:cxnLst>
              <a:rect l="0" t="0" r="r" b="b"/>
              <a:pathLst>
                <a:path w="58" h="76">
                  <a:moveTo>
                    <a:pt x="12" y="9"/>
                  </a:moveTo>
                  <a:cubicBezTo>
                    <a:pt x="13" y="8"/>
                    <a:pt x="14" y="7"/>
                    <a:pt x="16" y="7"/>
                  </a:cubicBezTo>
                  <a:cubicBezTo>
                    <a:pt x="35" y="0"/>
                    <a:pt x="53" y="5"/>
                    <a:pt x="55" y="30"/>
                  </a:cubicBezTo>
                  <a:cubicBezTo>
                    <a:pt x="58" y="55"/>
                    <a:pt x="27" y="73"/>
                    <a:pt x="16" y="74"/>
                  </a:cubicBezTo>
                  <a:cubicBezTo>
                    <a:pt x="6" y="76"/>
                    <a:pt x="0" y="45"/>
                    <a:pt x="2" y="31"/>
                  </a:cubicBezTo>
                  <a:cubicBezTo>
                    <a:pt x="3" y="19"/>
                    <a:pt x="8" y="13"/>
                    <a:pt x="12" y="9"/>
                  </a:cubicBez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72">
              <a:extLst>
                <a:ext uri="{FF2B5EF4-FFF2-40B4-BE49-F238E27FC236}">
                  <a16:creationId xmlns:a16="http://schemas.microsoft.com/office/drawing/2014/main" id="{12FF19C7-3F23-4BB8-AF0B-341B47EAB7CE}"/>
                </a:ext>
              </a:extLst>
            </p:cNvPr>
            <p:cNvSpPr>
              <a:spLocks/>
            </p:cNvSpPr>
            <p:nvPr/>
          </p:nvSpPr>
          <p:spPr bwMode="auto">
            <a:xfrm>
              <a:off x="10344151" y="4098925"/>
              <a:ext cx="134938" cy="106362"/>
            </a:xfrm>
            <a:custGeom>
              <a:avLst/>
              <a:gdLst>
                <a:gd name="T0" fmla="*/ 4 w 52"/>
                <a:gd name="T1" fmla="*/ 10 h 41"/>
                <a:gd name="T2" fmla="*/ 25 w 52"/>
                <a:gd name="T3" fmla="*/ 12 h 41"/>
                <a:gd name="T4" fmla="*/ 45 w 52"/>
                <a:gd name="T5" fmla="*/ 0 h 41"/>
                <a:gd name="T6" fmla="*/ 52 w 52"/>
                <a:gd name="T7" fmla="*/ 8 h 41"/>
                <a:gd name="T8" fmla="*/ 22 w 52"/>
                <a:gd name="T9" fmla="*/ 38 h 41"/>
                <a:gd name="T10" fmla="*/ 4 w 52"/>
                <a:gd name="T11" fmla="*/ 10 h 41"/>
              </a:gdLst>
              <a:ahLst/>
              <a:cxnLst>
                <a:cxn ang="0">
                  <a:pos x="T0" y="T1"/>
                </a:cxn>
                <a:cxn ang="0">
                  <a:pos x="T2" y="T3"/>
                </a:cxn>
                <a:cxn ang="0">
                  <a:pos x="T4" y="T5"/>
                </a:cxn>
                <a:cxn ang="0">
                  <a:pos x="T6" y="T7"/>
                </a:cxn>
                <a:cxn ang="0">
                  <a:pos x="T8" y="T9"/>
                </a:cxn>
                <a:cxn ang="0">
                  <a:pos x="T10" y="T11"/>
                </a:cxn>
              </a:cxnLst>
              <a:rect l="0" t="0" r="r" b="b"/>
              <a:pathLst>
                <a:path w="52" h="41">
                  <a:moveTo>
                    <a:pt x="4" y="10"/>
                  </a:moveTo>
                  <a:cubicBezTo>
                    <a:pt x="4" y="10"/>
                    <a:pt x="13" y="6"/>
                    <a:pt x="25" y="12"/>
                  </a:cubicBezTo>
                  <a:cubicBezTo>
                    <a:pt x="25" y="12"/>
                    <a:pt x="33" y="4"/>
                    <a:pt x="45" y="0"/>
                  </a:cubicBezTo>
                  <a:cubicBezTo>
                    <a:pt x="45" y="0"/>
                    <a:pt x="42" y="11"/>
                    <a:pt x="52" y="8"/>
                  </a:cubicBezTo>
                  <a:cubicBezTo>
                    <a:pt x="52" y="8"/>
                    <a:pt x="40" y="35"/>
                    <a:pt x="22" y="38"/>
                  </a:cubicBezTo>
                  <a:cubicBezTo>
                    <a:pt x="4" y="41"/>
                    <a:pt x="0" y="23"/>
                    <a:pt x="4" y="1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40">
              <a:extLst>
                <a:ext uri="{FF2B5EF4-FFF2-40B4-BE49-F238E27FC236}">
                  <a16:creationId xmlns:a16="http://schemas.microsoft.com/office/drawing/2014/main" id="{C8819D06-5CFD-4969-8702-F2F3B860355C}"/>
                </a:ext>
              </a:extLst>
            </p:cNvPr>
            <p:cNvSpPr>
              <a:spLocks noEditPoints="1"/>
            </p:cNvSpPr>
            <p:nvPr/>
          </p:nvSpPr>
          <p:spPr bwMode="auto">
            <a:xfrm>
              <a:off x="10618788" y="4557713"/>
              <a:ext cx="95250" cy="127000"/>
            </a:xfrm>
            <a:custGeom>
              <a:avLst/>
              <a:gdLst>
                <a:gd name="T0" fmla="*/ 11 w 37"/>
                <a:gd name="T1" fmla="*/ 34 h 49"/>
                <a:gd name="T2" fmla="*/ 6 w 37"/>
                <a:gd name="T3" fmla="*/ 49 h 49"/>
                <a:gd name="T4" fmla="*/ 0 w 37"/>
                <a:gd name="T5" fmla="*/ 49 h 49"/>
                <a:gd name="T6" fmla="*/ 15 w 37"/>
                <a:gd name="T7" fmla="*/ 0 h 49"/>
                <a:gd name="T8" fmla="*/ 22 w 37"/>
                <a:gd name="T9" fmla="*/ 0 h 49"/>
                <a:gd name="T10" fmla="*/ 37 w 37"/>
                <a:gd name="T11" fmla="*/ 49 h 49"/>
                <a:gd name="T12" fmla="*/ 31 w 37"/>
                <a:gd name="T13" fmla="*/ 49 h 49"/>
                <a:gd name="T14" fmla="*/ 26 w 37"/>
                <a:gd name="T15" fmla="*/ 34 h 49"/>
                <a:gd name="T16" fmla="*/ 11 w 37"/>
                <a:gd name="T17" fmla="*/ 34 h 49"/>
                <a:gd name="T18" fmla="*/ 25 w 37"/>
                <a:gd name="T19" fmla="*/ 29 h 49"/>
                <a:gd name="T20" fmla="*/ 21 w 37"/>
                <a:gd name="T21" fmla="*/ 15 h 49"/>
                <a:gd name="T22" fmla="*/ 19 w 37"/>
                <a:gd name="T23" fmla="*/ 6 h 49"/>
                <a:gd name="T24" fmla="*/ 18 w 37"/>
                <a:gd name="T25" fmla="*/ 6 h 49"/>
                <a:gd name="T26" fmla="*/ 16 w 37"/>
                <a:gd name="T27" fmla="*/ 15 h 49"/>
                <a:gd name="T28" fmla="*/ 12 w 37"/>
                <a:gd name="T29" fmla="*/ 29 h 49"/>
                <a:gd name="T30" fmla="*/ 25 w 37"/>
                <a:gd name="T31"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49">
                  <a:moveTo>
                    <a:pt x="11" y="34"/>
                  </a:moveTo>
                  <a:cubicBezTo>
                    <a:pt x="6" y="49"/>
                    <a:pt x="6" y="49"/>
                    <a:pt x="6" y="49"/>
                  </a:cubicBezTo>
                  <a:cubicBezTo>
                    <a:pt x="0" y="49"/>
                    <a:pt x="0" y="49"/>
                    <a:pt x="0" y="49"/>
                  </a:cubicBezTo>
                  <a:cubicBezTo>
                    <a:pt x="15" y="0"/>
                    <a:pt x="15" y="0"/>
                    <a:pt x="15" y="0"/>
                  </a:cubicBezTo>
                  <a:cubicBezTo>
                    <a:pt x="22" y="0"/>
                    <a:pt x="22" y="0"/>
                    <a:pt x="22" y="0"/>
                  </a:cubicBezTo>
                  <a:cubicBezTo>
                    <a:pt x="37" y="49"/>
                    <a:pt x="37" y="49"/>
                    <a:pt x="37" y="49"/>
                  </a:cubicBezTo>
                  <a:cubicBezTo>
                    <a:pt x="31" y="49"/>
                    <a:pt x="31" y="49"/>
                    <a:pt x="31" y="49"/>
                  </a:cubicBezTo>
                  <a:cubicBezTo>
                    <a:pt x="26" y="34"/>
                    <a:pt x="26" y="34"/>
                    <a:pt x="26" y="34"/>
                  </a:cubicBezTo>
                  <a:lnTo>
                    <a:pt x="11" y="34"/>
                  </a:lnTo>
                  <a:close/>
                  <a:moveTo>
                    <a:pt x="25" y="29"/>
                  </a:moveTo>
                  <a:cubicBezTo>
                    <a:pt x="21" y="15"/>
                    <a:pt x="21" y="15"/>
                    <a:pt x="21" y="15"/>
                  </a:cubicBezTo>
                  <a:cubicBezTo>
                    <a:pt x="20" y="12"/>
                    <a:pt x="19" y="9"/>
                    <a:pt x="19" y="6"/>
                  </a:cubicBezTo>
                  <a:cubicBezTo>
                    <a:pt x="18" y="6"/>
                    <a:pt x="18" y="6"/>
                    <a:pt x="18" y="6"/>
                  </a:cubicBezTo>
                  <a:cubicBezTo>
                    <a:pt x="18" y="9"/>
                    <a:pt x="17" y="12"/>
                    <a:pt x="16" y="15"/>
                  </a:cubicBezTo>
                  <a:cubicBezTo>
                    <a:pt x="12" y="29"/>
                    <a:pt x="12" y="29"/>
                    <a:pt x="12" y="29"/>
                  </a:cubicBezTo>
                  <a:lnTo>
                    <a:pt x="2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241">
              <a:extLst>
                <a:ext uri="{FF2B5EF4-FFF2-40B4-BE49-F238E27FC236}">
                  <a16:creationId xmlns:a16="http://schemas.microsoft.com/office/drawing/2014/main" id="{576E04D7-F4E3-42A1-B382-3073F3E7C7F8}"/>
                </a:ext>
              </a:extLst>
            </p:cNvPr>
            <p:cNvSpPr>
              <a:spLocks/>
            </p:cNvSpPr>
            <p:nvPr/>
          </p:nvSpPr>
          <p:spPr bwMode="auto">
            <a:xfrm>
              <a:off x="10729913" y="4591050"/>
              <a:ext cx="120650" cy="93662"/>
            </a:xfrm>
            <a:custGeom>
              <a:avLst/>
              <a:gdLst>
                <a:gd name="T0" fmla="*/ 0 w 46"/>
                <a:gd name="T1" fmla="*/ 10 h 36"/>
                <a:gd name="T2" fmla="*/ 0 w 46"/>
                <a:gd name="T3" fmla="*/ 1 h 36"/>
                <a:gd name="T4" fmla="*/ 6 w 46"/>
                <a:gd name="T5" fmla="*/ 1 h 36"/>
                <a:gd name="T6" fmla="*/ 6 w 46"/>
                <a:gd name="T7" fmla="*/ 6 h 36"/>
                <a:gd name="T8" fmla="*/ 6 w 46"/>
                <a:gd name="T9" fmla="*/ 6 h 36"/>
                <a:gd name="T10" fmla="*/ 16 w 46"/>
                <a:gd name="T11" fmla="*/ 0 h 36"/>
                <a:gd name="T12" fmla="*/ 25 w 46"/>
                <a:gd name="T13" fmla="*/ 7 h 36"/>
                <a:gd name="T14" fmla="*/ 25 w 46"/>
                <a:gd name="T15" fmla="*/ 7 h 36"/>
                <a:gd name="T16" fmla="*/ 29 w 46"/>
                <a:gd name="T17" fmla="*/ 2 h 36"/>
                <a:gd name="T18" fmla="*/ 36 w 46"/>
                <a:gd name="T19" fmla="*/ 0 h 36"/>
                <a:gd name="T20" fmla="*/ 46 w 46"/>
                <a:gd name="T21" fmla="*/ 14 h 36"/>
                <a:gd name="T22" fmla="*/ 46 w 46"/>
                <a:gd name="T23" fmla="*/ 36 h 36"/>
                <a:gd name="T24" fmla="*/ 40 w 46"/>
                <a:gd name="T25" fmla="*/ 36 h 36"/>
                <a:gd name="T26" fmla="*/ 40 w 46"/>
                <a:gd name="T27" fmla="*/ 15 h 36"/>
                <a:gd name="T28" fmla="*/ 34 w 46"/>
                <a:gd name="T29" fmla="*/ 5 h 36"/>
                <a:gd name="T30" fmla="*/ 27 w 46"/>
                <a:gd name="T31" fmla="*/ 11 h 36"/>
                <a:gd name="T32" fmla="*/ 26 w 46"/>
                <a:gd name="T33" fmla="*/ 14 h 36"/>
                <a:gd name="T34" fmla="*/ 26 w 46"/>
                <a:gd name="T35" fmla="*/ 36 h 36"/>
                <a:gd name="T36" fmla="*/ 20 w 46"/>
                <a:gd name="T37" fmla="*/ 36 h 36"/>
                <a:gd name="T38" fmla="*/ 20 w 46"/>
                <a:gd name="T39" fmla="*/ 14 h 36"/>
                <a:gd name="T40" fmla="*/ 14 w 46"/>
                <a:gd name="T41" fmla="*/ 5 h 36"/>
                <a:gd name="T42" fmla="*/ 7 w 46"/>
                <a:gd name="T43" fmla="*/ 11 h 36"/>
                <a:gd name="T44" fmla="*/ 6 w 46"/>
                <a:gd name="T45" fmla="*/ 14 h 36"/>
                <a:gd name="T46" fmla="*/ 6 w 46"/>
                <a:gd name="T47" fmla="*/ 36 h 36"/>
                <a:gd name="T48" fmla="*/ 0 w 46"/>
                <a:gd name="T49" fmla="*/ 36 h 36"/>
                <a:gd name="T50" fmla="*/ 0 w 46"/>
                <a:gd name="T5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36">
                  <a:moveTo>
                    <a:pt x="0" y="10"/>
                  </a:moveTo>
                  <a:cubicBezTo>
                    <a:pt x="0" y="6"/>
                    <a:pt x="0" y="4"/>
                    <a:pt x="0" y="1"/>
                  </a:cubicBezTo>
                  <a:cubicBezTo>
                    <a:pt x="6" y="1"/>
                    <a:pt x="6" y="1"/>
                    <a:pt x="6" y="1"/>
                  </a:cubicBezTo>
                  <a:cubicBezTo>
                    <a:pt x="6" y="6"/>
                    <a:pt x="6" y="6"/>
                    <a:pt x="6" y="6"/>
                  </a:cubicBezTo>
                  <a:cubicBezTo>
                    <a:pt x="6" y="6"/>
                    <a:pt x="6" y="6"/>
                    <a:pt x="6" y="6"/>
                  </a:cubicBezTo>
                  <a:cubicBezTo>
                    <a:pt x="8" y="3"/>
                    <a:pt x="11" y="0"/>
                    <a:pt x="16" y="0"/>
                  </a:cubicBezTo>
                  <a:cubicBezTo>
                    <a:pt x="20" y="0"/>
                    <a:pt x="24" y="3"/>
                    <a:pt x="25" y="7"/>
                  </a:cubicBezTo>
                  <a:cubicBezTo>
                    <a:pt x="25" y="7"/>
                    <a:pt x="25" y="7"/>
                    <a:pt x="25" y="7"/>
                  </a:cubicBezTo>
                  <a:cubicBezTo>
                    <a:pt x="26" y="5"/>
                    <a:pt x="28" y="3"/>
                    <a:pt x="29" y="2"/>
                  </a:cubicBezTo>
                  <a:cubicBezTo>
                    <a:pt x="31" y="1"/>
                    <a:pt x="33" y="0"/>
                    <a:pt x="36" y="0"/>
                  </a:cubicBezTo>
                  <a:cubicBezTo>
                    <a:pt x="41" y="0"/>
                    <a:pt x="46" y="3"/>
                    <a:pt x="46" y="14"/>
                  </a:cubicBezTo>
                  <a:cubicBezTo>
                    <a:pt x="46" y="36"/>
                    <a:pt x="46" y="36"/>
                    <a:pt x="46" y="36"/>
                  </a:cubicBezTo>
                  <a:cubicBezTo>
                    <a:pt x="40" y="36"/>
                    <a:pt x="40" y="36"/>
                    <a:pt x="40" y="36"/>
                  </a:cubicBezTo>
                  <a:cubicBezTo>
                    <a:pt x="40" y="15"/>
                    <a:pt x="40" y="15"/>
                    <a:pt x="40" y="15"/>
                  </a:cubicBezTo>
                  <a:cubicBezTo>
                    <a:pt x="40" y="9"/>
                    <a:pt x="38" y="5"/>
                    <a:pt x="34" y="5"/>
                  </a:cubicBezTo>
                  <a:cubicBezTo>
                    <a:pt x="30" y="5"/>
                    <a:pt x="28" y="8"/>
                    <a:pt x="27" y="11"/>
                  </a:cubicBezTo>
                  <a:cubicBezTo>
                    <a:pt x="27" y="12"/>
                    <a:pt x="26" y="13"/>
                    <a:pt x="26" y="14"/>
                  </a:cubicBezTo>
                  <a:cubicBezTo>
                    <a:pt x="26" y="36"/>
                    <a:pt x="26" y="36"/>
                    <a:pt x="26" y="36"/>
                  </a:cubicBezTo>
                  <a:cubicBezTo>
                    <a:pt x="20" y="36"/>
                    <a:pt x="20" y="36"/>
                    <a:pt x="20" y="36"/>
                  </a:cubicBezTo>
                  <a:cubicBezTo>
                    <a:pt x="20" y="14"/>
                    <a:pt x="20" y="14"/>
                    <a:pt x="20" y="14"/>
                  </a:cubicBezTo>
                  <a:cubicBezTo>
                    <a:pt x="20" y="9"/>
                    <a:pt x="19" y="5"/>
                    <a:pt x="14" y="5"/>
                  </a:cubicBezTo>
                  <a:cubicBezTo>
                    <a:pt x="10" y="5"/>
                    <a:pt x="8" y="8"/>
                    <a:pt x="7" y="11"/>
                  </a:cubicBezTo>
                  <a:cubicBezTo>
                    <a:pt x="7" y="12"/>
                    <a:pt x="6" y="13"/>
                    <a:pt x="6" y="14"/>
                  </a:cubicBezTo>
                  <a:cubicBezTo>
                    <a:pt x="6" y="36"/>
                    <a:pt x="6" y="36"/>
                    <a:pt x="6" y="36"/>
                  </a:cubicBezTo>
                  <a:cubicBezTo>
                    <a:pt x="0" y="36"/>
                    <a:pt x="0" y="36"/>
                    <a:pt x="0" y="36"/>
                  </a:cubicBez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42">
              <a:extLst>
                <a:ext uri="{FF2B5EF4-FFF2-40B4-BE49-F238E27FC236}">
                  <a16:creationId xmlns:a16="http://schemas.microsoft.com/office/drawing/2014/main" id="{6EC05995-72FD-4648-BB4D-3B5383DA167E}"/>
                </a:ext>
              </a:extLst>
            </p:cNvPr>
            <p:cNvSpPr>
              <a:spLocks noEditPoints="1"/>
            </p:cNvSpPr>
            <p:nvPr/>
          </p:nvSpPr>
          <p:spPr bwMode="auto">
            <a:xfrm>
              <a:off x="10871201" y="4591050"/>
              <a:ext cx="71438" cy="93662"/>
            </a:xfrm>
            <a:custGeom>
              <a:avLst/>
              <a:gdLst>
                <a:gd name="T0" fmla="*/ 6 w 28"/>
                <a:gd name="T1" fmla="*/ 19 h 36"/>
                <a:gd name="T2" fmla="*/ 16 w 28"/>
                <a:gd name="T3" fmla="*/ 32 h 36"/>
                <a:gd name="T4" fmla="*/ 25 w 28"/>
                <a:gd name="T5" fmla="*/ 30 h 36"/>
                <a:gd name="T6" fmla="*/ 26 w 28"/>
                <a:gd name="T7" fmla="*/ 34 h 36"/>
                <a:gd name="T8" fmla="*/ 15 w 28"/>
                <a:gd name="T9" fmla="*/ 36 h 36"/>
                <a:gd name="T10" fmla="*/ 0 w 28"/>
                <a:gd name="T11" fmla="*/ 19 h 36"/>
                <a:gd name="T12" fmla="*/ 15 w 28"/>
                <a:gd name="T13" fmla="*/ 0 h 36"/>
                <a:gd name="T14" fmla="*/ 28 w 28"/>
                <a:gd name="T15" fmla="*/ 16 h 36"/>
                <a:gd name="T16" fmla="*/ 28 w 28"/>
                <a:gd name="T17" fmla="*/ 19 h 36"/>
                <a:gd name="T18" fmla="*/ 6 w 28"/>
                <a:gd name="T19" fmla="*/ 19 h 36"/>
                <a:gd name="T20" fmla="*/ 22 w 28"/>
                <a:gd name="T21" fmla="*/ 15 h 36"/>
                <a:gd name="T22" fmla="*/ 14 w 28"/>
                <a:gd name="T23" fmla="*/ 5 h 36"/>
                <a:gd name="T24" fmla="*/ 6 w 28"/>
                <a:gd name="T25" fmla="*/ 15 h 36"/>
                <a:gd name="T26" fmla="*/ 22 w 28"/>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6" y="19"/>
                  </a:moveTo>
                  <a:cubicBezTo>
                    <a:pt x="6" y="28"/>
                    <a:pt x="11" y="32"/>
                    <a:pt x="16" y="32"/>
                  </a:cubicBezTo>
                  <a:cubicBezTo>
                    <a:pt x="20" y="32"/>
                    <a:pt x="23" y="31"/>
                    <a:pt x="25" y="30"/>
                  </a:cubicBezTo>
                  <a:cubicBezTo>
                    <a:pt x="26" y="34"/>
                    <a:pt x="26" y="34"/>
                    <a:pt x="26" y="34"/>
                  </a:cubicBezTo>
                  <a:cubicBezTo>
                    <a:pt x="24" y="35"/>
                    <a:pt x="20" y="36"/>
                    <a:pt x="15" y="36"/>
                  </a:cubicBezTo>
                  <a:cubicBezTo>
                    <a:pt x="5" y="36"/>
                    <a:pt x="0" y="29"/>
                    <a:pt x="0" y="19"/>
                  </a:cubicBezTo>
                  <a:cubicBezTo>
                    <a:pt x="0" y="8"/>
                    <a:pt x="5" y="0"/>
                    <a:pt x="15" y="0"/>
                  </a:cubicBezTo>
                  <a:cubicBezTo>
                    <a:pt x="25" y="0"/>
                    <a:pt x="28" y="9"/>
                    <a:pt x="28" y="16"/>
                  </a:cubicBezTo>
                  <a:cubicBezTo>
                    <a:pt x="28" y="18"/>
                    <a:pt x="28" y="18"/>
                    <a:pt x="28" y="19"/>
                  </a:cubicBezTo>
                  <a:lnTo>
                    <a:pt x="6" y="19"/>
                  </a:lnTo>
                  <a:close/>
                  <a:moveTo>
                    <a:pt x="22" y="15"/>
                  </a:moveTo>
                  <a:cubicBezTo>
                    <a:pt x="22" y="10"/>
                    <a:pt x="20" y="5"/>
                    <a:pt x="14" y="5"/>
                  </a:cubicBezTo>
                  <a:cubicBezTo>
                    <a:pt x="9" y="5"/>
                    <a:pt x="6" y="10"/>
                    <a:pt x="6" y="15"/>
                  </a:cubicBezTo>
                  <a:lnTo>
                    <a:pt x="2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43">
              <a:extLst>
                <a:ext uri="{FF2B5EF4-FFF2-40B4-BE49-F238E27FC236}">
                  <a16:creationId xmlns:a16="http://schemas.microsoft.com/office/drawing/2014/main" id="{B71A9A50-C778-4A7A-B8EA-CF4711E60EF3}"/>
                </a:ext>
              </a:extLst>
            </p:cNvPr>
            <p:cNvSpPr>
              <a:spLocks/>
            </p:cNvSpPr>
            <p:nvPr/>
          </p:nvSpPr>
          <p:spPr bwMode="auto">
            <a:xfrm>
              <a:off x="10961688" y="4591050"/>
              <a:ext cx="41275" cy="93662"/>
            </a:xfrm>
            <a:custGeom>
              <a:avLst/>
              <a:gdLst>
                <a:gd name="T0" fmla="*/ 0 w 16"/>
                <a:gd name="T1" fmla="*/ 11 h 36"/>
                <a:gd name="T2" fmla="*/ 0 w 16"/>
                <a:gd name="T3" fmla="*/ 1 h 36"/>
                <a:gd name="T4" fmla="*/ 5 w 16"/>
                <a:gd name="T5" fmla="*/ 1 h 36"/>
                <a:gd name="T6" fmla="*/ 5 w 16"/>
                <a:gd name="T7" fmla="*/ 7 h 36"/>
                <a:gd name="T8" fmla="*/ 6 w 16"/>
                <a:gd name="T9" fmla="*/ 7 h 36"/>
                <a:gd name="T10" fmla="*/ 15 w 16"/>
                <a:gd name="T11" fmla="*/ 0 h 36"/>
                <a:gd name="T12" fmla="*/ 16 w 16"/>
                <a:gd name="T13" fmla="*/ 0 h 36"/>
                <a:gd name="T14" fmla="*/ 16 w 16"/>
                <a:gd name="T15" fmla="*/ 6 h 36"/>
                <a:gd name="T16" fmla="*/ 14 w 16"/>
                <a:gd name="T17" fmla="*/ 6 h 36"/>
                <a:gd name="T18" fmla="*/ 6 w 16"/>
                <a:gd name="T19" fmla="*/ 14 h 36"/>
                <a:gd name="T20" fmla="*/ 6 w 16"/>
                <a:gd name="T21" fmla="*/ 17 h 36"/>
                <a:gd name="T22" fmla="*/ 6 w 16"/>
                <a:gd name="T23" fmla="*/ 36 h 36"/>
                <a:gd name="T24" fmla="*/ 0 w 16"/>
                <a:gd name="T25" fmla="*/ 36 h 36"/>
                <a:gd name="T26" fmla="*/ 0 w 16"/>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0" y="11"/>
                  </a:moveTo>
                  <a:cubicBezTo>
                    <a:pt x="0" y="7"/>
                    <a:pt x="0" y="4"/>
                    <a:pt x="0" y="1"/>
                  </a:cubicBezTo>
                  <a:cubicBezTo>
                    <a:pt x="5" y="1"/>
                    <a:pt x="5" y="1"/>
                    <a:pt x="5" y="1"/>
                  </a:cubicBezTo>
                  <a:cubicBezTo>
                    <a:pt x="5" y="7"/>
                    <a:pt x="5" y="7"/>
                    <a:pt x="5" y="7"/>
                  </a:cubicBezTo>
                  <a:cubicBezTo>
                    <a:pt x="6" y="7"/>
                    <a:pt x="6" y="7"/>
                    <a:pt x="6" y="7"/>
                  </a:cubicBezTo>
                  <a:cubicBezTo>
                    <a:pt x="7" y="3"/>
                    <a:pt x="11" y="0"/>
                    <a:pt x="15" y="0"/>
                  </a:cubicBezTo>
                  <a:cubicBezTo>
                    <a:pt x="15" y="0"/>
                    <a:pt x="16" y="0"/>
                    <a:pt x="16" y="0"/>
                  </a:cubicBezTo>
                  <a:cubicBezTo>
                    <a:pt x="16" y="6"/>
                    <a:pt x="16" y="6"/>
                    <a:pt x="16" y="6"/>
                  </a:cubicBezTo>
                  <a:cubicBezTo>
                    <a:pt x="16" y="6"/>
                    <a:pt x="15" y="6"/>
                    <a:pt x="14" y="6"/>
                  </a:cubicBezTo>
                  <a:cubicBezTo>
                    <a:pt x="10" y="6"/>
                    <a:pt x="7" y="9"/>
                    <a:pt x="6" y="14"/>
                  </a:cubicBezTo>
                  <a:cubicBezTo>
                    <a:pt x="6" y="15"/>
                    <a:pt x="6" y="16"/>
                    <a:pt x="6" y="17"/>
                  </a:cubicBezTo>
                  <a:cubicBezTo>
                    <a:pt x="6" y="36"/>
                    <a:pt x="6" y="36"/>
                    <a:pt x="6" y="36"/>
                  </a:cubicBezTo>
                  <a:cubicBezTo>
                    <a:pt x="0" y="36"/>
                    <a:pt x="0" y="36"/>
                    <a:pt x="0" y="36"/>
                  </a:cubicBez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44">
              <a:extLst>
                <a:ext uri="{FF2B5EF4-FFF2-40B4-BE49-F238E27FC236}">
                  <a16:creationId xmlns:a16="http://schemas.microsoft.com/office/drawing/2014/main" id="{0282974F-592A-4532-8642-4AF37AA7988E}"/>
                </a:ext>
              </a:extLst>
            </p:cNvPr>
            <p:cNvSpPr>
              <a:spLocks noEditPoints="1"/>
            </p:cNvSpPr>
            <p:nvPr/>
          </p:nvSpPr>
          <p:spPr bwMode="auto">
            <a:xfrm>
              <a:off x="11015663" y="4557713"/>
              <a:ext cx="20638" cy="127000"/>
            </a:xfrm>
            <a:custGeom>
              <a:avLst/>
              <a:gdLst>
                <a:gd name="T0" fmla="*/ 8 w 8"/>
                <a:gd name="T1" fmla="*/ 4 h 49"/>
                <a:gd name="T2" fmla="*/ 4 w 8"/>
                <a:gd name="T3" fmla="*/ 8 h 49"/>
                <a:gd name="T4" fmla="*/ 0 w 8"/>
                <a:gd name="T5" fmla="*/ 4 h 49"/>
                <a:gd name="T6" fmla="*/ 4 w 8"/>
                <a:gd name="T7" fmla="*/ 0 h 49"/>
                <a:gd name="T8" fmla="*/ 8 w 8"/>
                <a:gd name="T9" fmla="*/ 4 h 49"/>
                <a:gd name="T10" fmla="*/ 1 w 8"/>
                <a:gd name="T11" fmla="*/ 49 h 49"/>
                <a:gd name="T12" fmla="*/ 1 w 8"/>
                <a:gd name="T13" fmla="*/ 14 h 49"/>
                <a:gd name="T14" fmla="*/ 7 w 8"/>
                <a:gd name="T15" fmla="*/ 14 h 49"/>
                <a:gd name="T16" fmla="*/ 7 w 8"/>
                <a:gd name="T17" fmla="*/ 49 h 49"/>
                <a:gd name="T18" fmla="*/ 1 w 8"/>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9">
                  <a:moveTo>
                    <a:pt x="8" y="4"/>
                  </a:moveTo>
                  <a:cubicBezTo>
                    <a:pt x="8" y="6"/>
                    <a:pt x="6" y="8"/>
                    <a:pt x="4" y="8"/>
                  </a:cubicBezTo>
                  <a:cubicBezTo>
                    <a:pt x="2" y="8"/>
                    <a:pt x="0" y="6"/>
                    <a:pt x="0" y="4"/>
                  </a:cubicBezTo>
                  <a:cubicBezTo>
                    <a:pt x="0" y="2"/>
                    <a:pt x="2" y="0"/>
                    <a:pt x="4" y="0"/>
                  </a:cubicBezTo>
                  <a:cubicBezTo>
                    <a:pt x="6" y="0"/>
                    <a:pt x="8" y="2"/>
                    <a:pt x="8" y="4"/>
                  </a:cubicBezTo>
                  <a:close/>
                  <a:moveTo>
                    <a:pt x="1" y="49"/>
                  </a:moveTo>
                  <a:cubicBezTo>
                    <a:pt x="1" y="14"/>
                    <a:pt x="1" y="14"/>
                    <a:pt x="1" y="14"/>
                  </a:cubicBezTo>
                  <a:cubicBezTo>
                    <a:pt x="7" y="14"/>
                    <a:pt x="7" y="14"/>
                    <a:pt x="7" y="14"/>
                  </a:cubicBezTo>
                  <a:cubicBezTo>
                    <a:pt x="7" y="49"/>
                    <a:pt x="7" y="49"/>
                    <a:pt x="7" y="49"/>
                  </a:cubicBezTo>
                  <a:lnTo>
                    <a:pt x="1"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45">
              <a:extLst>
                <a:ext uri="{FF2B5EF4-FFF2-40B4-BE49-F238E27FC236}">
                  <a16:creationId xmlns:a16="http://schemas.microsoft.com/office/drawing/2014/main" id="{F297A65F-1CA4-4B74-B4C7-ED3BADE83419}"/>
                </a:ext>
              </a:extLst>
            </p:cNvPr>
            <p:cNvSpPr>
              <a:spLocks/>
            </p:cNvSpPr>
            <p:nvPr/>
          </p:nvSpPr>
          <p:spPr bwMode="auto">
            <a:xfrm>
              <a:off x="11055351" y="4591050"/>
              <a:ext cx="61913" cy="93662"/>
            </a:xfrm>
            <a:custGeom>
              <a:avLst/>
              <a:gdLst>
                <a:gd name="T0" fmla="*/ 24 w 24"/>
                <a:gd name="T1" fmla="*/ 35 h 36"/>
                <a:gd name="T2" fmla="*/ 16 w 24"/>
                <a:gd name="T3" fmla="*/ 36 h 36"/>
                <a:gd name="T4" fmla="*/ 0 w 24"/>
                <a:gd name="T5" fmla="*/ 19 h 36"/>
                <a:gd name="T6" fmla="*/ 17 w 24"/>
                <a:gd name="T7" fmla="*/ 0 h 36"/>
                <a:gd name="T8" fmla="*/ 24 w 24"/>
                <a:gd name="T9" fmla="*/ 2 h 36"/>
                <a:gd name="T10" fmla="*/ 23 w 24"/>
                <a:gd name="T11" fmla="*/ 7 h 36"/>
                <a:gd name="T12" fmla="*/ 17 w 24"/>
                <a:gd name="T13" fmla="*/ 5 h 36"/>
                <a:gd name="T14" fmla="*/ 6 w 24"/>
                <a:gd name="T15" fmla="*/ 18 h 36"/>
                <a:gd name="T16" fmla="*/ 17 w 24"/>
                <a:gd name="T17" fmla="*/ 31 h 36"/>
                <a:gd name="T18" fmla="*/ 23 w 24"/>
                <a:gd name="T19" fmla="*/ 30 h 36"/>
                <a:gd name="T20" fmla="*/ 24 w 24"/>
                <a:gd name="T2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24" y="35"/>
                  </a:moveTo>
                  <a:cubicBezTo>
                    <a:pt x="23" y="35"/>
                    <a:pt x="20" y="36"/>
                    <a:pt x="16" y="36"/>
                  </a:cubicBezTo>
                  <a:cubicBezTo>
                    <a:pt x="6" y="36"/>
                    <a:pt x="0" y="29"/>
                    <a:pt x="0" y="19"/>
                  </a:cubicBezTo>
                  <a:cubicBezTo>
                    <a:pt x="0" y="8"/>
                    <a:pt x="6" y="0"/>
                    <a:pt x="17" y="0"/>
                  </a:cubicBezTo>
                  <a:cubicBezTo>
                    <a:pt x="20" y="0"/>
                    <a:pt x="23" y="1"/>
                    <a:pt x="24" y="2"/>
                  </a:cubicBezTo>
                  <a:cubicBezTo>
                    <a:pt x="23" y="7"/>
                    <a:pt x="23" y="7"/>
                    <a:pt x="23" y="7"/>
                  </a:cubicBezTo>
                  <a:cubicBezTo>
                    <a:pt x="22" y="6"/>
                    <a:pt x="20" y="5"/>
                    <a:pt x="17" y="5"/>
                  </a:cubicBezTo>
                  <a:cubicBezTo>
                    <a:pt x="9" y="5"/>
                    <a:pt x="6" y="11"/>
                    <a:pt x="6" y="18"/>
                  </a:cubicBezTo>
                  <a:cubicBezTo>
                    <a:pt x="6" y="26"/>
                    <a:pt x="10" y="31"/>
                    <a:pt x="17" y="31"/>
                  </a:cubicBezTo>
                  <a:cubicBezTo>
                    <a:pt x="20" y="31"/>
                    <a:pt x="22" y="31"/>
                    <a:pt x="23" y="30"/>
                  </a:cubicBezTo>
                  <a:lnTo>
                    <a:pt x="24"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46">
              <a:extLst>
                <a:ext uri="{FF2B5EF4-FFF2-40B4-BE49-F238E27FC236}">
                  <a16:creationId xmlns:a16="http://schemas.microsoft.com/office/drawing/2014/main" id="{DAC8CF84-B623-420E-B019-D64163BECA1B}"/>
                </a:ext>
              </a:extLst>
            </p:cNvPr>
            <p:cNvSpPr>
              <a:spLocks noEditPoints="1"/>
            </p:cNvSpPr>
            <p:nvPr/>
          </p:nvSpPr>
          <p:spPr bwMode="auto">
            <a:xfrm>
              <a:off x="11128376" y="4591050"/>
              <a:ext cx="66675" cy="93662"/>
            </a:xfrm>
            <a:custGeom>
              <a:avLst/>
              <a:gdLst>
                <a:gd name="T0" fmla="*/ 21 w 26"/>
                <a:gd name="T1" fmla="*/ 36 h 36"/>
                <a:gd name="T2" fmla="*/ 20 w 26"/>
                <a:gd name="T3" fmla="*/ 32 h 36"/>
                <a:gd name="T4" fmla="*/ 20 w 26"/>
                <a:gd name="T5" fmla="*/ 32 h 36"/>
                <a:gd name="T6" fmla="*/ 10 w 26"/>
                <a:gd name="T7" fmla="*/ 36 h 36"/>
                <a:gd name="T8" fmla="*/ 0 w 26"/>
                <a:gd name="T9" fmla="*/ 26 h 36"/>
                <a:gd name="T10" fmla="*/ 20 w 26"/>
                <a:gd name="T11" fmla="*/ 14 h 36"/>
                <a:gd name="T12" fmla="*/ 20 w 26"/>
                <a:gd name="T13" fmla="*/ 13 h 36"/>
                <a:gd name="T14" fmla="*/ 12 w 26"/>
                <a:gd name="T15" fmla="*/ 5 h 36"/>
                <a:gd name="T16" fmla="*/ 4 w 26"/>
                <a:gd name="T17" fmla="*/ 7 h 36"/>
                <a:gd name="T18" fmla="*/ 3 w 26"/>
                <a:gd name="T19" fmla="*/ 3 h 36"/>
                <a:gd name="T20" fmla="*/ 13 w 26"/>
                <a:gd name="T21" fmla="*/ 0 h 36"/>
                <a:gd name="T22" fmla="*/ 26 w 26"/>
                <a:gd name="T23" fmla="*/ 14 h 36"/>
                <a:gd name="T24" fmla="*/ 26 w 26"/>
                <a:gd name="T25" fmla="*/ 27 h 36"/>
                <a:gd name="T26" fmla="*/ 26 w 26"/>
                <a:gd name="T27" fmla="*/ 36 h 36"/>
                <a:gd name="T28" fmla="*/ 21 w 26"/>
                <a:gd name="T29" fmla="*/ 36 h 36"/>
                <a:gd name="T30" fmla="*/ 20 w 26"/>
                <a:gd name="T31" fmla="*/ 18 h 36"/>
                <a:gd name="T32" fmla="*/ 6 w 26"/>
                <a:gd name="T33" fmla="*/ 26 h 36"/>
                <a:gd name="T34" fmla="*/ 12 w 26"/>
                <a:gd name="T35" fmla="*/ 32 h 36"/>
                <a:gd name="T36" fmla="*/ 19 w 26"/>
                <a:gd name="T37" fmla="*/ 26 h 36"/>
                <a:gd name="T38" fmla="*/ 20 w 26"/>
                <a:gd name="T39" fmla="*/ 24 h 36"/>
                <a:gd name="T40" fmla="*/ 20 w 26"/>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6">
                  <a:moveTo>
                    <a:pt x="21" y="36"/>
                  </a:moveTo>
                  <a:cubicBezTo>
                    <a:pt x="20" y="32"/>
                    <a:pt x="20" y="32"/>
                    <a:pt x="20" y="32"/>
                  </a:cubicBezTo>
                  <a:cubicBezTo>
                    <a:pt x="20" y="32"/>
                    <a:pt x="20" y="32"/>
                    <a:pt x="20" y="32"/>
                  </a:cubicBezTo>
                  <a:cubicBezTo>
                    <a:pt x="18" y="34"/>
                    <a:pt x="15" y="36"/>
                    <a:pt x="10" y="36"/>
                  </a:cubicBezTo>
                  <a:cubicBezTo>
                    <a:pt x="4" y="36"/>
                    <a:pt x="0" y="32"/>
                    <a:pt x="0" y="26"/>
                  </a:cubicBezTo>
                  <a:cubicBezTo>
                    <a:pt x="0" y="18"/>
                    <a:pt x="8" y="14"/>
                    <a:pt x="20" y="14"/>
                  </a:cubicBezTo>
                  <a:cubicBezTo>
                    <a:pt x="20" y="13"/>
                    <a:pt x="20" y="13"/>
                    <a:pt x="20" y="13"/>
                  </a:cubicBezTo>
                  <a:cubicBezTo>
                    <a:pt x="20" y="9"/>
                    <a:pt x="19" y="5"/>
                    <a:pt x="12" y="5"/>
                  </a:cubicBezTo>
                  <a:cubicBezTo>
                    <a:pt x="9" y="5"/>
                    <a:pt x="6" y="6"/>
                    <a:pt x="4" y="7"/>
                  </a:cubicBezTo>
                  <a:cubicBezTo>
                    <a:pt x="3" y="3"/>
                    <a:pt x="3" y="3"/>
                    <a:pt x="3" y="3"/>
                  </a:cubicBezTo>
                  <a:cubicBezTo>
                    <a:pt x="5" y="1"/>
                    <a:pt x="9" y="0"/>
                    <a:pt x="13" y="0"/>
                  </a:cubicBezTo>
                  <a:cubicBezTo>
                    <a:pt x="23" y="0"/>
                    <a:pt x="26" y="7"/>
                    <a:pt x="26" y="14"/>
                  </a:cubicBezTo>
                  <a:cubicBezTo>
                    <a:pt x="26" y="27"/>
                    <a:pt x="26" y="27"/>
                    <a:pt x="26" y="27"/>
                  </a:cubicBezTo>
                  <a:cubicBezTo>
                    <a:pt x="26" y="30"/>
                    <a:pt x="26" y="33"/>
                    <a:pt x="26" y="36"/>
                  </a:cubicBezTo>
                  <a:lnTo>
                    <a:pt x="21" y="36"/>
                  </a:lnTo>
                  <a:close/>
                  <a:moveTo>
                    <a:pt x="20" y="18"/>
                  </a:moveTo>
                  <a:cubicBezTo>
                    <a:pt x="14" y="18"/>
                    <a:pt x="6" y="19"/>
                    <a:pt x="6" y="26"/>
                  </a:cubicBezTo>
                  <a:cubicBezTo>
                    <a:pt x="6" y="30"/>
                    <a:pt x="9" y="32"/>
                    <a:pt x="12" y="32"/>
                  </a:cubicBezTo>
                  <a:cubicBezTo>
                    <a:pt x="16" y="32"/>
                    <a:pt x="18" y="29"/>
                    <a:pt x="19" y="26"/>
                  </a:cubicBezTo>
                  <a:cubicBezTo>
                    <a:pt x="20" y="26"/>
                    <a:pt x="20" y="25"/>
                    <a:pt x="20" y="24"/>
                  </a:cubicBezTo>
                  <a:lnTo>
                    <a:pt x="2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247">
              <a:extLst>
                <a:ext uri="{FF2B5EF4-FFF2-40B4-BE49-F238E27FC236}">
                  <a16:creationId xmlns:a16="http://schemas.microsoft.com/office/drawing/2014/main" id="{F7FC08DB-D5D6-4E16-BA2E-13F2CC4DB1AB}"/>
                </a:ext>
              </a:extLst>
            </p:cNvPr>
            <p:cNvSpPr>
              <a:spLocks/>
            </p:cNvSpPr>
            <p:nvPr/>
          </p:nvSpPr>
          <p:spPr bwMode="auto">
            <a:xfrm>
              <a:off x="11218863" y="4591050"/>
              <a:ext cx="69850" cy="93662"/>
            </a:xfrm>
            <a:custGeom>
              <a:avLst/>
              <a:gdLst>
                <a:gd name="T0" fmla="*/ 0 w 27"/>
                <a:gd name="T1" fmla="*/ 10 h 36"/>
                <a:gd name="T2" fmla="*/ 0 w 27"/>
                <a:gd name="T3" fmla="*/ 1 h 36"/>
                <a:gd name="T4" fmla="*/ 5 w 27"/>
                <a:gd name="T5" fmla="*/ 1 h 36"/>
                <a:gd name="T6" fmla="*/ 6 w 27"/>
                <a:gd name="T7" fmla="*/ 6 h 36"/>
                <a:gd name="T8" fmla="*/ 6 w 27"/>
                <a:gd name="T9" fmla="*/ 6 h 36"/>
                <a:gd name="T10" fmla="*/ 16 w 27"/>
                <a:gd name="T11" fmla="*/ 0 h 36"/>
                <a:gd name="T12" fmla="*/ 27 w 27"/>
                <a:gd name="T13" fmla="*/ 14 h 36"/>
                <a:gd name="T14" fmla="*/ 27 w 27"/>
                <a:gd name="T15" fmla="*/ 36 h 36"/>
                <a:gd name="T16" fmla="*/ 21 w 27"/>
                <a:gd name="T17" fmla="*/ 36 h 36"/>
                <a:gd name="T18" fmla="*/ 21 w 27"/>
                <a:gd name="T19" fmla="*/ 15 h 36"/>
                <a:gd name="T20" fmla="*/ 14 w 27"/>
                <a:gd name="T21" fmla="*/ 5 h 36"/>
                <a:gd name="T22" fmla="*/ 7 w 27"/>
                <a:gd name="T23" fmla="*/ 11 h 36"/>
                <a:gd name="T24" fmla="*/ 6 w 27"/>
                <a:gd name="T25" fmla="*/ 14 h 36"/>
                <a:gd name="T26" fmla="*/ 6 w 27"/>
                <a:gd name="T27" fmla="*/ 36 h 36"/>
                <a:gd name="T28" fmla="*/ 0 w 27"/>
                <a:gd name="T29" fmla="*/ 36 h 36"/>
                <a:gd name="T30" fmla="*/ 0 w 27"/>
                <a:gd name="T3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6">
                  <a:moveTo>
                    <a:pt x="0" y="10"/>
                  </a:moveTo>
                  <a:cubicBezTo>
                    <a:pt x="0" y="6"/>
                    <a:pt x="0" y="4"/>
                    <a:pt x="0" y="1"/>
                  </a:cubicBezTo>
                  <a:cubicBezTo>
                    <a:pt x="5" y="1"/>
                    <a:pt x="5" y="1"/>
                    <a:pt x="5" y="1"/>
                  </a:cubicBezTo>
                  <a:cubicBezTo>
                    <a:pt x="6" y="6"/>
                    <a:pt x="6" y="6"/>
                    <a:pt x="6" y="6"/>
                  </a:cubicBezTo>
                  <a:cubicBezTo>
                    <a:pt x="6" y="6"/>
                    <a:pt x="6" y="6"/>
                    <a:pt x="6" y="6"/>
                  </a:cubicBezTo>
                  <a:cubicBezTo>
                    <a:pt x="7" y="3"/>
                    <a:pt x="11" y="0"/>
                    <a:pt x="16" y="0"/>
                  </a:cubicBezTo>
                  <a:cubicBezTo>
                    <a:pt x="21" y="0"/>
                    <a:pt x="27" y="3"/>
                    <a:pt x="27" y="14"/>
                  </a:cubicBezTo>
                  <a:cubicBezTo>
                    <a:pt x="27" y="36"/>
                    <a:pt x="27" y="36"/>
                    <a:pt x="27" y="36"/>
                  </a:cubicBezTo>
                  <a:cubicBezTo>
                    <a:pt x="21" y="36"/>
                    <a:pt x="21" y="36"/>
                    <a:pt x="21" y="36"/>
                  </a:cubicBezTo>
                  <a:cubicBezTo>
                    <a:pt x="21" y="15"/>
                    <a:pt x="21" y="15"/>
                    <a:pt x="21" y="15"/>
                  </a:cubicBezTo>
                  <a:cubicBezTo>
                    <a:pt x="21" y="10"/>
                    <a:pt x="19" y="5"/>
                    <a:pt x="14" y="5"/>
                  </a:cubicBezTo>
                  <a:cubicBezTo>
                    <a:pt x="10" y="5"/>
                    <a:pt x="8" y="8"/>
                    <a:pt x="7" y="11"/>
                  </a:cubicBezTo>
                  <a:cubicBezTo>
                    <a:pt x="6" y="12"/>
                    <a:pt x="6" y="13"/>
                    <a:pt x="6" y="14"/>
                  </a:cubicBezTo>
                  <a:cubicBezTo>
                    <a:pt x="6" y="36"/>
                    <a:pt x="6" y="36"/>
                    <a:pt x="6" y="36"/>
                  </a:cubicBezTo>
                  <a:cubicBezTo>
                    <a:pt x="0" y="36"/>
                    <a:pt x="0" y="36"/>
                    <a:pt x="0" y="36"/>
                  </a:cubicBez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48">
              <a:extLst>
                <a:ext uri="{FF2B5EF4-FFF2-40B4-BE49-F238E27FC236}">
                  <a16:creationId xmlns:a16="http://schemas.microsoft.com/office/drawing/2014/main" id="{10DF1DCC-D3CA-47F5-BC32-1C60A9C50515}"/>
                </a:ext>
              </a:extLst>
            </p:cNvPr>
            <p:cNvSpPr>
              <a:spLocks/>
            </p:cNvSpPr>
            <p:nvPr/>
          </p:nvSpPr>
          <p:spPr bwMode="auto">
            <a:xfrm>
              <a:off x="11333163" y="4557713"/>
              <a:ext cx="82550" cy="127000"/>
            </a:xfrm>
            <a:custGeom>
              <a:avLst/>
              <a:gdLst>
                <a:gd name="T0" fmla="*/ 21 w 52"/>
                <a:gd name="T1" fmla="*/ 8 h 80"/>
                <a:gd name="T2" fmla="*/ 0 w 52"/>
                <a:gd name="T3" fmla="*/ 8 h 80"/>
                <a:gd name="T4" fmla="*/ 0 w 52"/>
                <a:gd name="T5" fmla="*/ 0 h 80"/>
                <a:gd name="T6" fmla="*/ 52 w 52"/>
                <a:gd name="T7" fmla="*/ 0 h 80"/>
                <a:gd name="T8" fmla="*/ 52 w 52"/>
                <a:gd name="T9" fmla="*/ 8 h 80"/>
                <a:gd name="T10" fmla="*/ 31 w 52"/>
                <a:gd name="T11" fmla="*/ 8 h 80"/>
                <a:gd name="T12" fmla="*/ 31 w 52"/>
                <a:gd name="T13" fmla="*/ 80 h 80"/>
                <a:gd name="T14" fmla="*/ 21 w 52"/>
                <a:gd name="T15" fmla="*/ 80 h 80"/>
                <a:gd name="T16" fmla="*/ 21 w 52"/>
                <a:gd name="T17"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0">
                  <a:moveTo>
                    <a:pt x="21" y="8"/>
                  </a:moveTo>
                  <a:lnTo>
                    <a:pt x="0" y="8"/>
                  </a:lnTo>
                  <a:lnTo>
                    <a:pt x="0" y="0"/>
                  </a:lnTo>
                  <a:lnTo>
                    <a:pt x="52" y="0"/>
                  </a:lnTo>
                  <a:lnTo>
                    <a:pt x="52" y="8"/>
                  </a:lnTo>
                  <a:lnTo>
                    <a:pt x="31" y="8"/>
                  </a:lnTo>
                  <a:lnTo>
                    <a:pt x="31" y="80"/>
                  </a:lnTo>
                  <a:lnTo>
                    <a:pt x="21" y="80"/>
                  </a:lnTo>
                  <a:lnTo>
                    <a:pt x="2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49">
              <a:extLst>
                <a:ext uri="{FF2B5EF4-FFF2-40B4-BE49-F238E27FC236}">
                  <a16:creationId xmlns:a16="http://schemas.microsoft.com/office/drawing/2014/main" id="{B410336E-1C3B-42B9-A0C1-2DEAAACA9DF1}"/>
                </a:ext>
              </a:extLst>
            </p:cNvPr>
            <p:cNvSpPr>
              <a:spLocks/>
            </p:cNvSpPr>
            <p:nvPr/>
          </p:nvSpPr>
          <p:spPr bwMode="auto">
            <a:xfrm>
              <a:off x="11418888" y="4591050"/>
              <a:ext cx="42863" cy="93662"/>
            </a:xfrm>
            <a:custGeom>
              <a:avLst/>
              <a:gdLst>
                <a:gd name="T0" fmla="*/ 0 w 17"/>
                <a:gd name="T1" fmla="*/ 11 h 36"/>
                <a:gd name="T2" fmla="*/ 0 w 17"/>
                <a:gd name="T3" fmla="*/ 1 h 36"/>
                <a:gd name="T4" fmla="*/ 6 w 17"/>
                <a:gd name="T5" fmla="*/ 1 h 36"/>
                <a:gd name="T6" fmla="*/ 6 w 17"/>
                <a:gd name="T7" fmla="*/ 7 h 36"/>
                <a:gd name="T8" fmla="*/ 6 w 17"/>
                <a:gd name="T9" fmla="*/ 7 h 36"/>
                <a:gd name="T10" fmla="*/ 15 w 17"/>
                <a:gd name="T11" fmla="*/ 0 h 36"/>
                <a:gd name="T12" fmla="*/ 17 w 17"/>
                <a:gd name="T13" fmla="*/ 0 h 36"/>
                <a:gd name="T14" fmla="*/ 17 w 17"/>
                <a:gd name="T15" fmla="*/ 6 h 36"/>
                <a:gd name="T16" fmla="*/ 15 w 17"/>
                <a:gd name="T17" fmla="*/ 6 h 36"/>
                <a:gd name="T18" fmla="*/ 7 w 17"/>
                <a:gd name="T19" fmla="*/ 14 h 36"/>
                <a:gd name="T20" fmla="*/ 7 w 17"/>
                <a:gd name="T21" fmla="*/ 17 h 36"/>
                <a:gd name="T22" fmla="*/ 7 w 17"/>
                <a:gd name="T23" fmla="*/ 36 h 36"/>
                <a:gd name="T24" fmla="*/ 0 w 17"/>
                <a:gd name="T25" fmla="*/ 36 h 36"/>
                <a:gd name="T26" fmla="*/ 0 w 17"/>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6">
                  <a:moveTo>
                    <a:pt x="0" y="11"/>
                  </a:moveTo>
                  <a:cubicBezTo>
                    <a:pt x="0" y="7"/>
                    <a:pt x="0" y="4"/>
                    <a:pt x="0" y="1"/>
                  </a:cubicBezTo>
                  <a:cubicBezTo>
                    <a:pt x="6" y="1"/>
                    <a:pt x="6" y="1"/>
                    <a:pt x="6" y="1"/>
                  </a:cubicBezTo>
                  <a:cubicBezTo>
                    <a:pt x="6" y="7"/>
                    <a:pt x="6" y="7"/>
                    <a:pt x="6" y="7"/>
                  </a:cubicBezTo>
                  <a:cubicBezTo>
                    <a:pt x="6" y="7"/>
                    <a:pt x="6" y="7"/>
                    <a:pt x="6" y="7"/>
                  </a:cubicBezTo>
                  <a:cubicBezTo>
                    <a:pt x="8" y="3"/>
                    <a:pt x="11" y="0"/>
                    <a:pt x="15" y="0"/>
                  </a:cubicBezTo>
                  <a:cubicBezTo>
                    <a:pt x="16" y="0"/>
                    <a:pt x="16" y="0"/>
                    <a:pt x="17" y="0"/>
                  </a:cubicBezTo>
                  <a:cubicBezTo>
                    <a:pt x="17" y="6"/>
                    <a:pt x="17" y="6"/>
                    <a:pt x="17" y="6"/>
                  </a:cubicBezTo>
                  <a:cubicBezTo>
                    <a:pt x="16" y="6"/>
                    <a:pt x="15" y="6"/>
                    <a:pt x="15" y="6"/>
                  </a:cubicBezTo>
                  <a:cubicBezTo>
                    <a:pt x="11" y="6"/>
                    <a:pt x="8" y="9"/>
                    <a:pt x="7" y="14"/>
                  </a:cubicBezTo>
                  <a:cubicBezTo>
                    <a:pt x="7" y="15"/>
                    <a:pt x="7" y="16"/>
                    <a:pt x="7" y="17"/>
                  </a:cubicBezTo>
                  <a:cubicBezTo>
                    <a:pt x="7" y="36"/>
                    <a:pt x="7" y="36"/>
                    <a:pt x="7" y="36"/>
                  </a:cubicBezTo>
                  <a:cubicBezTo>
                    <a:pt x="0" y="36"/>
                    <a:pt x="0" y="36"/>
                    <a:pt x="0" y="36"/>
                  </a:cubicBez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50">
              <a:extLst>
                <a:ext uri="{FF2B5EF4-FFF2-40B4-BE49-F238E27FC236}">
                  <a16:creationId xmlns:a16="http://schemas.microsoft.com/office/drawing/2014/main" id="{10AD169A-B02D-4728-A36A-E1F685A53580}"/>
                </a:ext>
              </a:extLst>
            </p:cNvPr>
            <p:cNvSpPr>
              <a:spLocks noEditPoints="1"/>
            </p:cNvSpPr>
            <p:nvPr/>
          </p:nvSpPr>
          <p:spPr bwMode="auto">
            <a:xfrm>
              <a:off x="11468101" y="4591050"/>
              <a:ext cx="66675" cy="93662"/>
            </a:xfrm>
            <a:custGeom>
              <a:avLst/>
              <a:gdLst>
                <a:gd name="T0" fmla="*/ 21 w 26"/>
                <a:gd name="T1" fmla="*/ 36 h 36"/>
                <a:gd name="T2" fmla="*/ 20 w 26"/>
                <a:gd name="T3" fmla="*/ 32 h 36"/>
                <a:gd name="T4" fmla="*/ 20 w 26"/>
                <a:gd name="T5" fmla="*/ 32 h 36"/>
                <a:gd name="T6" fmla="*/ 10 w 26"/>
                <a:gd name="T7" fmla="*/ 36 h 36"/>
                <a:gd name="T8" fmla="*/ 0 w 26"/>
                <a:gd name="T9" fmla="*/ 26 h 36"/>
                <a:gd name="T10" fmla="*/ 20 w 26"/>
                <a:gd name="T11" fmla="*/ 14 h 36"/>
                <a:gd name="T12" fmla="*/ 20 w 26"/>
                <a:gd name="T13" fmla="*/ 13 h 36"/>
                <a:gd name="T14" fmla="*/ 12 w 26"/>
                <a:gd name="T15" fmla="*/ 5 h 36"/>
                <a:gd name="T16" fmla="*/ 4 w 26"/>
                <a:gd name="T17" fmla="*/ 7 h 36"/>
                <a:gd name="T18" fmla="*/ 3 w 26"/>
                <a:gd name="T19" fmla="*/ 3 h 36"/>
                <a:gd name="T20" fmla="*/ 13 w 26"/>
                <a:gd name="T21" fmla="*/ 0 h 36"/>
                <a:gd name="T22" fmla="*/ 26 w 26"/>
                <a:gd name="T23" fmla="*/ 14 h 36"/>
                <a:gd name="T24" fmla="*/ 26 w 26"/>
                <a:gd name="T25" fmla="*/ 27 h 36"/>
                <a:gd name="T26" fmla="*/ 26 w 26"/>
                <a:gd name="T27" fmla="*/ 36 h 36"/>
                <a:gd name="T28" fmla="*/ 21 w 26"/>
                <a:gd name="T29" fmla="*/ 36 h 36"/>
                <a:gd name="T30" fmla="*/ 20 w 26"/>
                <a:gd name="T31" fmla="*/ 18 h 36"/>
                <a:gd name="T32" fmla="*/ 7 w 26"/>
                <a:gd name="T33" fmla="*/ 26 h 36"/>
                <a:gd name="T34" fmla="*/ 12 w 26"/>
                <a:gd name="T35" fmla="*/ 32 h 36"/>
                <a:gd name="T36" fmla="*/ 19 w 26"/>
                <a:gd name="T37" fmla="*/ 26 h 36"/>
                <a:gd name="T38" fmla="*/ 20 w 26"/>
                <a:gd name="T39" fmla="*/ 24 h 36"/>
                <a:gd name="T40" fmla="*/ 20 w 26"/>
                <a:gd name="T4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6">
                  <a:moveTo>
                    <a:pt x="21" y="36"/>
                  </a:moveTo>
                  <a:cubicBezTo>
                    <a:pt x="20" y="32"/>
                    <a:pt x="20" y="32"/>
                    <a:pt x="20" y="32"/>
                  </a:cubicBezTo>
                  <a:cubicBezTo>
                    <a:pt x="20" y="32"/>
                    <a:pt x="20" y="32"/>
                    <a:pt x="20" y="32"/>
                  </a:cubicBezTo>
                  <a:cubicBezTo>
                    <a:pt x="18" y="34"/>
                    <a:pt x="15" y="36"/>
                    <a:pt x="10" y="36"/>
                  </a:cubicBezTo>
                  <a:cubicBezTo>
                    <a:pt x="4" y="36"/>
                    <a:pt x="0" y="32"/>
                    <a:pt x="0" y="26"/>
                  </a:cubicBezTo>
                  <a:cubicBezTo>
                    <a:pt x="0" y="18"/>
                    <a:pt x="8" y="14"/>
                    <a:pt x="20" y="14"/>
                  </a:cubicBezTo>
                  <a:cubicBezTo>
                    <a:pt x="20" y="13"/>
                    <a:pt x="20" y="13"/>
                    <a:pt x="20" y="13"/>
                  </a:cubicBezTo>
                  <a:cubicBezTo>
                    <a:pt x="20" y="9"/>
                    <a:pt x="19" y="5"/>
                    <a:pt x="12" y="5"/>
                  </a:cubicBezTo>
                  <a:cubicBezTo>
                    <a:pt x="9" y="5"/>
                    <a:pt x="6" y="6"/>
                    <a:pt x="4" y="7"/>
                  </a:cubicBezTo>
                  <a:cubicBezTo>
                    <a:pt x="3" y="3"/>
                    <a:pt x="3" y="3"/>
                    <a:pt x="3" y="3"/>
                  </a:cubicBezTo>
                  <a:cubicBezTo>
                    <a:pt x="5" y="1"/>
                    <a:pt x="9" y="0"/>
                    <a:pt x="13" y="0"/>
                  </a:cubicBezTo>
                  <a:cubicBezTo>
                    <a:pt x="23" y="0"/>
                    <a:pt x="26" y="7"/>
                    <a:pt x="26" y="14"/>
                  </a:cubicBezTo>
                  <a:cubicBezTo>
                    <a:pt x="26" y="27"/>
                    <a:pt x="26" y="27"/>
                    <a:pt x="26" y="27"/>
                  </a:cubicBezTo>
                  <a:cubicBezTo>
                    <a:pt x="26" y="30"/>
                    <a:pt x="26" y="33"/>
                    <a:pt x="26" y="36"/>
                  </a:cubicBezTo>
                  <a:lnTo>
                    <a:pt x="21" y="36"/>
                  </a:lnTo>
                  <a:close/>
                  <a:moveTo>
                    <a:pt x="20" y="18"/>
                  </a:moveTo>
                  <a:cubicBezTo>
                    <a:pt x="14" y="18"/>
                    <a:pt x="7" y="19"/>
                    <a:pt x="7" y="26"/>
                  </a:cubicBezTo>
                  <a:cubicBezTo>
                    <a:pt x="7" y="30"/>
                    <a:pt x="9" y="32"/>
                    <a:pt x="12" y="32"/>
                  </a:cubicBezTo>
                  <a:cubicBezTo>
                    <a:pt x="16" y="32"/>
                    <a:pt x="19" y="29"/>
                    <a:pt x="19" y="26"/>
                  </a:cubicBezTo>
                  <a:cubicBezTo>
                    <a:pt x="20" y="26"/>
                    <a:pt x="20" y="25"/>
                    <a:pt x="20" y="24"/>
                  </a:cubicBezTo>
                  <a:lnTo>
                    <a:pt x="2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251">
              <a:extLst>
                <a:ext uri="{FF2B5EF4-FFF2-40B4-BE49-F238E27FC236}">
                  <a16:creationId xmlns:a16="http://schemas.microsoft.com/office/drawing/2014/main" id="{AC3B73F8-C175-45E4-B082-3EC393BBC53E}"/>
                </a:ext>
              </a:extLst>
            </p:cNvPr>
            <p:cNvSpPr>
              <a:spLocks noEditPoints="1"/>
            </p:cNvSpPr>
            <p:nvPr/>
          </p:nvSpPr>
          <p:spPr bwMode="auto">
            <a:xfrm>
              <a:off x="11553826" y="4552950"/>
              <a:ext cx="77788" cy="131762"/>
            </a:xfrm>
            <a:custGeom>
              <a:avLst/>
              <a:gdLst>
                <a:gd name="T0" fmla="*/ 29 w 30"/>
                <a:gd name="T1" fmla="*/ 0 h 51"/>
                <a:gd name="T2" fmla="*/ 29 w 30"/>
                <a:gd name="T3" fmla="*/ 42 h 51"/>
                <a:gd name="T4" fmla="*/ 30 w 30"/>
                <a:gd name="T5" fmla="*/ 51 h 51"/>
                <a:gd name="T6" fmla="*/ 24 w 30"/>
                <a:gd name="T7" fmla="*/ 51 h 51"/>
                <a:gd name="T8" fmla="*/ 24 w 30"/>
                <a:gd name="T9" fmla="*/ 45 h 51"/>
                <a:gd name="T10" fmla="*/ 24 w 30"/>
                <a:gd name="T11" fmla="*/ 45 h 51"/>
                <a:gd name="T12" fmla="*/ 13 w 30"/>
                <a:gd name="T13" fmla="*/ 51 h 51"/>
                <a:gd name="T14" fmla="*/ 0 w 30"/>
                <a:gd name="T15" fmla="*/ 34 h 51"/>
                <a:gd name="T16" fmla="*/ 14 w 30"/>
                <a:gd name="T17" fmla="*/ 15 h 51"/>
                <a:gd name="T18" fmla="*/ 23 w 30"/>
                <a:gd name="T19" fmla="*/ 20 h 51"/>
                <a:gd name="T20" fmla="*/ 23 w 30"/>
                <a:gd name="T21" fmla="*/ 20 h 51"/>
                <a:gd name="T22" fmla="*/ 23 w 30"/>
                <a:gd name="T23" fmla="*/ 0 h 51"/>
                <a:gd name="T24" fmla="*/ 29 w 30"/>
                <a:gd name="T25" fmla="*/ 0 h 51"/>
                <a:gd name="T26" fmla="*/ 23 w 30"/>
                <a:gd name="T27" fmla="*/ 30 h 51"/>
                <a:gd name="T28" fmla="*/ 23 w 30"/>
                <a:gd name="T29" fmla="*/ 27 h 51"/>
                <a:gd name="T30" fmla="*/ 15 w 30"/>
                <a:gd name="T31" fmla="*/ 20 h 51"/>
                <a:gd name="T32" fmla="*/ 6 w 30"/>
                <a:gd name="T33" fmla="*/ 33 h 51"/>
                <a:gd name="T34" fmla="*/ 15 w 30"/>
                <a:gd name="T35" fmla="*/ 46 h 51"/>
                <a:gd name="T36" fmla="*/ 23 w 30"/>
                <a:gd name="T37" fmla="*/ 39 h 51"/>
                <a:gd name="T38" fmla="*/ 23 w 30"/>
                <a:gd name="T39" fmla="*/ 37 h 51"/>
                <a:gd name="T40" fmla="*/ 23 w 30"/>
                <a:gd name="T41"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51">
                  <a:moveTo>
                    <a:pt x="29" y="0"/>
                  </a:moveTo>
                  <a:cubicBezTo>
                    <a:pt x="29" y="42"/>
                    <a:pt x="29" y="42"/>
                    <a:pt x="29" y="42"/>
                  </a:cubicBezTo>
                  <a:cubicBezTo>
                    <a:pt x="29" y="45"/>
                    <a:pt x="30" y="48"/>
                    <a:pt x="30" y="51"/>
                  </a:cubicBezTo>
                  <a:cubicBezTo>
                    <a:pt x="24" y="51"/>
                    <a:pt x="24" y="51"/>
                    <a:pt x="24" y="51"/>
                  </a:cubicBezTo>
                  <a:cubicBezTo>
                    <a:pt x="24" y="45"/>
                    <a:pt x="24" y="45"/>
                    <a:pt x="24" y="45"/>
                  </a:cubicBezTo>
                  <a:cubicBezTo>
                    <a:pt x="24" y="45"/>
                    <a:pt x="24" y="45"/>
                    <a:pt x="24" y="45"/>
                  </a:cubicBezTo>
                  <a:cubicBezTo>
                    <a:pt x="22" y="49"/>
                    <a:pt x="19" y="51"/>
                    <a:pt x="13" y="51"/>
                  </a:cubicBezTo>
                  <a:cubicBezTo>
                    <a:pt x="6" y="51"/>
                    <a:pt x="0" y="45"/>
                    <a:pt x="0" y="34"/>
                  </a:cubicBezTo>
                  <a:cubicBezTo>
                    <a:pt x="0" y="22"/>
                    <a:pt x="6" y="15"/>
                    <a:pt x="14" y="15"/>
                  </a:cubicBezTo>
                  <a:cubicBezTo>
                    <a:pt x="19" y="15"/>
                    <a:pt x="22" y="17"/>
                    <a:pt x="23" y="20"/>
                  </a:cubicBezTo>
                  <a:cubicBezTo>
                    <a:pt x="23" y="20"/>
                    <a:pt x="23" y="20"/>
                    <a:pt x="23" y="20"/>
                  </a:cubicBezTo>
                  <a:cubicBezTo>
                    <a:pt x="23" y="0"/>
                    <a:pt x="23" y="0"/>
                    <a:pt x="23" y="0"/>
                  </a:cubicBezTo>
                  <a:lnTo>
                    <a:pt x="29" y="0"/>
                  </a:lnTo>
                  <a:close/>
                  <a:moveTo>
                    <a:pt x="23" y="30"/>
                  </a:moveTo>
                  <a:cubicBezTo>
                    <a:pt x="23" y="29"/>
                    <a:pt x="23" y="28"/>
                    <a:pt x="23" y="27"/>
                  </a:cubicBezTo>
                  <a:cubicBezTo>
                    <a:pt x="22" y="23"/>
                    <a:pt x="19" y="20"/>
                    <a:pt x="15" y="20"/>
                  </a:cubicBezTo>
                  <a:cubicBezTo>
                    <a:pt x="9" y="20"/>
                    <a:pt x="6" y="26"/>
                    <a:pt x="6" y="33"/>
                  </a:cubicBezTo>
                  <a:cubicBezTo>
                    <a:pt x="6" y="41"/>
                    <a:pt x="9" y="46"/>
                    <a:pt x="15" y="46"/>
                  </a:cubicBezTo>
                  <a:cubicBezTo>
                    <a:pt x="19" y="46"/>
                    <a:pt x="22" y="44"/>
                    <a:pt x="23" y="39"/>
                  </a:cubicBezTo>
                  <a:cubicBezTo>
                    <a:pt x="23" y="39"/>
                    <a:pt x="23" y="38"/>
                    <a:pt x="23" y="37"/>
                  </a:cubicBezTo>
                  <a:lnTo>
                    <a:pt x="23"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52">
              <a:extLst>
                <a:ext uri="{FF2B5EF4-FFF2-40B4-BE49-F238E27FC236}">
                  <a16:creationId xmlns:a16="http://schemas.microsoft.com/office/drawing/2014/main" id="{9B0CDAEE-A933-4D28-B658-8ACF8D2D41E3}"/>
                </a:ext>
              </a:extLst>
            </p:cNvPr>
            <p:cNvSpPr>
              <a:spLocks noEditPoints="1"/>
            </p:cNvSpPr>
            <p:nvPr/>
          </p:nvSpPr>
          <p:spPr bwMode="auto">
            <a:xfrm>
              <a:off x="11649076" y="4591050"/>
              <a:ext cx="73025" cy="93662"/>
            </a:xfrm>
            <a:custGeom>
              <a:avLst/>
              <a:gdLst>
                <a:gd name="T0" fmla="*/ 6 w 28"/>
                <a:gd name="T1" fmla="*/ 19 h 36"/>
                <a:gd name="T2" fmla="*/ 17 w 28"/>
                <a:gd name="T3" fmla="*/ 32 h 36"/>
                <a:gd name="T4" fmla="*/ 25 w 28"/>
                <a:gd name="T5" fmla="*/ 30 h 36"/>
                <a:gd name="T6" fmla="*/ 26 w 28"/>
                <a:gd name="T7" fmla="*/ 34 h 36"/>
                <a:gd name="T8" fmla="*/ 16 w 28"/>
                <a:gd name="T9" fmla="*/ 36 h 36"/>
                <a:gd name="T10" fmla="*/ 0 w 28"/>
                <a:gd name="T11" fmla="*/ 19 h 36"/>
                <a:gd name="T12" fmla="*/ 15 w 28"/>
                <a:gd name="T13" fmla="*/ 0 h 36"/>
                <a:gd name="T14" fmla="*/ 28 w 28"/>
                <a:gd name="T15" fmla="*/ 16 h 36"/>
                <a:gd name="T16" fmla="*/ 28 w 28"/>
                <a:gd name="T17" fmla="*/ 19 h 36"/>
                <a:gd name="T18" fmla="*/ 6 w 28"/>
                <a:gd name="T19" fmla="*/ 19 h 36"/>
                <a:gd name="T20" fmla="*/ 22 w 28"/>
                <a:gd name="T21" fmla="*/ 15 h 36"/>
                <a:gd name="T22" fmla="*/ 14 w 28"/>
                <a:gd name="T23" fmla="*/ 5 h 36"/>
                <a:gd name="T24" fmla="*/ 6 w 28"/>
                <a:gd name="T25" fmla="*/ 15 h 36"/>
                <a:gd name="T26" fmla="*/ 22 w 28"/>
                <a:gd name="T2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6">
                  <a:moveTo>
                    <a:pt x="6" y="19"/>
                  </a:moveTo>
                  <a:cubicBezTo>
                    <a:pt x="6" y="28"/>
                    <a:pt x="11" y="32"/>
                    <a:pt x="17" y="32"/>
                  </a:cubicBezTo>
                  <a:cubicBezTo>
                    <a:pt x="21" y="32"/>
                    <a:pt x="23" y="31"/>
                    <a:pt x="25" y="30"/>
                  </a:cubicBezTo>
                  <a:cubicBezTo>
                    <a:pt x="26" y="34"/>
                    <a:pt x="26" y="34"/>
                    <a:pt x="26" y="34"/>
                  </a:cubicBezTo>
                  <a:cubicBezTo>
                    <a:pt x="24" y="35"/>
                    <a:pt x="20" y="36"/>
                    <a:pt x="16" y="36"/>
                  </a:cubicBezTo>
                  <a:cubicBezTo>
                    <a:pt x="6" y="36"/>
                    <a:pt x="0" y="29"/>
                    <a:pt x="0" y="19"/>
                  </a:cubicBezTo>
                  <a:cubicBezTo>
                    <a:pt x="0" y="8"/>
                    <a:pt x="6" y="0"/>
                    <a:pt x="15" y="0"/>
                  </a:cubicBezTo>
                  <a:cubicBezTo>
                    <a:pt x="25" y="0"/>
                    <a:pt x="28" y="9"/>
                    <a:pt x="28" y="16"/>
                  </a:cubicBezTo>
                  <a:cubicBezTo>
                    <a:pt x="28" y="18"/>
                    <a:pt x="28" y="18"/>
                    <a:pt x="28" y="19"/>
                  </a:cubicBezTo>
                  <a:lnTo>
                    <a:pt x="6" y="19"/>
                  </a:lnTo>
                  <a:close/>
                  <a:moveTo>
                    <a:pt x="22" y="15"/>
                  </a:moveTo>
                  <a:cubicBezTo>
                    <a:pt x="22" y="10"/>
                    <a:pt x="20" y="5"/>
                    <a:pt x="14" y="5"/>
                  </a:cubicBezTo>
                  <a:cubicBezTo>
                    <a:pt x="9" y="5"/>
                    <a:pt x="6" y="10"/>
                    <a:pt x="6" y="15"/>
                  </a:cubicBezTo>
                  <a:lnTo>
                    <a:pt x="2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53">
              <a:extLst>
                <a:ext uri="{FF2B5EF4-FFF2-40B4-BE49-F238E27FC236}">
                  <a16:creationId xmlns:a16="http://schemas.microsoft.com/office/drawing/2014/main" id="{91A5BA79-569D-45A6-BEA1-306A02F69494}"/>
                </a:ext>
              </a:extLst>
            </p:cNvPr>
            <p:cNvSpPr>
              <a:spLocks/>
            </p:cNvSpPr>
            <p:nvPr/>
          </p:nvSpPr>
          <p:spPr bwMode="auto">
            <a:xfrm>
              <a:off x="11739563" y="4591050"/>
              <a:ext cx="42863" cy="93662"/>
            </a:xfrm>
            <a:custGeom>
              <a:avLst/>
              <a:gdLst>
                <a:gd name="T0" fmla="*/ 0 w 16"/>
                <a:gd name="T1" fmla="*/ 11 h 36"/>
                <a:gd name="T2" fmla="*/ 0 w 16"/>
                <a:gd name="T3" fmla="*/ 1 h 36"/>
                <a:gd name="T4" fmla="*/ 5 w 16"/>
                <a:gd name="T5" fmla="*/ 1 h 36"/>
                <a:gd name="T6" fmla="*/ 6 w 16"/>
                <a:gd name="T7" fmla="*/ 7 h 36"/>
                <a:gd name="T8" fmla="*/ 6 w 16"/>
                <a:gd name="T9" fmla="*/ 7 h 36"/>
                <a:gd name="T10" fmla="*/ 15 w 16"/>
                <a:gd name="T11" fmla="*/ 0 h 36"/>
                <a:gd name="T12" fmla="*/ 16 w 16"/>
                <a:gd name="T13" fmla="*/ 0 h 36"/>
                <a:gd name="T14" fmla="*/ 16 w 16"/>
                <a:gd name="T15" fmla="*/ 6 h 36"/>
                <a:gd name="T16" fmla="*/ 15 w 16"/>
                <a:gd name="T17" fmla="*/ 6 h 36"/>
                <a:gd name="T18" fmla="*/ 7 w 16"/>
                <a:gd name="T19" fmla="*/ 14 h 36"/>
                <a:gd name="T20" fmla="*/ 6 w 16"/>
                <a:gd name="T21" fmla="*/ 17 h 36"/>
                <a:gd name="T22" fmla="*/ 6 w 16"/>
                <a:gd name="T23" fmla="*/ 36 h 36"/>
                <a:gd name="T24" fmla="*/ 0 w 16"/>
                <a:gd name="T25" fmla="*/ 36 h 36"/>
                <a:gd name="T26" fmla="*/ 0 w 16"/>
                <a:gd name="T2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0" y="11"/>
                  </a:moveTo>
                  <a:cubicBezTo>
                    <a:pt x="0" y="7"/>
                    <a:pt x="0" y="4"/>
                    <a:pt x="0" y="1"/>
                  </a:cubicBezTo>
                  <a:cubicBezTo>
                    <a:pt x="5" y="1"/>
                    <a:pt x="5" y="1"/>
                    <a:pt x="5" y="1"/>
                  </a:cubicBezTo>
                  <a:cubicBezTo>
                    <a:pt x="6" y="7"/>
                    <a:pt x="6" y="7"/>
                    <a:pt x="6" y="7"/>
                  </a:cubicBezTo>
                  <a:cubicBezTo>
                    <a:pt x="6" y="7"/>
                    <a:pt x="6" y="7"/>
                    <a:pt x="6" y="7"/>
                  </a:cubicBezTo>
                  <a:cubicBezTo>
                    <a:pt x="7" y="3"/>
                    <a:pt x="11" y="0"/>
                    <a:pt x="15" y="0"/>
                  </a:cubicBezTo>
                  <a:cubicBezTo>
                    <a:pt x="15" y="0"/>
                    <a:pt x="16" y="0"/>
                    <a:pt x="16" y="0"/>
                  </a:cubicBezTo>
                  <a:cubicBezTo>
                    <a:pt x="16" y="6"/>
                    <a:pt x="16" y="6"/>
                    <a:pt x="16" y="6"/>
                  </a:cubicBezTo>
                  <a:cubicBezTo>
                    <a:pt x="16" y="6"/>
                    <a:pt x="15" y="6"/>
                    <a:pt x="15" y="6"/>
                  </a:cubicBezTo>
                  <a:cubicBezTo>
                    <a:pt x="10" y="6"/>
                    <a:pt x="7" y="9"/>
                    <a:pt x="7" y="14"/>
                  </a:cubicBezTo>
                  <a:cubicBezTo>
                    <a:pt x="6" y="15"/>
                    <a:pt x="6" y="16"/>
                    <a:pt x="6" y="17"/>
                  </a:cubicBezTo>
                  <a:cubicBezTo>
                    <a:pt x="6" y="36"/>
                    <a:pt x="6" y="36"/>
                    <a:pt x="6" y="36"/>
                  </a:cubicBezTo>
                  <a:cubicBezTo>
                    <a:pt x="0" y="36"/>
                    <a:pt x="0" y="36"/>
                    <a:pt x="0" y="36"/>
                  </a:cubicBez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2" name="Group 201">
            <a:extLst>
              <a:ext uri="{FF2B5EF4-FFF2-40B4-BE49-F238E27FC236}">
                <a16:creationId xmlns:a16="http://schemas.microsoft.com/office/drawing/2014/main" id="{384EFE5C-3560-4085-8741-A88B06C4D443}"/>
              </a:ext>
            </a:extLst>
          </p:cNvPr>
          <p:cNvGrpSpPr/>
          <p:nvPr/>
        </p:nvGrpSpPr>
        <p:grpSpPr>
          <a:xfrm>
            <a:off x="5573137" y="2043926"/>
            <a:ext cx="1195387" cy="88900"/>
            <a:chOff x="6207126" y="2757488"/>
            <a:chExt cx="1195387" cy="88900"/>
          </a:xfrm>
        </p:grpSpPr>
        <p:sp>
          <p:nvSpPr>
            <p:cNvPr id="203" name="Freeform 254">
              <a:extLst>
                <a:ext uri="{FF2B5EF4-FFF2-40B4-BE49-F238E27FC236}">
                  <a16:creationId xmlns:a16="http://schemas.microsoft.com/office/drawing/2014/main" id="{96BA917C-2473-494D-B7BD-0B89BF8E74A3}"/>
                </a:ext>
              </a:extLst>
            </p:cNvPr>
            <p:cNvSpPr>
              <a:spLocks noEditPoints="1"/>
            </p:cNvSpPr>
            <p:nvPr/>
          </p:nvSpPr>
          <p:spPr bwMode="auto">
            <a:xfrm>
              <a:off x="6207126" y="2760663"/>
              <a:ext cx="50800" cy="85725"/>
            </a:xfrm>
            <a:custGeom>
              <a:avLst/>
              <a:gdLst>
                <a:gd name="T0" fmla="*/ 0 w 19"/>
                <a:gd name="T1" fmla="*/ 1 h 33"/>
                <a:gd name="T2" fmla="*/ 7 w 19"/>
                <a:gd name="T3" fmla="*/ 0 h 33"/>
                <a:gd name="T4" fmla="*/ 15 w 19"/>
                <a:gd name="T5" fmla="*/ 2 h 33"/>
                <a:gd name="T6" fmla="*/ 18 w 19"/>
                <a:gd name="T7" fmla="*/ 8 h 33"/>
                <a:gd name="T8" fmla="*/ 12 w 19"/>
                <a:gd name="T9" fmla="*/ 15 h 33"/>
                <a:gd name="T10" fmla="*/ 12 w 19"/>
                <a:gd name="T11" fmla="*/ 15 h 33"/>
                <a:gd name="T12" fmla="*/ 19 w 19"/>
                <a:gd name="T13" fmla="*/ 23 h 33"/>
                <a:gd name="T14" fmla="*/ 16 w 19"/>
                <a:gd name="T15" fmla="*/ 30 h 33"/>
                <a:gd name="T16" fmla="*/ 6 w 19"/>
                <a:gd name="T17" fmla="*/ 33 h 33"/>
                <a:gd name="T18" fmla="*/ 0 w 19"/>
                <a:gd name="T19" fmla="*/ 32 h 33"/>
                <a:gd name="T20" fmla="*/ 0 w 19"/>
                <a:gd name="T21" fmla="*/ 1 h 33"/>
                <a:gd name="T22" fmla="*/ 4 w 19"/>
                <a:gd name="T23" fmla="*/ 14 h 33"/>
                <a:gd name="T24" fmla="*/ 7 w 19"/>
                <a:gd name="T25" fmla="*/ 14 h 33"/>
                <a:gd name="T26" fmla="*/ 14 w 19"/>
                <a:gd name="T27" fmla="*/ 8 h 33"/>
                <a:gd name="T28" fmla="*/ 7 w 19"/>
                <a:gd name="T29" fmla="*/ 3 h 33"/>
                <a:gd name="T30" fmla="*/ 4 w 19"/>
                <a:gd name="T31" fmla="*/ 3 h 33"/>
                <a:gd name="T32" fmla="*/ 4 w 19"/>
                <a:gd name="T33" fmla="*/ 14 h 33"/>
                <a:gd name="T34" fmla="*/ 4 w 19"/>
                <a:gd name="T35" fmla="*/ 29 h 33"/>
                <a:gd name="T36" fmla="*/ 7 w 19"/>
                <a:gd name="T37" fmla="*/ 30 h 33"/>
                <a:gd name="T38" fmla="*/ 15 w 19"/>
                <a:gd name="T39" fmla="*/ 23 h 33"/>
                <a:gd name="T40" fmla="*/ 7 w 19"/>
                <a:gd name="T41" fmla="*/ 17 h 33"/>
                <a:gd name="T42" fmla="*/ 4 w 19"/>
                <a:gd name="T43" fmla="*/ 17 h 33"/>
                <a:gd name="T44" fmla="*/ 4 w 19"/>
                <a:gd name="T45"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3">
                  <a:moveTo>
                    <a:pt x="0" y="1"/>
                  </a:moveTo>
                  <a:cubicBezTo>
                    <a:pt x="2" y="0"/>
                    <a:pt x="4" y="0"/>
                    <a:pt x="7" y="0"/>
                  </a:cubicBezTo>
                  <a:cubicBezTo>
                    <a:pt x="11" y="0"/>
                    <a:pt x="13" y="1"/>
                    <a:pt x="15" y="2"/>
                  </a:cubicBezTo>
                  <a:cubicBezTo>
                    <a:pt x="17" y="3"/>
                    <a:pt x="18" y="5"/>
                    <a:pt x="18" y="8"/>
                  </a:cubicBezTo>
                  <a:cubicBezTo>
                    <a:pt x="18" y="11"/>
                    <a:pt x="16" y="14"/>
                    <a:pt x="12" y="15"/>
                  </a:cubicBezTo>
                  <a:cubicBezTo>
                    <a:pt x="12" y="15"/>
                    <a:pt x="12" y="15"/>
                    <a:pt x="12" y="15"/>
                  </a:cubicBezTo>
                  <a:cubicBezTo>
                    <a:pt x="16" y="16"/>
                    <a:pt x="19" y="19"/>
                    <a:pt x="19" y="23"/>
                  </a:cubicBezTo>
                  <a:cubicBezTo>
                    <a:pt x="19" y="26"/>
                    <a:pt x="18" y="28"/>
                    <a:pt x="16" y="30"/>
                  </a:cubicBezTo>
                  <a:cubicBezTo>
                    <a:pt x="14" y="32"/>
                    <a:pt x="11" y="33"/>
                    <a:pt x="6" y="33"/>
                  </a:cubicBezTo>
                  <a:cubicBezTo>
                    <a:pt x="3" y="33"/>
                    <a:pt x="1" y="32"/>
                    <a:pt x="0" y="32"/>
                  </a:cubicBezTo>
                  <a:lnTo>
                    <a:pt x="0" y="1"/>
                  </a:lnTo>
                  <a:close/>
                  <a:moveTo>
                    <a:pt x="4" y="14"/>
                  </a:moveTo>
                  <a:cubicBezTo>
                    <a:pt x="7" y="14"/>
                    <a:pt x="7" y="14"/>
                    <a:pt x="7" y="14"/>
                  </a:cubicBezTo>
                  <a:cubicBezTo>
                    <a:pt x="11" y="14"/>
                    <a:pt x="14" y="11"/>
                    <a:pt x="14" y="8"/>
                  </a:cubicBezTo>
                  <a:cubicBezTo>
                    <a:pt x="14" y="5"/>
                    <a:pt x="11" y="3"/>
                    <a:pt x="7" y="3"/>
                  </a:cubicBezTo>
                  <a:cubicBezTo>
                    <a:pt x="5" y="3"/>
                    <a:pt x="4" y="3"/>
                    <a:pt x="4" y="3"/>
                  </a:cubicBezTo>
                  <a:lnTo>
                    <a:pt x="4" y="14"/>
                  </a:lnTo>
                  <a:close/>
                  <a:moveTo>
                    <a:pt x="4" y="29"/>
                  </a:moveTo>
                  <a:cubicBezTo>
                    <a:pt x="5" y="29"/>
                    <a:pt x="6" y="30"/>
                    <a:pt x="7" y="30"/>
                  </a:cubicBezTo>
                  <a:cubicBezTo>
                    <a:pt x="11" y="30"/>
                    <a:pt x="15" y="28"/>
                    <a:pt x="15" y="23"/>
                  </a:cubicBezTo>
                  <a:cubicBezTo>
                    <a:pt x="15" y="19"/>
                    <a:pt x="11" y="17"/>
                    <a:pt x="7" y="17"/>
                  </a:cubicBezTo>
                  <a:cubicBezTo>
                    <a:pt x="4" y="17"/>
                    <a:pt x="4" y="17"/>
                    <a:pt x="4" y="17"/>
                  </a:cubicBezTo>
                  <a:lnTo>
                    <a:pt x="4" y="29"/>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55">
              <a:extLst>
                <a:ext uri="{FF2B5EF4-FFF2-40B4-BE49-F238E27FC236}">
                  <a16:creationId xmlns:a16="http://schemas.microsoft.com/office/drawing/2014/main" id="{9C6672D7-B429-4CB1-A85C-FC028287B938}"/>
                </a:ext>
              </a:extLst>
            </p:cNvPr>
            <p:cNvSpPr>
              <a:spLocks noEditPoints="1"/>
            </p:cNvSpPr>
            <p:nvPr/>
          </p:nvSpPr>
          <p:spPr bwMode="auto">
            <a:xfrm>
              <a:off x="6267451" y="2760663"/>
              <a:ext cx="12700" cy="82550"/>
            </a:xfrm>
            <a:custGeom>
              <a:avLst/>
              <a:gdLst>
                <a:gd name="T0" fmla="*/ 5 w 5"/>
                <a:gd name="T1" fmla="*/ 3 h 32"/>
                <a:gd name="T2" fmla="*/ 3 w 5"/>
                <a:gd name="T3" fmla="*/ 5 h 32"/>
                <a:gd name="T4" fmla="*/ 0 w 5"/>
                <a:gd name="T5" fmla="*/ 3 h 32"/>
                <a:gd name="T6" fmla="*/ 3 w 5"/>
                <a:gd name="T7" fmla="*/ 0 h 32"/>
                <a:gd name="T8" fmla="*/ 5 w 5"/>
                <a:gd name="T9" fmla="*/ 3 h 32"/>
                <a:gd name="T10" fmla="*/ 1 w 5"/>
                <a:gd name="T11" fmla="*/ 32 h 32"/>
                <a:gd name="T12" fmla="*/ 1 w 5"/>
                <a:gd name="T13" fmla="*/ 9 h 32"/>
                <a:gd name="T14" fmla="*/ 5 w 5"/>
                <a:gd name="T15" fmla="*/ 9 h 32"/>
                <a:gd name="T16" fmla="*/ 5 w 5"/>
                <a:gd name="T17" fmla="*/ 32 h 32"/>
                <a:gd name="T18" fmla="*/ 1 w 5"/>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2">
                  <a:moveTo>
                    <a:pt x="5" y="3"/>
                  </a:moveTo>
                  <a:cubicBezTo>
                    <a:pt x="5" y="4"/>
                    <a:pt x="4" y="5"/>
                    <a:pt x="3" y="5"/>
                  </a:cubicBezTo>
                  <a:cubicBezTo>
                    <a:pt x="1" y="5"/>
                    <a:pt x="0" y="4"/>
                    <a:pt x="0" y="3"/>
                  </a:cubicBezTo>
                  <a:cubicBezTo>
                    <a:pt x="0" y="1"/>
                    <a:pt x="1" y="0"/>
                    <a:pt x="3" y="0"/>
                  </a:cubicBezTo>
                  <a:cubicBezTo>
                    <a:pt x="4" y="0"/>
                    <a:pt x="5" y="1"/>
                    <a:pt x="5" y="3"/>
                  </a:cubicBezTo>
                  <a:close/>
                  <a:moveTo>
                    <a:pt x="1" y="32"/>
                  </a:moveTo>
                  <a:cubicBezTo>
                    <a:pt x="1" y="9"/>
                    <a:pt x="1" y="9"/>
                    <a:pt x="1" y="9"/>
                  </a:cubicBezTo>
                  <a:cubicBezTo>
                    <a:pt x="5" y="9"/>
                    <a:pt x="5" y="9"/>
                    <a:pt x="5" y="9"/>
                  </a:cubicBezTo>
                  <a:cubicBezTo>
                    <a:pt x="5" y="32"/>
                    <a:pt x="5" y="32"/>
                    <a:pt x="5" y="32"/>
                  </a:cubicBezTo>
                  <a:lnTo>
                    <a:pt x="1" y="3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256">
              <a:extLst>
                <a:ext uri="{FF2B5EF4-FFF2-40B4-BE49-F238E27FC236}">
                  <a16:creationId xmlns:a16="http://schemas.microsoft.com/office/drawing/2014/main" id="{85671FD5-33A2-4299-8AFD-545EE400FF26}"/>
                </a:ext>
              </a:extLst>
            </p:cNvPr>
            <p:cNvSpPr>
              <a:spLocks noChangeArrowheads="1"/>
            </p:cNvSpPr>
            <p:nvPr/>
          </p:nvSpPr>
          <p:spPr bwMode="auto">
            <a:xfrm>
              <a:off x="6292851" y="2806700"/>
              <a:ext cx="28575" cy="7937"/>
            </a:xfrm>
            <a:prstGeom prst="rect">
              <a:avLst/>
            </a:prstGeom>
            <a:solidFill>
              <a:srgbClr val="BE1E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57">
              <a:extLst>
                <a:ext uri="{FF2B5EF4-FFF2-40B4-BE49-F238E27FC236}">
                  <a16:creationId xmlns:a16="http://schemas.microsoft.com/office/drawing/2014/main" id="{BCD3E80A-4D16-491D-B1A8-6F48F63B4970}"/>
                </a:ext>
              </a:extLst>
            </p:cNvPr>
            <p:cNvSpPr>
              <a:spLocks noEditPoints="1"/>
            </p:cNvSpPr>
            <p:nvPr/>
          </p:nvSpPr>
          <p:spPr bwMode="auto">
            <a:xfrm>
              <a:off x="6332538" y="2757488"/>
              <a:ext cx="52388" cy="88900"/>
            </a:xfrm>
            <a:custGeom>
              <a:avLst/>
              <a:gdLst>
                <a:gd name="T0" fmla="*/ 20 w 20"/>
                <a:gd name="T1" fmla="*/ 0 h 34"/>
                <a:gd name="T2" fmla="*/ 20 w 20"/>
                <a:gd name="T3" fmla="*/ 28 h 34"/>
                <a:gd name="T4" fmla="*/ 20 w 20"/>
                <a:gd name="T5" fmla="*/ 33 h 34"/>
                <a:gd name="T6" fmla="*/ 16 w 20"/>
                <a:gd name="T7" fmla="*/ 33 h 34"/>
                <a:gd name="T8" fmla="*/ 16 w 20"/>
                <a:gd name="T9" fmla="*/ 30 h 34"/>
                <a:gd name="T10" fmla="*/ 16 w 20"/>
                <a:gd name="T11" fmla="*/ 30 h 34"/>
                <a:gd name="T12" fmla="*/ 9 w 20"/>
                <a:gd name="T13" fmla="*/ 34 h 34"/>
                <a:gd name="T14" fmla="*/ 0 w 20"/>
                <a:gd name="T15" fmla="*/ 22 h 34"/>
                <a:gd name="T16" fmla="*/ 10 w 20"/>
                <a:gd name="T17" fmla="*/ 10 h 34"/>
                <a:gd name="T18" fmla="*/ 16 w 20"/>
                <a:gd name="T19" fmla="*/ 13 h 34"/>
                <a:gd name="T20" fmla="*/ 16 w 20"/>
                <a:gd name="T21" fmla="*/ 13 h 34"/>
                <a:gd name="T22" fmla="*/ 16 w 20"/>
                <a:gd name="T23" fmla="*/ 0 h 34"/>
                <a:gd name="T24" fmla="*/ 20 w 20"/>
                <a:gd name="T25" fmla="*/ 0 h 34"/>
                <a:gd name="T26" fmla="*/ 16 w 20"/>
                <a:gd name="T27" fmla="*/ 19 h 34"/>
                <a:gd name="T28" fmla="*/ 16 w 20"/>
                <a:gd name="T29" fmla="*/ 18 h 34"/>
                <a:gd name="T30" fmla="*/ 10 w 20"/>
                <a:gd name="T31" fmla="*/ 13 h 34"/>
                <a:gd name="T32" fmla="*/ 4 w 20"/>
                <a:gd name="T33" fmla="*/ 22 h 34"/>
                <a:gd name="T34" fmla="*/ 10 w 20"/>
                <a:gd name="T35" fmla="*/ 31 h 34"/>
                <a:gd name="T36" fmla="*/ 16 w 20"/>
                <a:gd name="T37" fmla="*/ 26 h 34"/>
                <a:gd name="T38" fmla="*/ 16 w 20"/>
                <a:gd name="T39" fmla="*/ 24 h 34"/>
                <a:gd name="T40" fmla="*/ 16 w 20"/>
                <a:gd name="T41"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34">
                  <a:moveTo>
                    <a:pt x="20" y="0"/>
                  </a:moveTo>
                  <a:cubicBezTo>
                    <a:pt x="20" y="28"/>
                    <a:pt x="20" y="28"/>
                    <a:pt x="20" y="28"/>
                  </a:cubicBezTo>
                  <a:cubicBezTo>
                    <a:pt x="20" y="29"/>
                    <a:pt x="20" y="32"/>
                    <a:pt x="20" y="33"/>
                  </a:cubicBezTo>
                  <a:cubicBezTo>
                    <a:pt x="16" y="33"/>
                    <a:pt x="16" y="33"/>
                    <a:pt x="16" y="33"/>
                  </a:cubicBezTo>
                  <a:cubicBezTo>
                    <a:pt x="16" y="30"/>
                    <a:pt x="16" y="30"/>
                    <a:pt x="16" y="30"/>
                  </a:cubicBezTo>
                  <a:cubicBezTo>
                    <a:pt x="16" y="30"/>
                    <a:pt x="16" y="30"/>
                    <a:pt x="16" y="30"/>
                  </a:cubicBezTo>
                  <a:cubicBezTo>
                    <a:pt x="15" y="32"/>
                    <a:pt x="12" y="34"/>
                    <a:pt x="9" y="34"/>
                  </a:cubicBezTo>
                  <a:cubicBezTo>
                    <a:pt x="4" y="34"/>
                    <a:pt x="0" y="29"/>
                    <a:pt x="0" y="22"/>
                  </a:cubicBezTo>
                  <a:cubicBezTo>
                    <a:pt x="0" y="14"/>
                    <a:pt x="4" y="10"/>
                    <a:pt x="10" y="10"/>
                  </a:cubicBezTo>
                  <a:cubicBezTo>
                    <a:pt x="13" y="10"/>
                    <a:pt x="15" y="11"/>
                    <a:pt x="16" y="13"/>
                  </a:cubicBezTo>
                  <a:cubicBezTo>
                    <a:pt x="16" y="13"/>
                    <a:pt x="16" y="13"/>
                    <a:pt x="16" y="13"/>
                  </a:cubicBezTo>
                  <a:cubicBezTo>
                    <a:pt x="16" y="0"/>
                    <a:pt x="16" y="0"/>
                    <a:pt x="16" y="0"/>
                  </a:cubicBezTo>
                  <a:lnTo>
                    <a:pt x="20" y="0"/>
                  </a:lnTo>
                  <a:close/>
                  <a:moveTo>
                    <a:pt x="16" y="19"/>
                  </a:moveTo>
                  <a:cubicBezTo>
                    <a:pt x="16" y="19"/>
                    <a:pt x="16" y="18"/>
                    <a:pt x="16" y="18"/>
                  </a:cubicBezTo>
                  <a:cubicBezTo>
                    <a:pt x="15" y="15"/>
                    <a:pt x="13" y="13"/>
                    <a:pt x="10" y="13"/>
                  </a:cubicBezTo>
                  <a:cubicBezTo>
                    <a:pt x="6" y="13"/>
                    <a:pt x="4" y="17"/>
                    <a:pt x="4" y="22"/>
                  </a:cubicBezTo>
                  <a:cubicBezTo>
                    <a:pt x="4" y="27"/>
                    <a:pt x="6" y="31"/>
                    <a:pt x="10" y="31"/>
                  </a:cubicBezTo>
                  <a:cubicBezTo>
                    <a:pt x="13" y="31"/>
                    <a:pt x="15" y="29"/>
                    <a:pt x="16" y="26"/>
                  </a:cubicBezTo>
                  <a:cubicBezTo>
                    <a:pt x="16" y="25"/>
                    <a:pt x="16" y="25"/>
                    <a:pt x="16" y="24"/>
                  </a:cubicBezTo>
                  <a:lnTo>
                    <a:pt x="16" y="19"/>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58">
              <a:extLst>
                <a:ext uri="{FF2B5EF4-FFF2-40B4-BE49-F238E27FC236}">
                  <a16:creationId xmlns:a16="http://schemas.microsoft.com/office/drawing/2014/main" id="{9852A230-5071-4FA0-80E8-25E764F83DE0}"/>
                </a:ext>
              </a:extLst>
            </p:cNvPr>
            <p:cNvSpPr>
              <a:spLocks noEditPoints="1"/>
            </p:cNvSpPr>
            <p:nvPr/>
          </p:nvSpPr>
          <p:spPr bwMode="auto">
            <a:xfrm>
              <a:off x="6400801" y="2760663"/>
              <a:ext cx="12700" cy="82550"/>
            </a:xfrm>
            <a:custGeom>
              <a:avLst/>
              <a:gdLst>
                <a:gd name="T0" fmla="*/ 5 w 5"/>
                <a:gd name="T1" fmla="*/ 3 h 32"/>
                <a:gd name="T2" fmla="*/ 2 w 5"/>
                <a:gd name="T3" fmla="*/ 5 h 32"/>
                <a:gd name="T4" fmla="*/ 0 w 5"/>
                <a:gd name="T5" fmla="*/ 3 h 32"/>
                <a:gd name="T6" fmla="*/ 2 w 5"/>
                <a:gd name="T7" fmla="*/ 0 h 32"/>
                <a:gd name="T8" fmla="*/ 5 w 5"/>
                <a:gd name="T9" fmla="*/ 3 h 32"/>
                <a:gd name="T10" fmla="*/ 0 w 5"/>
                <a:gd name="T11" fmla="*/ 32 h 32"/>
                <a:gd name="T12" fmla="*/ 0 w 5"/>
                <a:gd name="T13" fmla="*/ 9 h 32"/>
                <a:gd name="T14" fmla="*/ 4 w 5"/>
                <a:gd name="T15" fmla="*/ 9 h 32"/>
                <a:gd name="T16" fmla="*/ 4 w 5"/>
                <a:gd name="T17" fmla="*/ 32 h 32"/>
                <a:gd name="T18" fmla="*/ 0 w 5"/>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2">
                  <a:moveTo>
                    <a:pt x="5" y="3"/>
                  </a:moveTo>
                  <a:cubicBezTo>
                    <a:pt x="5" y="4"/>
                    <a:pt x="4" y="5"/>
                    <a:pt x="2" y="5"/>
                  </a:cubicBezTo>
                  <a:cubicBezTo>
                    <a:pt x="1" y="5"/>
                    <a:pt x="0" y="4"/>
                    <a:pt x="0" y="3"/>
                  </a:cubicBezTo>
                  <a:cubicBezTo>
                    <a:pt x="0" y="1"/>
                    <a:pt x="1" y="0"/>
                    <a:pt x="2" y="0"/>
                  </a:cubicBezTo>
                  <a:cubicBezTo>
                    <a:pt x="4" y="0"/>
                    <a:pt x="5" y="1"/>
                    <a:pt x="5" y="3"/>
                  </a:cubicBezTo>
                  <a:close/>
                  <a:moveTo>
                    <a:pt x="0" y="32"/>
                  </a:moveTo>
                  <a:cubicBezTo>
                    <a:pt x="0" y="9"/>
                    <a:pt x="0" y="9"/>
                    <a:pt x="0" y="9"/>
                  </a:cubicBezTo>
                  <a:cubicBezTo>
                    <a:pt x="4" y="9"/>
                    <a:pt x="4" y="9"/>
                    <a:pt x="4" y="9"/>
                  </a:cubicBezTo>
                  <a:cubicBezTo>
                    <a:pt x="4" y="32"/>
                    <a:pt x="4" y="32"/>
                    <a:pt x="4" y="32"/>
                  </a:cubicBezTo>
                  <a:lnTo>
                    <a:pt x="0" y="3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59">
              <a:extLst>
                <a:ext uri="{FF2B5EF4-FFF2-40B4-BE49-F238E27FC236}">
                  <a16:creationId xmlns:a16="http://schemas.microsoft.com/office/drawing/2014/main" id="{7E754B26-BC31-48CF-A536-D8953CC33547}"/>
                </a:ext>
              </a:extLst>
            </p:cNvPr>
            <p:cNvSpPr>
              <a:spLocks/>
            </p:cNvSpPr>
            <p:nvPr/>
          </p:nvSpPr>
          <p:spPr bwMode="auto">
            <a:xfrm>
              <a:off x="6427788" y="2784475"/>
              <a:ext cx="26988" cy="58737"/>
            </a:xfrm>
            <a:custGeom>
              <a:avLst/>
              <a:gdLst>
                <a:gd name="T0" fmla="*/ 0 w 10"/>
                <a:gd name="T1" fmla="*/ 7 h 23"/>
                <a:gd name="T2" fmla="*/ 0 w 10"/>
                <a:gd name="T3" fmla="*/ 0 h 23"/>
                <a:gd name="T4" fmla="*/ 3 w 10"/>
                <a:gd name="T5" fmla="*/ 0 h 23"/>
                <a:gd name="T6" fmla="*/ 3 w 10"/>
                <a:gd name="T7" fmla="*/ 4 h 23"/>
                <a:gd name="T8" fmla="*/ 3 w 10"/>
                <a:gd name="T9" fmla="*/ 4 h 23"/>
                <a:gd name="T10" fmla="*/ 9 w 10"/>
                <a:gd name="T11" fmla="*/ 0 h 23"/>
                <a:gd name="T12" fmla="*/ 10 w 10"/>
                <a:gd name="T13" fmla="*/ 0 h 23"/>
                <a:gd name="T14" fmla="*/ 10 w 10"/>
                <a:gd name="T15" fmla="*/ 4 h 23"/>
                <a:gd name="T16" fmla="*/ 9 w 10"/>
                <a:gd name="T17" fmla="*/ 4 h 23"/>
                <a:gd name="T18" fmla="*/ 4 w 10"/>
                <a:gd name="T19" fmla="*/ 9 h 23"/>
                <a:gd name="T20" fmla="*/ 4 w 10"/>
                <a:gd name="T21" fmla="*/ 11 h 23"/>
                <a:gd name="T22" fmla="*/ 4 w 10"/>
                <a:gd name="T23" fmla="*/ 23 h 23"/>
                <a:gd name="T24" fmla="*/ 0 w 10"/>
                <a:gd name="T25" fmla="*/ 23 h 23"/>
                <a:gd name="T26" fmla="*/ 0 w 10"/>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23">
                  <a:moveTo>
                    <a:pt x="0" y="7"/>
                  </a:moveTo>
                  <a:cubicBezTo>
                    <a:pt x="0" y="5"/>
                    <a:pt x="0" y="2"/>
                    <a:pt x="0" y="0"/>
                  </a:cubicBezTo>
                  <a:cubicBezTo>
                    <a:pt x="3" y="0"/>
                    <a:pt x="3" y="0"/>
                    <a:pt x="3" y="0"/>
                  </a:cubicBezTo>
                  <a:cubicBezTo>
                    <a:pt x="3" y="4"/>
                    <a:pt x="3" y="4"/>
                    <a:pt x="3" y="4"/>
                  </a:cubicBezTo>
                  <a:cubicBezTo>
                    <a:pt x="3" y="4"/>
                    <a:pt x="3" y="4"/>
                    <a:pt x="3" y="4"/>
                  </a:cubicBezTo>
                  <a:cubicBezTo>
                    <a:pt x="4" y="2"/>
                    <a:pt x="7" y="0"/>
                    <a:pt x="9" y="0"/>
                  </a:cubicBezTo>
                  <a:cubicBezTo>
                    <a:pt x="10" y="0"/>
                    <a:pt x="10" y="0"/>
                    <a:pt x="10" y="0"/>
                  </a:cubicBezTo>
                  <a:cubicBezTo>
                    <a:pt x="10" y="4"/>
                    <a:pt x="10" y="4"/>
                    <a:pt x="10" y="4"/>
                  </a:cubicBezTo>
                  <a:cubicBezTo>
                    <a:pt x="10" y="4"/>
                    <a:pt x="10" y="4"/>
                    <a:pt x="9" y="4"/>
                  </a:cubicBezTo>
                  <a:cubicBezTo>
                    <a:pt x="6" y="4"/>
                    <a:pt x="4" y="6"/>
                    <a:pt x="4" y="9"/>
                  </a:cubicBezTo>
                  <a:cubicBezTo>
                    <a:pt x="4" y="9"/>
                    <a:pt x="4" y="10"/>
                    <a:pt x="4" y="11"/>
                  </a:cubicBezTo>
                  <a:cubicBezTo>
                    <a:pt x="4" y="23"/>
                    <a:pt x="4" y="23"/>
                    <a:pt x="4" y="23"/>
                  </a:cubicBezTo>
                  <a:cubicBezTo>
                    <a:pt x="0" y="23"/>
                    <a:pt x="0" y="23"/>
                    <a:pt x="0" y="23"/>
                  </a:cubicBezTo>
                  <a:lnTo>
                    <a:pt x="0"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60">
              <a:extLst>
                <a:ext uri="{FF2B5EF4-FFF2-40B4-BE49-F238E27FC236}">
                  <a16:creationId xmlns:a16="http://schemas.microsoft.com/office/drawing/2014/main" id="{3700A543-E54D-49CB-8889-55496053EECC}"/>
                </a:ext>
              </a:extLst>
            </p:cNvPr>
            <p:cNvSpPr>
              <a:spLocks noEditPoints="1"/>
            </p:cNvSpPr>
            <p:nvPr/>
          </p:nvSpPr>
          <p:spPr bwMode="auto">
            <a:xfrm>
              <a:off x="6459538" y="2784475"/>
              <a:ext cx="49213" cy="61912"/>
            </a:xfrm>
            <a:custGeom>
              <a:avLst/>
              <a:gdLst>
                <a:gd name="T0" fmla="*/ 4 w 19"/>
                <a:gd name="T1" fmla="*/ 12 h 24"/>
                <a:gd name="T2" fmla="*/ 11 w 19"/>
                <a:gd name="T3" fmla="*/ 21 h 24"/>
                <a:gd name="T4" fmla="*/ 17 w 19"/>
                <a:gd name="T5" fmla="*/ 20 h 24"/>
                <a:gd name="T6" fmla="*/ 18 w 19"/>
                <a:gd name="T7" fmla="*/ 22 h 24"/>
                <a:gd name="T8" fmla="*/ 11 w 19"/>
                <a:gd name="T9" fmla="*/ 24 h 24"/>
                <a:gd name="T10" fmla="*/ 0 w 19"/>
                <a:gd name="T11" fmla="*/ 12 h 24"/>
                <a:gd name="T12" fmla="*/ 10 w 19"/>
                <a:gd name="T13" fmla="*/ 0 h 24"/>
                <a:gd name="T14" fmla="*/ 19 w 19"/>
                <a:gd name="T15" fmla="*/ 10 h 24"/>
                <a:gd name="T16" fmla="*/ 19 w 19"/>
                <a:gd name="T17" fmla="*/ 12 h 24"/>
                <a:gd name="T18" fmla="*/ 4 w 19"/>
                <a:gd name="T19" fmla="*/ 12 h 24"/>
                <a:gd name="T20" fmla="*/ 15 w 19"/>
                <a:gd name="T21" fmla="*/ 10 h 24"/>
                <a:gd name="T22" fmla="*/ 10 w 19"/>
                <a:gd name="T23" fmla="*/ 3 h 24"/>
                <a:gd name="T24" fmla="*/ 4 w 19"/>
                <a:gd name="T25" fmla="*/ 10 h 24"/>
                <a:gd name="T26" fmla="*/ 15 w 19"/>
                <a:gd name="T2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4">
                  <a:moveTo>
                    <a:pt x="4" y="12"/>
                  </a:moveTo>
                  <a:cubicBezTo>
                    <a:pt x="4" y="19"/>
                    <a:pt x="8" y="21"/>
                    <a:pt x="11" y="21"/>
                  </a:cubicBezTo>
                  <a:cubicBezTo>
                    <a:pt x="14" y="21"/>
                    <a:pt x="16" y="20"/>
                    <a:pt x="17" y="20"/>
                  </a:cubicBezTo>
                  <a:cubicBezTo>
                    <a:pt x="18" y="22"/>
                    <a:pt x="18" y="22"/>
                    <a:pt x="18" y="22"/>
                  </a:cubicBezTo>
                  <a:cubicBezTo>
                    <a:pt x="16" y="23"/>
                    <a:pt x="14" y="24"/>
                    <a:pt x="11" y="24"/>
                  </a:cubicBezTo>
                  <a:cubicBezTo>
                    <a:pt x="4" y="24"/>
                    <a:pt x="0" y="19"/>
                    <a:pt x="0" y="12"/>
                  </a:cubicBezTo>
                  <a:cubicBezTo>
                    <a:pt x="0" y="5"/>
                    <a:pt x="4" y="0"/>
                    <a:pt x="10" y="0"/>
                  </a:cubicBezTo>
                  <a:cubicBezTo>
                    <a:pt x="17" y="0"/>
                    <a:pt x="19" y="6"/>
                    <a:pt x="19" y="10"/>
                  </a:cubicBezTo>
                  <a:cubicBezTo>
                    <a:pt x="19" y="11"/>
                    <a:pt x="19" y="12"/>
                    <a:pt x="19" y="12"/>
                  </a:cubicBezTo>
                  <a:lnTo>
                    <a:pt x="4" y="12"/>
                  </a:lnTo>
                  <a:close/>
                  <a:moveTo>
                    <a:pt x="15" y="10"/>
                  </a:moveTo>
                  <a:cubicBezTo>
                    <a:pt x="15" y="6"/>
                    <a:pt x="14" y="3"/>
                    <a:pt x="10" y="3"/>
                  </a:cubicBezTo>
                  <a:cubicBezTo>
                    <a:pt x="6" y="3"/>
                    <a:pt x="5" y="6"/>
                    <a:pt x="4" y="10"/>
                  </a:cubicBezTo>
                  <a:lnTo>
                    <a:pt x="15" y="1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61">
              <a:extLst>
                <a:ext uri="{FF2B5EF4-FFF2-40B4-BE49-F238E27FC236}">
                  <a16:creationId xmlns:a16="http://schemas.microsoft.com/office/drawing/2014/main" id="{07990767-E53F-4E2A-985E-28EF799E5159}"/>
                </a:ext>
              </a:extLst>
            </p:cNvPr>
            <p:cNvSpPr>
              <a:spLocks/>
            </p:cNvSpPr>
            <p:nvPr/>
          </p:nvSpPr>
          <p:spPr bwMode="auto">
            <a:xfrm>
              <a:off x="6516688" y="2784475"/>
              <a:ext cx="44450" cy="61912"/>
            </a:xfrm>
            <a:custGeom>
              <a:avLst/>
              <a:gdLst>
                <a:gd name="T0" fmla="*/ 17 w 17"/>
                <a:gd name="T1" fmla="*/ 23 h 24"/>
                <a:gd name="T2" fmla="*/ 11 w 17"/>
                <a:gd name="T3" fmla="*/ 24 h 24"/>
                <a:gd name="T4" fmla="*/ 0 w 17"/>
                <a:gd name="T5" fmla="*/ 12 h 24"/>
                <a:gd name="T6" fmla="*/ 12 w 17"/>
                <a:gd name="T7" fmla="*/ 0 h 24"/>
                <a:gd name="T8" fmla="*/ 17 w 17"/>
                <a:gd name="T9" fmla="*/ 1 h 24"/>
                <a:gd name="T10" fmla="*/ 16 w 17"/>
                <a:gd name="T11" fmla="*/ 4 h 24"/>
                <a:gd name="T12" fmla="*/ 12 w 17"/>
                <a:gd name="T13" fmla="*/ 3 h 24"/>
                <a:gd name="T14" fmla="*/ 4 w 17"/>
                <a:gd name="T15" fmla="*/ 12 h 24"/>
                <a:gd name="T16" fmla="*/ 12 w 17"/>
                <a:gd name="T17" fmla="*/ 21 h 24"/>
                <a:gd name="T18" fmla="*/ 16 w 17"/>
                <a:gd name="T19" fmla="*/ 20 h 24"/>
                <a:gd name="T20" fmla="*/ 17 w 17"/>
                <a:gd name="T2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4">
                  <a:moveTo>
                    <a:pt x="17" y="23"/>
                  </a:moveTo>
                  <a:cubicBezTo>
                    <a:pt x="16" y="23"/>
                    <a:pt x="14" y="24"/>
                    <a:pt x="11" y="24"/>
                  </a:cubicBezTo>
                  <a:cubicBezTo>
                    <a:pt x="5" y="24"/>
                    <a:pt x="0" y="19"/>
                    <a:pt x="0" y="12"/>
                  </a:cubicBezTo>
                  <a:cubicBezTo>
                    <a:pt x="0" y="5"/>
                    <a:pt x="5" y="0"/>
                    <a:pt x="12" y="0"/>
                  </a:cubicBezTo>
                  <a:cubicBezTo>
                    <a:pt x="14" y="0"/>
                    <a:pt x="16" y="0"/>
                    <a:pt x="17" y="1"/>
                  </a:cubicBezTo>
                  <a:cubicBezTo>
                    <a:pt x="16" y="4"/>
                    <a:pt x="16" y="4"/>
                    <a:pt x="16" y="4"/>
                  </a:cubicBezTo>
                  <a:cubicBezTo>
                    <a:pt x="15" y="4"/>
                    <a:pt x="14" y="3"/>
                    <a:pt x="12" y="3"/>
                  </a:cubicBezTo>
                  <a:cubicBezTo>
                    <a:pt x="7" y="3"/>
                    <a:pt x="4" y="7"/>
                    <a:pt x="4" y="12"/>
                  </a:cubicBezTo>
                  <a:cubicBezTo>
                    <a:pt x="4" y="17"/>
                    <a:pt x="8" y="21"/>
                    <a:pt x="12" y="21"/>
                  </a:cubicBezTo>
                  <a:cubicBezTo>
                    <a:pt x="14" y="21"/>
                    <a:pt x="15" y="20"/>
                    <a:pt x="16" y="20"/>
                  </a:cubicBezTo>
                  <a:lnTo>
                    <a:pt x="17" y="2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62">
              <a:extLst>
                <a:ext uri="{FF2B5EF4-FFF2-40B4-BE49-F238E27FC236}">
                  <a16:creationId xmlns:a16="http://schemas.microsoft.com/office/drawing/2014/main" id="{540C6AC9-7431-4D5A-AAE4-6B9CA3E8318F}"/>
                </a:ext>
              </a:extLst>
            </p:cNvPr>
            <p:cNvSpPr>
              <a:spLocks/>
            </p:cNvSpPr>
            <p:nvPr/>
          </p:nvSpPr>
          <p:spPr bwMode="auto">
            <a:xfrm>
              <a:off x="6565901" y="2768600"/>
              <a:ext cx="33338" cy="77787"/>
            </a:xfrm>
            <a:custGeom>
              <a:avLst/>
              <a:gdLst>
                <a:gd name="T0" fmla="*/ 8 w 13"/>
                <a:gd name="T1" fmla="*/ 0 h 30"/>
                <a:gd name="T2" fmla="*/ 8 w 13"/>
                <a:gd name="T3" fmla="*/ 6 h 30"/>
                <a:gd name="T4" fmla="*/ 13 w 13"/>
                <a:gd name="T5" fmla="*/ 6 h 30"/>
                <a:gd name="T6" fmla="*/ 13 w 13"/>
                <a:gd name="T7" fmla="*/ 9 h 30"/>
                <a:gd name="T8" fmla="*/ 8 w 13"/>
                <a:gd name="T9" fmla="*/ 9 h 30"/>
                <a:gd name="T10" fmla="*/ 8 w 13"/>
                <a:gd name="T11" fmla="*/ 22 h 30"/>
                <a:gd name="T12" fmla="*/ 11 w 13"/>
                <a:gd name="T13" fmla="*/ 26 h 30"/>
                <a:gd name="T14" fmla="*/ 13 w 13"/>
                <a:gd name="T15" fmla="*/ 26 h 30"/>
                <a:gd name="T16" fmla="*/ 13 w 13"/>
                <a:gd name="T17" fmla="*/ 29 h 30"/>
                <a:gd name="T18" fmla="*/ 10 w 13"/>
                <a:gd name="T19" fmla="*/ 30 h 30"/>
                <a:gd name="T20" fmla="*/ 5 w 13"/>
                <a:gd name="T21" fmla="*/ 28 h 30"/>
                <a:gd name="T22" fmla="*/ 4 w 13"/>
                <a:gd name="T23" fmla="*/ 22 h 30"/>
                <a:gd name="T24" fmla="*/ 4 w 13"/>
                <a:gd name="T25" fmla="*/ 9 h 30"/>
                <a:gd name="T26" fmla="*/ 0 w 13"/>
                <a:gd name="T27" fmla="*/ 9 h 30"/>
                <a:gd name="T28" fmla="*/ 0 w 13"/>
                <a:gd name="T29" fmla="*/ 6 h 30"/>
                <a:gd name="T30" fmla="*/ 4 w 13"/>
                <a:gd name="T31" fmla="*/ 6 h 30"/>
                <a:gd name="T32" fmla="*/ 4 w 13"/>
                <a:gd name="T33" fmla="*/ 1 h 30"/>
                <a:gd name="T34" fmla="*/ 8 w 13"/>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0">
                  <a:moveTo>
                    <a:pt x="8" y="0"/>
                  </a:moveTo>
                  <a:cubicBezTo>
                    <a:pt x="8" y="6"/>
                    <a:pt x="8" y="6"/>
                    <a:pt x="8" y="6"/>
                  </a:cubicBezTo>
                  <a:cubicBezTo>
                    <a:pt x="13" y="6"/>
                    <a:pt x="13" y="6"/>
                    <a:pt x="13" y="6"/>
                  </a:cubicBezTo>
                  <a:cubicBezTo>
                    <a:pt x="13" y="9"/>
                    <a:pt x="13" y="9"/>
                    <a:pt x="13" y="9"/>
                  </a:cubicBezTo>
                  <a:cubicBezTo>
                    <a:pt x="8" y="9"/>
                    <a:pt x="8" y="9"/>
                    <a:pt x="8" y="9"/>
                  </a:cubicBezTo>
                  <a:cubicBezTo>
                    <a:pt x="8" y="22"/>
                    <a:pt x="8" y="22"/>
                    <a:pt x="8" y="22"/>
                  </a:cubicBezTo>
                  <a:cubicBezTo>
                    <a:pt x="8" y="25"/>
                    <a:pt x="9" y="26"/>
                    <a:pt x="11" y="26"/>
                  </a:cubicBezTo>
                  <a:cubicBezTo>
                    <a:pt x="12" y="26"/>
                    <a:pt x="12" y="26"/>
                    <a:pt x="13" y="26"/>
                  </a:cubicBezTo>
                  <a:cubicBezTo>
                    <a:pt x="13" y="29"/>
                    <a:pt x="13" y="29"/>
                    <a:pt x="13" y="29"/>
                  </a:cubicBezTo>
                  <a:cubicBezTo>
                    <a:pt x="12" y="30"/>
                    <a:pt x="11" y="30"/>
                    <a:pt x="10" y="30"/>
                  </a:cubicBezTo>
                  <a:cubicBezTo>
                    <a:pt x="8" y="30"/>
                    <a:pt x="6" y="29"/>
                    <a:pt x="5" y="28"/>
                  </a:cubicBezTo>
                  <a:cubicBezTo>
                    <a:pt x="4" y="27"/>
                    <a:pt x="4" y="25"/>
                    <a:pt x="4" y="22"/>
                  </a:cubicBezTo>
                  <a:cubicBezTo>
                    <a:pt x="4" y="9"/>
                    <a:pt x="4" y="9"/>
                    <a:pt x="4" y="9"/>
                  </a:cubicBezTo>
                  <a:cubicBezTo>
                    <a:pt x="0" y="9"/>
                    <a:pt x="0" y="9"/>
                    <a:pt x="0" y="9"/>
                  </a:cubicBezTo>
                  <a:cubicBezTo>
                    <a:pt x="0" y="6"/>
                    <a:pt x="0" y="6"/>
                    <a:pt x="0" y="6"/>
                  </a:cubicBezTo>
                  <a:cubicBezTo>
                    <a:pt x="4" y="6"/>
                    <a:pt x="4" y="6"/>
                    <a:pt x="4" y="6"/>
                  </a:cubicBezTo>
                  <a:cubicBezTo>
                    <a:pt x="4" y="1"/>
                    <a:pt x="4" y="1"/>
                    <a:pt x="4" y="1"/>
                  </a:cubicBezTo>
                  <a:lnTo>
                    <a:pt x="8"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63">
              <a:extLst>
                <a:ext uri="{FF2B5EF4-FFF2-40B4-BE49-F238E27FC236}">
                  <a16:creationId xmlns:a16="http://schemas.microsoft.com/office/drawing/2014/main" id="{51AEAE5D-1960-4801-AD5B-272CEB370102}"/>
                </a:ext>
              </a:extLst>
            </p:cNvPr>
            <p:cNvSpPr>
              <a:spLocks noEditPoints="1"/>
            </p:cNvSpPr>
            <p:nvPr/>
          </p:nvSpPr>
          <p:spPr bwMode="auto">
            <a:xfrm>
              <a:off x="6610351" y="2760663"/>
              <a:ext cx="12700" cy="82550"/>
            </a:xfrm>
            <a:custGeom>
              <a:avLst/>
              <a:gdLst>
                <a:gd name="T0" fmla="*/ 5 w 5"/>
                <a:gd name="T1" fmla="*/ 3 h 32"/>
                <a:gd name="T2" fmla="*/ 3 w 5"/>
                <a:gd name="T3" fmla="*/ 5 h 32"/>
                <a:gd name="T4" fmla="*/ 0 w 5"/>
                <a:gd name="T5" fmla="*/ 3 h 32"/>
                <a:gd name="T6" fmla="*/ 3 w 5"/>
                <a:gd name="T7" fmla="*/ 0 h 32"/>
                <a:gd name="T8" fmla="*/ 5 w 5"/>
                <a:gd name="T9" fmla="*/ 3 h 32"/>
                <a:gd name="T10" fmla="*/ 1 w 5"/>
                <a:gd name="T11" fmla="*/ 32 h 32"/>
                <a:gd name="T12" fmla="*/ 1 w 5"/>
                <a:gd name="T13" fmla="*/ 9 h 32"/>
                <a:gd name="T14" fmla="*/ 5 w 5"/>
                <a:gd name="T15" fmla="*/ 9 h 32"/>
                <a:gd name="T16" fmla="*/ 5 w 5"/>
                <a:gd name="T17" fmla="*/ 32 h 32"/>
                <a:gd name="T18" fmla="*/ 1 w 5"/>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2">
                  <a:moveTo>
                    <a:pt x="5" y="3"/>
                  </a:moveTo>
                  <a:cubicBezTo>
                    <a:pt x="5" y="4"/>
                    <a:pt x="4" y="5"/>
                    <a:pt x="3" y="5"/>
                  </a:cubicBezTo>
                  <a:cubicBezTo>
                    <a:pt x="1" y="5"/>
                    <a:pt x="0" y="4"/>
                    <a:pt x="0" y="3"/>
                  </a:cubicBezTo>
                  <a:cubicBezTo>
                    <a:pt x="0" y="1"/>
                    <a:pt x="1" y="0"/>
                    <a:pt x="3" y="0"/>
                  </a:cubicBezTo>
                  <a:cubicBezTo>
                    <a:pt x="4" y="0"/>
                    <a:pt x="5" y="1"/>
                    <a:pt x="5" y="3"/>
                  </a:cubicBezTo>
                  <a:close/>
                  <a:moveTo>
                    <a:pt x="1" y="32"/>
                  </a:moveTo>
                  <a:cubicBezTo>
                    <a:pt x="1" y="9"/>
                    <a:pt x="1" y="9"/>
                    <a:pt x="1" y="9"/>
                  </a:cubicBezTo>
                  <a:cubicBezTo>
                    <a:pt x="5" y="9"/>
                    <a:pt x="5" y="9"/>
                    <a:pt x="5" y="9"/>
                  </a:cubicBezTo>
                  <a:cubicBezTo>
                    <a:pt x="5" y="32"/>
                    <a:pt x="5" y="32"/>
                    <a:pt x="5" y="32"/>
                  </a:cubicBezTo>
                  <a:lnTo>
                    <a:pt x="1" y="3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64">
              <a:extLst>
                <a:ext uri="{FF2B5EF4-FFF2-40B4-BE49-F238E27FC236}">
                  <a16:creationId xmlns:a16="http://schemas.microsoft.com/office/drawing/2014/main" id="{7EF4B62E-A9BD-4115-A6EC-5ABB4304001A}"/>
                </a:ext>
              </a:extLst>
            </p:cNvPr>
            <p:cNvSpPr>
              <a:spLocks noEditPoints="1"/>
            </p:cNvSpPr>
            <p:nvPr/>
          </p:nvSpPr>
          <p:spPr bwMode="auto">
            <a:xfrm>
              <a:off x="6635751" y="2784475"/>
              <a:ext cx="52388" cy="61912"/>
            </a:xfrm>
            <a:custGeom>
              <a:avLst/>
              <a:gdLst>
                <a:gd name="T0" fmla="*/ 20 w 20"/>
                <a:gd name="T1" fmla="*/ 12 h 24"/>
                <a:gd name="T2" fmla="*/ 10 w 20"/>
                <a:gd name="T3" fmla="*/ 24 h 24"/>
                <a:gd name="T4" fmla="*/ 0 w 20"/>
                <a:gd name="T5" fmla="*/ 12 h 24"/>
                <a:gd name="T6" fmla="*/ 10 w 20"/>
                <a:gd name="T7" fmla="*/ 0 h 24"/>
                <a:gd name="T8" fmla="*/ 20 w 20"/>
                <a:gd name="T9" fmla="*/ 12 h 24"/>
                <a:gd name="T10" fmla="*/ 4 w 20"/>
                <a:gd name="T11" fmla="*/ 12 h 24"/>
                <a:gd name="T12" fmla="*/ 10 w 20"/>
                <a:gd name="T13" fmla="*/ 21 h 24"/>
                <a:gd name="T14" fmla="*/ 16 w 20"/>
                <a:gd name="T15" fmla="*/ 12 h 24"/>
                <a:gd name="T16" fmla="*/ 10 w 20"/>
                <a:gd name="T17" fmla="*/ 3 h 24"/>
                <a:gd name="T18" fmla="*/ 4 w 20"/>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4">
                  <a:moveTo>
                    <a:pt x="20" y="12"/>
                  </a:moveTo>
                  <a:cubicBezTo>
                    <a:pt x="20" y="20"/>
                    <a:pt x="15" y="24"/>
                    <a:pt x="10" y="24"/>
                  </a:cubicBezTo>
                  <a:cubicBezTo>
                    <a:pt x="4" y="24"/>
                    <a:pt x="0" y="20"/>
                    <a:pt x="0" y="12"/>
                  </a:cubicBezTo>
                  <a:cubicBezTo>
                    <a:pt x="0" y="4"/>
                    <a:pt x="4" y="0"/>
                    <a:pt x="10" y="0"/>
                  </a:cubicBezTo>
                  <a:cubicBezTo>
                    <a:pt x="16" y="0"/>
                    <a:pt x="20" y="4"/>
                    <a:pt x="20" y="12"/>
                  </a:cubicBezTo>
                  <a:close/>
                  <a:moveTo>
                    <a:pt x="4" y="12"/>
                  </a:moveTo>
                  <a:cubicBezTo>
                    <a:pt x="4" y="17"/>
                    <a:pt x="6" y="21"/>
                    <a:pt x="10" y="21"/>
                  </a:cubicBezTo>
                  <a:cubicBezTo>
                    <a:pt x="14" y="21"/>
                    <a:pt x="16" y="17"/>
                    <a:pt x="16" y="12"/>
                  </a:cubicBezTo>
                  <a:cubicBezTo>
                    <a:pt x="16" y="8"/>
                    <a:pt x="14" y="3"/>
                    <a:pt x="10" y="3"/>
                  </a:cubicBezTo>
                  <a:cubicBezTo>
                    <a:pt x="6" y="3"/>
                    <a:pt x="4" y="8"/>
                    <a:pt x="4" y="12"/>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65">
              <a:extLst>
                <a:ext uri="{FF2B5EF4-FFF2-40B4-BE49-F238E27FC236}">
                  <a16:creationId xmlns:a16="http://schemas.microsoft.com/office/drawing/2014/main" id="{4EEF7AD3-5D57-4971-95BD-C121D79F24D2}"/>
                </a:ext>
              </a:extLst>
            </p:cNvPr>
            <p:cNvSpPr>
              <a:spLocks/>
            </p:cNvSpPr>
            <p:nvPr/>
          </p:nvSpPr>
          <p:spPr bwMode="auto">
            <a:xfrm>
              <a:off x="6700838" y="2784475"/>
              <a:ext cx="47625" cy="58737"/>
            </a:xfrm>
            <a:custGeom>
              <a:avLst/>
              <a:gdLst>
                <a:gd name="T0" fmla="*/ 0 w 18"/>
                <a:gd name="T1" fmla="*/ 6 h 23"/>
                <a:gd name="T2" fmla="*/ 0 w 18"/>
                <a:gd name="T3" fmla="*/ 0 h 23"/>
                <a:gd name="T4" fmla="*/ 4 w 18"/>
                <a:gd name="T5" fmla="*/ 0 h 23"/>
                <a:gd name="T6" fmla="*/ 4 w 18"/>
                <a:gd name="T7" fmla="*/ 4 h 23"/>
                <a:gd name="T8" fmla="*/ 4 w 18"/>
                <a:gd name="T9" fmla="*/ 4 h 23"/>
                <a:gd name="T10" fmla="*/ 11 w 18"/>
                <a:gd name="T11" fmla="*/ 0 h 23"/>
                <a:gd name="T12" fmla="*/ 18 w 18"/>
                <a:gd name="T13" fmla="*/ 9 h 23"/>
                <a:gd name="T14" fmla="*/ 18 w 18"/>
                <a:gd name="T15" fmla="*/ 23 h 23"/>
                <a:gd name="T16" fmla="*/ 14 w 18"/>
                <a:gd name="T17" fmla="*/ 23 h 23"/>
                <a:gd name="T18" fmla="*/ 14 w 18"/>
                <a:gd name="T19" fmla="*/ 10 h 23"/>
                <a:gd name="T20" fmla="*/ 9 w 18"/>
                <a:gd name="T21" fmla="*/ 3 h 23"/>
                <a:gd name="T22" fmla="*/ 4 w 18"/>
                <a:gd name="T23" fmla="*/ 7 h 23"/>
                <a:gd name="T24" fmla="*/ 4 w 18"/>
                <a:gd name="T25" fmla="*/ 9 h 23"/>
                <a:gd name="T26" fmla="*/ 4 w 18"/>
                <a:gd name="T27" fmla="*/ 23 h 23"/>
                <a:gd name="T28" fmla="*/ 0 w 18"/>
                <a:gd name="T29" fmla="*/ 23 h 23"/>
                <a:gd name="T30" fmla="*/ 0 w 18"/>
                <a:gd name="T3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3">
                  <a:moveTo>
                    <a:pt x="0" y="6"/>
                  </a:moveTo>
                  <a:cubicBezTo>
                    <a:pt x="0" y="4"/>
                    <a:pt x="0" y="2"/>
                    <a:pt x="0" y="0"/>
                  </a:cubicBezTo>
                  <a:cubicBezTo>
                    <a:pt x="4" y="0"/>
                    <a:pt x="4" y="0"/>
                    <a:pt x="4" y="0"/>
                  </a:cubicBezTo>
                  <a:cubicBezTo>
                    <a:pt x="4" y="4"/>
                    <a:pt x="4" y="4"/>
                    <a:pt x="4" y="4"/>
                  </a:cubicBezTo>
                  <a:cubicBezTo>
                    <a:pt x="4" y="4"/>
                    <a:pt x="4" y="4"/>
                    <a:pt x="4" y="4"/>
                  </a:cubicBezTo>
                  <a:cubicBezTo>
                    <a:pt x="5" y="2"/>
                    <a:pt x="7" y="0"/>
                    <a:pt x="11" y="0"/>
                  </a:cubicBezTo>
                  <a:cubicBezTo>
                    <a:pt x="14" y="0"/>
                    <a:pt x="18" y="2"/>
                    <a:pt x="18" y="9"/>
                  </a:cubicBezTo>
                  <a:cubicBezTo>
                    <a:pt x="18" y="23"/>
                    <a:pt x="18" y="23"/>
                    <a:pt x="18" y="23"/>
                  </a:cubicBezTo>
                  <a:cubicBezTo>
                    <a:pt x="14" y="23"/>
                    <a:pt x="14" y="23"/>
                    <a:pt x="14" y="23"/>
                  </a:cubicBezTo>
                  <a:cubicBezTo>
                    <a:pt x="14" y="10"/>
                    <a:pt x="14" y="10"/>
                    <a:pt x="14" y="10"/>
                  </a:cubicBezTo>
                  <a:cubicBezTo>
                    <a:pt x="14" y="6"/>
                    <a:pt x="13" y="3"/>
                    <a:pt x="9" y="3"/>
                  </a:cubicBezTo>
                  <a:cubicBezTo>
                    <a:pt x="7" y="3"/>
                    <a:pt x="5" y="5"/>
                    <a:pt x="4" y="7"/>
                  </a:cubicBezTo>
                  <a:cubicBezTo>
                    <a:pt x="4" y="8"/>
                    <a:pt x="4" y="9"/>
                    <a:pt x="4" y="9"/>
                  </a:cubicBezTo>
                  <a:cubicBezTo>
                    <a:pt x="4" y="23"/>
                    <a:pt x="4" y="23"/>
                    <a:pt x="4" y="23"/>
                  </a:cubicBezTo>
                  <a:cubicBezTo>
                    <a:pt x="0" y="23"/>
                    <a:pt x="0" y="23"/>
                    <a:pt x="0" y="23"/>
                  </a:cubicBezTo>
                  <a:lnTo>
                    <a:pt x="0" y="6"/>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66">
              <a:extLst>
                <a:ext uri="{FF2B5EF4-FFF2-40B4-BE49-F238E27FC236}">
                  <a16:creationId xmlns:a16="http://schemas.microsoft.com/office/drawing/2014/main" id="{1508439D-2F31-4DA4-9CCC-502BEF913351}"/>
                </a:ext>
              </a:extLst>
            </p:cNvPr>
            <p:cNvSpPr>
              <a:spLocks noEditPoints="1"/>
            </p:cNvSpPr>
            <p:nvPr/>
          </p:nvSpPr>
          <p:spPr bwMode="auto">
            <a:xfrm>
              <a:off x="6761163" y="2784475"/>
              <a:ext cx="44450" cy="61912"/>
            </a:xfrm>
            <a:custGeom>
              <a:avLst/>
              <a:gdLst>
                <a:gd name="T0" fmla="*/ 13 w 17"/>
                <a:gd name="T1" fmla="*/ 23 h 24"/>
                <a:gd name="T2" fmla="*/ 13 w 17"/>
                <a:gd name="T3" fmla="*/ 21 h 24"/>
                <a:gd name="T4" fmla="*/ 13 w 17"/>
                <a:gd name="T5" fmla="*/ 21 h 24"/>
                <a:gd name="T6" fmla="*/ 7 w 17"/>
                <a:gd name="T7" fmla="*/ 24 h 24"/>
                <a:gd name="T8" fmla="*/ 0 w 17"/>
                <a:gd name="T9" fmla="*/ 17 h 24"/>
                <a:gd name="T10" fmla="*/ 13 w 17"/>
                <a:gd name="T11" fmla="*/ 9 h 24"/>
                <a:gd name="T12" fmla="*/ 13 w 17"/>
                <a:gd name="T13" fmla="*/ 8 h 24"/>
                <a:gd name="T14" fmla="*/ 8 w 17"/>
                <a:gd name="T15" fmla="*/ 3 h 24"/>
                <a:gd name="T16" fmla="*/ 2 w 17"/>
                <a:gd name="T17" fmla="*/ 4 h 24"/>
                <a:gd name="T18" fmla="*/ 2 w 17"/>
                <a:gd name="T19" fmla="*/ 2 h 24"/>
                <a:gd name="T20" fmla="*/ 9 w 17"/>
                <a:gd name="T21" fmla="*/ 0 h 24"/>
                <a:gd name="T22" fmla="*/ 17 w 17"/>
                <a:gd name="T23" fmla="*/ 9 h 24"/>
                <a:gd name="T24" fmla="*/ 17 w 17"/>
                <a:gd name="T25" fmla="*/ 18 h 24"/>
                <a:gd name="T26" fmla="*/ 17 w 17"/>
                <a:gd name="T27" fmla="*/ 23 h 24"/>
                <a:gd name="T28" fmla="*/ 13 w 17"/>
                <a:gd name="T29" fmla="*/ 23 h 24"/>
                <a:gd name="T30" fmla="*/ 13 w 17"/>
                <a:gd name="T31" fmla="*/ 12 h 24"/>
                <a:gd name="T32" fmla="*/ 4 w 17"/>
                <a:gd name="T33" fmla="*/ 17 h 24"/>
                <a:gd name="T34" fmla="*/ 8 w 17"/>
                <a:gd name="T35" fmla="*/ 21 h 24"/>
                <a:gd name="T36" fmla="*/ 13 w 17"/>
                <a:gd name="T37" fmla="*/ 17 h 24"/>
                <a:gd name="T38" fmla="*/ 13 w 17"/>
                <a:gd name="T39" fmla="*/ 16 h 24"/>
                <a:gd name="T40" fmla="*/ 13 w 17"/>
                <a:gd name="T4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4">
                  <a:moveTo>
                    <a:pt x="13" y="23"/>
                  </a:moveTo>
                  <a:cubicBezTo>
                    <a:pt x="13" y="21"/>
                    <a:pt x="13" y="21"/>
                    <a:pt x="13" y="21"/>
                  </a:cubicBezTo>
                  <a:cubicBezTo>
                    <a:pt x="13" y="21"/>
                    <a:pt x="13" y="21"/>
                    <a:pt x="13" y="21"/>
                  </a:cubicBezTo>
                  <a:cubicBezTo>
                    <a:pt x="12" y="22"/>
                    <a:pt x="9" y="24"/>
                    <a:pt x="7" y="24"/>
                  </a:cubicBezTo>
                  <a:cubicBezTo>
                    <a:pt x="2" y="24"/>
                    <a:pt x="0" y="21"/>
                    <a:pt x="0" y="17"/>
                  </a:cubicBezTo>
                  <a:cubicBezTo>
                    <a:pt x="0" y="12"/>
                    <a:pt x="5" y="9"/>
                    <a:pt x="13" y="9"/>
                  </a:cubicBezTo>
                  <a:cubicBezTo>
                    <a:pt x="13" y="8"/>
                    <a:pt x="13" y="8"/>
                    <a:pt x="13" y="8"/>
                  </a:cubicBezTo>
                  <a:cubicBezTo>
                    <a:pt x="13" y="6"/>
                    <a:pt x="12" y="3"/>
                    <a:pt x="8" y="3"/>
                  </a:cubicBezTo>
                  <a:cubicBezTo>
                    <a:pt x="6" y="3"/>
                    <a:pt x="4" y="3"/>
                    <a:pt x="2" y="4"/>
                  </a:cubicBezTo>
                  <a:cubicBezTo>
                    <a:pt x="2" y="2"/>
                    <a:pt x="2" y="2"/>
                    <a:pt x="2" y="2"/>
                  </a:cubicBezTo>
                  <a:cubicBezTo>
                    <a:pt x="3" y="1"/>
                    <a:pt x="6" y="0"/>
                    <a:pt x="9" y="0"/>
                  </a:cubicBezTo>
                  <a:cubicBezTo>
                    <a:pt x="15" y="0"/>
                    <a:pt x="17" y="4"/>
                    <a:pt x="17" y="9"/>
                  </a:cubicBezTo>
                  <a:cubicBezTo>
                    <a:pt x="17" y="18"/>
                    <a:pt x="17" y="18"/>
                    <a:pt x="17" y="18"/>
                  </a:cubicBezTo>
                  <a:cubicBezTo>
                    <a:pt x="17" y="20"/>
                    <a:pt x="17" y="22"/>
                    <a:pt x="17" y="23"/>
                  </a:cubicBezTo>
                  <a:lnTo>
                    <a:pt x="13" y="23"/>
                  </a:lnTo>
                  <a:close/>
                  <a:moveTo>
                    <a:pt x="13" y="12"/>
                  </a:moveTo>
                  <a:cubicBezTo>
                    <a:pt x="9" y="11"/>
                    <a:pt x="4" y="12"/>
                    <a:pt x="4" y="17"/>
                  </a:cubicBezTo>
                  <a:cubicBezTo>
                    <a:pt x="4" y="20"/>
                    <a:pt x="6" y="21"/>
                    <a:pt x="8" y="21"/>
                  </a:cubicBezTo>
                  <a:cubicBezTo>
                    <a:pt x="10" y="21"/>
                    <a:pt x="12" y="19"/>
                    <a:pt x="13" y="17"/>
                  </a:cubicBezTo>
                  <a:cubicBezTo>
                    <a:pt x="13" y="17"/>
                    <a:pt x="13" y="16"/>
                    <a:pt x="13" y="16"/>
                  </a:cubicBezTo>
                  <a:lnTo>
                    <a:pt x="13" y="1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267">
              <a:extLst>
                <a:ext uri="{FF2B5EF4-FFF2-40B4-BE49-F238E27FC236}">
                  <a16:creationId xmlns:a16="http://schemas.microsoft.com/office/drawing/2014/main" id="{7D917128-0D9B-43A5-81C3-60F1AF5F6149}"/>
                </a:ext>
              </a:extLst>
            </p:cNvPr>
            <p:cNvSpPr>
              <a:spLocks noChangeArrowheads="1"/>
            </p:cNvSpPr>
            <p:nvPr/>
          </p:nvSpPr>
          <p:spPr bwMode="auto">
            <a:xfrm>
              <a:off x="6819901" y="2757488"/>
              <a:ext cx="11113" cy="85725"/>
            </a:xfrm>
            <a:prstGeom prst="rect">
              <a:avLst/>
            </a:prstGeom>
            <a:solidFill>
              <a:srgbClr val="BE1E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68">
              <a:extLst>
                <a:ext uri="{FF2B5EF4-FFF2-40B4-BE49-F238E27FC236}">
                  <a16:creationId xmlns:a16="http://schemas.microsoft.com/office/drawing/2014/main" id="{67EE666E-ABE5-4103-B6D5-D5374FD7679D}"/>
                </a:ext>
              </a:extLst>
            </p:cNvPr>
            <p:cNvSpPr>
              <a:spLocks/>
            </p:cNvSpPr>
            <p:nvPr/>
          </p:nvSpPr>
          <p:spPr bwMode="auto">
            <a:xfrm>
              <a:off x="6859588" y="2760663"/>
              <a:ext cx="57150" cy="82550"/>
            </a:xfrm>
            <a:custGeom>
              <a:avLst/>
              <a:gdLst>
                <a:gd name="T0" fmla="*/ 15 w 36"/>
                <a:gd name="T1" fmla="*/ 7 h 52"/>
                <a:gd name="T2" fmla="*/ 0 w 36"/>
                <a:gd name="T3" fmla="*/ 7 h 52"/>
                <a:gd name="T4" fmla="*/ 0 w 36"/>
                <a:gd name="T5" fmla="*/ 0 h 52"/>
                <a:gd name="T6" fmla="*/ 36 w 36"/>
                <a:gd name="T7" fmla="*/ 0 h 52"/>
                <a:gd name="T8" fmla="*/ 36 w 36"/>
                <a:gd name="T9" fmla="*/ 7 h 52"/>
                <a:gd name="T10" fmla="*/ 21 w 36"/>
                <a:gd name="T11" fmla="*/ 7 h 52"/>
                <a:gd name="T12" fmla="*/ 21 w 36"/>
                <a:gd name="T13" fmla="*/ 52 h 52"/>
                <a:gd name="T14" fmla="*/ 15 w 36"/>
                <a:gd name="T15" fmla="*/ 52 h 52"/>
                <a:gd name="T16" fmla="*/ 15 w 36"/>
                <a:gd name="T1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2">
                  <a:moveTo>
                    <a:pt x="15" y="7"/>
                  </a:moveTo>
                  <a:lnTo>
                    <a:pt x="0" y="7"/>
                  </a:lnTo>
                  <a:lnTo>
                    <a:pt x="0" y="0"/>
                  </a:lnTo>
                  <a:lnTo>
                    <a:pt x="36" y="0"/>
                  </a:lnTo>
                  <a:lnTo>
                    <a:pt x="36" y="7"/>
                  </a:lnTo>
                  <a:lnTo>
                    <a:pt x="21" y="7"/>
                  </a:lnTo>
                  <a:lnTo>
                    <a:pt x="21" y="52"/>
                  </a:lnTo>
                  <a:lnTo>
                    <a:pt x="15" y="52"/>
                  </a:lnTo>
                  <a:lnTo>
                    <a:pt x="15"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69">
              <a:extLst>
                <a:ext uri="{FF2B5EF4-FFF2-40B4-BE49-F238E27FC236}">
                  <a16:creationId xmlns:a16="http://schemas.microsoft.com/office/drawing/2014/main" id="{A167F7FD-9375-4F05-BDF2-5BA1A5B2EAD7}"/>
                </a:ext>
              </a:extLst>
            </p:cNvPr>
            <p:cNvSpPr>
              <a:spLocks/>
            </p:cNvSpPr>
            <p:nvPr/>
          </p:nvSpPr>
          <p:spPr bwMode="auto">
            <a:xfrm>
              <a:off x="6919913" y="2784475"/>
              <a:ext cx="28575" cy="58737"/>
            </a:xfrm>
            <a:custGeom>
              <a:avLst/>
              <a:gdLst>
                <a:gd name="T0" fmla="*/ 0 w 11"/>
                <a:gd name="T1" fmla="*/ 7 h 23"/>
                <a:gd name="T2" fmla="*/ 0 w 11"/>
                <a:gd name="T3" fmla="*/ 0 h 23"/>
                <a:gd name="T4" fmla="*/ 3 w 11"/>
                <a:gd name="T5" fmla="*/ 0 h 23"/>
                <a:gd name="T6" fmla="*/ 3 w 11"/>
                <a:gd name="T7" fmla="*/ 4 h 23"/>
                <a:gd name="T8" fmla="*/ 4 w 11"/>
                <a:gd name="T9" fmla="*/ 4 h 23"/>
                <a:gd name="T10" fmla="*/ 10 w 11"/>
                <a:gd name="T11" fmla="*/ 0 h 23"/>
                <a:gd name="T12" fmla="*/ 11 w 11"/>
                <a:gd name="T13" fmla="*/ 0 h 23"/>
                <a:gd name="T14" fmla="*/ 11 w 11"/>
                <a:gd name="T15" fmla="*/ 4 h 23"/>
                <a:gd name="T16" fmla="*/ 9 w 11"/>
                <a:gd name="T17" fmla="*/ 4 h 23"/>
                <a:gd name="T18" fmla="*/ 4 w 11"/>
                <a:gd name="T19" fmla="*/ 9 h 23"/>
                <a:gd name="T20" fmla="*/ 4 w 11"/>
                <a:gd name="T21" fmla="*/ 11 h 23"/>
                <a:gd name="T22" fmla="*/ 4 w 11"/>
                <a:gd name="T23" fmla="*/ 23 h 23"/>
                <a:gd name="T24" fmla="*/ 0 w 11"/>
                <a:gd name="T25" fmla="*/ 23 h 23"/>
                <a:gd name="T26" fmla="*/ 0 w 11"/>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3">
                  <a:moveTo>
                    <a:pt x="0" y="7"/>
                  </a:moveTo>
                  <a:cubicBezTo>
                    <a:pt x="0" y="5"/>
                    <a:pt x="0" y="2"/>
                    <a:pt x="0" y="0"/>
                  </a:cubicBezTo>
                  <a:cubicBezTo>
                    <a:pt x="3" y="0"/>
                    <a:pt x="3" y="0"/>
                    <a:pt x="3" y="0"/>
                  </a:cubicBezTo>
                  <a:cubicBezTo>
                    <a:pt x="3" y="4"/>
                    <a:pt x="3" y="4"/>
                    <a:pt x="3" y="4"/>
                  </a:cubicBezTo>
                  <a:cubicBezTo>
                    <a:pt x="4" y="4"/>
                    <a:pt x="4" y="4"/>
                    <a:pt x="4" y="4"/>
                  </a:cubicBezTo>
                  <a:cubicBezTo>
                    <a:pt x="5" y="2"/>
                    <a:pt x="7" y="0"/>
                    <a:pt x="10" y="0"/>
                  </a:cubicBezTo>
                  <a:cubicBezTo>
                    <a:pt x="10" y="0"/>
                    <a:pt x="10" y="0"/>
                    <a:pt x="11" y="0"/>
                  </a:cubicBezTo>
                  <a:cubicBezTo>
                    <a:pt x="11" y="4"/>
                    <a:pt x="11" y="4"/>
                    <a:pt x="11" y="4"/>
                  </a:cubicBezTo>
                  <a:cubicBezTo>
                    <a:pt x="10" y="4"/>
                    <a:pt x="10" y="4"/>
                    <a:pt x="9" y="4"/>
                  </a:cubicBezTo>
                  <a:cubicBezTo>
                    <a:pt x="7" y="4"/>
                    <a:pt x="5" y="6"/>
                    <a:pt x="4" y="9"/>
                  </a:cubicBezTo>
                  <a:cubicBezTo>
                    <a:pt x="4" y="9"/>
                    <a:pt x="4" y="10"/>
                    <a:pt x="4" y="11"/>
                  </a:cubicBezTo>
                  <a:cubicBezTo>
                    <a:pt x="4" y="23"/>
                    <a:pt x="4" y="23"/>
                    <a:pt x="4" y="23"/>
                  </a:cubicBezTo>
                  <a:cubicBezTo>
                    <a:pt x="0" y="23"/>
                    <a:pt x="0" y="23"/>
                    <a:pt x="0" y="23"/>
                  </a:cubicBezTo>
                  <a:lnTo>
                    <a:pt x="0"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70">
              <a:extLst>
                <a:ext uri="{FF2B5EF4-FFF2-40B4-BE49-F238E27FC236}">
                  <a16:creationId xmlns:a16="http://schemas.microsoft.com/office/drawing/2014/main" id="{3D529D74-0328-4E12-802A-09C602B806B0}"/>
                </a:ext>
              </a:extLst>
            </p:cNvPr>
            <p:cNvSpPr>
              <a:spLocks noEditPoints="1"/>
            </p:cNvSpPr>
            <p:nvPr/>
          </p:nvSpPr>
          <p:spPr bwMode="auto">
            <a:xfrm>
              <a:off x="6950076" y="2784475"/>
              <a:ext cx="47625" cy="61912"/>
            </a:xfrm>
            <a:custGeom>
              <a:avLst/>
              <a:gdLst>
                <a:gd name="T0" fmla="*/ 14 w 18"/>
                <a:gd name="T1" fmla="*/ 23 h 24"/>
                <a:gd name="T2" fmla="*/ 14 w 18"/>
                <a:gd name="T3" fmla="*/ 21 h 24"/>
                <a:gd name="T4" fmla="*/ 13 w 18"/>
                <a:gd name="T5" fmla="*/ 21 h 24"/>
                <a:gd name="T6" fmla="*/ 7 w 18"/>
                <a:gd name="T7" fmla="*/ 24 h 24"/>
                <a:gd name="T8" fmla="*/ 0 w 18"/>
                <a:gd name="T9" fmla="*/ 17 h 24"/>
                <a:gd name="T10" fmla="*/ 13 w 18"/>
                <a:gd name="T11" fmla="*/ 9 h 24"/>
                <a:gd name="T12" fmla="*/ 13 w 18"/>
                <a:gd name="T13" fmla="*/ 8 h 24"/>
                <a:gd name="T14" fmla="*/ 8 w 18"/>
                <a:gd name="T15" fmla="*/ 3 h 24"/>
                <a:gd name="T16" fmla="*/ 3 w 18"/>
                <a:gd name="T17" fmla="*/ 4 h 24"/>
                <a:gd name="T18" fmla="*/ 2 w 18"/>
                <a:gd name="T19" fmla="*/ 2 h 24"/>
                <a:gd name="T20" fmla="*/ 9 w 18"/>
                <a:gd name="T21" fmla="*/ 0 h 24"/>
                <a:gd name="T22" fmla="*/ 17 w 18"/>
                <a:gd name="T23" fmla="*/ 9 h 24"/>
                <a:gd name="T24" fmla="*/ 17 w 18"/>
                <a:gd name="T25" fmla="*/ 18 h 24"/>
                <a:gd name="T26" fmla="*/ 18 w 18"/>
                <a:gd name="T27" fmla="*/ 23 h 24"/>
                <a:gd name="T28" fmla="*/ 14 w 18"/>
                <a:gd name="T29" fmla="*/ 23 h 24"/>
                <a:gd name="T30" fmla="*/ 13 w 18"/>
                <a:gd name="T31" fmla="*/ 12 h 24"/>
                <a:gd name="T32" fmla="*/ 5 w 18"/>
                <a:gd name="T33" fmla="*/ 17 h 24"/>
                <a:gd name="T34" fmla="*/ 8 w 18"/>
                <a:gd name="T35" fmla="*/ 21 h 24"/>
                <a:gd name="T36" fmla="*/ 13 w 18"/>
                <a:gd name="T37" fmla="*/ 17 h 24"/>
                <a:gd name="T38" fmla="*/ 13 w 18"/>
                <a:gd name="T39" fmla="*/ 16 h 24"/>
                <a:gd name="T40" fmla="*/ 13 w 18"/>
                <a:gd name="T4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4">
                  <a:moveTo>
                    <a:pt x="14" y="23"/>
                  </a:moveTo>
                  <a:cubicBezTo>
                    <a:pt x="14" y="21"/>
                    <a:pt x="14" y="21"/>
                    <a:pt x="14" y="21"/>
                  </a:cubicBezTo>
                  <a:cubicBezTo>
                    <a:pt x="13" y="21"/>
                    <a:pt x="13" y="21"/>
                    <a:pt x="13" y="21"/>
                  </a:cubicBezTo>
                  <a:cubicBezTo>
                    <a:pt x="12" y="22"/>
                    <a:pt x="10" y="24"/>
                    <a:pt x="7" y="24"/>
                  </a:cubicBezTo>
                  <a:cubicBezTo>
                    <a:pt x="3" y="24"/>
                    <a:pt x="0" y="21"/>
                    <a:pt x="0" y="17"/>
                  </a:cubicBezTo>
                  <a:cubicBezTo>
                    <a:pt x="0" y="12"/>
                    <a:pt x="5" y="9"/>
                    <a:pt x="13" y="9"/>
                  </a:cubicBezTo>
                  <a:cubicBezTo>
                    <a:pt x="13" y="8"/>
                    <a:pt x="13" y="8"/>
                    <a:pt x="13" y="8"/>
                  </a:cubicBezTo>
                  <a:cubicBezTo>
                    <a:pt x="13" y="6"/>
                    <a:pt x="13" y="3"/>
                    <a:pt x="8" y="3"/>
                  </a:cubicBezTo>
                  <a:cubicBezTo>
                    <a:pt x="6" y="3"/>
                    <a:pt x="4" y="3"/>
                    <a:pt x="3" y="4"/>
                  </a:cubicBezTo>
                  <a:cubicBezTo>
                    <a:pt x="2" y="2"/>
                    <a:pt x="2" y="2"/>
                    <a:pt x="2" y="2"/>
                  </a:cubicBezTo>
                  <a:cubicBezTo>
                    <a:pt x="4" y="1"/>
                    <a:pt x="6" y="0"/>
                    <a:pt x="9" y="0"/>
                  </a:cubicBezTo>
                  <a:cubicBezTo>
                    <a:pt x="15" y="0"/>
                    <a:pt x="17" y="4"/>
                    <a:pt x="17" y="9"/>
                  </a:cubicBezTo>
                  <a:cubicBezTo>
                    <a:pt x="17" y="18"/>
                    <a:pt x="17" y="18"/>
                    <a:pt x="17" y="18"/>
                  </a:cubicBezTo>
                  <a:cubicBezTo>
                    <a:pt x="17" y="20"/>
                    <a:pt x="17" y="22"/>
                    <a:pt x="18" y="23"/>
                  </a:cubicBezTo>
                  <a:lnTo>
                    <a:pt x="14" y="23"/>
                  </a:lnTo>
                  <a:close/>
                  <a:moveTo>
                    <a:pt x="13" y="12"/>
                  </a:moveTo>
                  <a:cubicBezTo>
                    <a:pt x="10" y="11"/>
                    <a:pt x="5" y="12"/>
                    <a:pt x="5" y="17"/>
                  </a:cubicBezTo>
                  <a:cubicBezTo>
                    <a:pt x="5" y="20"/>
                    <a:pt x="6" y="21"/>
                    <a:pt x="8" y="21"/>
                  </a:cubicBezTo>
                  <a:cubicBezTo>
                    <a:pt x="11" y="21"/>
                    <a:pt x="13" y="19"/>
                    <a:pt x="13" y="17"/>
                  </a:cubicBezTo>
                  <a:cubicBezTo>
                    <a:pt x="13" y="17"/>
                    <a:pt x="13" y="16"/>
                    <a:pt x="13" y="16"/>
                  </a:cubicBezTo>
                  <a:lnTo>
                    <a:pt x="13" y="1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71">
              <a:extLst>
                <a:ext uri="{FF2B5EF4-FFF2-40B4-BE49-F238E27FC236}">
                  <a16:creationId xmlns:a16="http://schemas.microsoft.com/office/drawing/2014/main" id="{C1236EE1-E8D2-4C36-94F6-6E657110AF93}"/>
                </a:ext>
              </a:extLst>
            </p:cNvPr>
            <p:cNvSpPr>
              <a:spLocks/>
            </p:cNvSpPr>
            <p:nvPr/>
          </p:nvSpPr>
          <p:spPr bwMode="auto">
            <a:xfrm>
              <a:off x="7010401" y="2784475"/>
              <a:ext cx="49213" cy="58737"/>
            </a:xfrm>
            <a:custGeom>
              <a:avLst/>
              <a:gdLst>
                <a:gd name="T0" fmla="*/ 1 w 19"/>
                <a:gd name="T1" fmla="*/ 6 h 23"/>
                <a:gd name="T2" fmla="*/ 0 w 19"/>
                <a:gd name="T3" fmla="*/ 0 h 23"/>
                <a:gd name="T4" fmla="*/ 4 w 19"/>
                <a:gd name="T5" fmla="*/ 0 h 23"/>
                <a:gd name="T6" fmla="*/ 4 w 19"/>
                <a:gd name="T7" fmla="*/ 4 h 23"/>
                <a:gd name="T8" fmla="*/ 4 w 19"/>
                <a:gd name="T9" fmla="*/ 4 h 23"/>
                <a:gd name="T10" fmla="*/ 11 w 19"/>
                <a:gd name="T11" fmla="*/ 0 h 23"/>
                <a:gd name="T12" fmla="*/ 19 w 19"/>
                <a:gd name="T13" fmla="*/ 9 h 23"/>
                <a:gd name="T14" fmla="*/ 19 w 19"/>
                <a:gd name="T15" fmla="*/ 23 h 23"/>
                <a:gd name="T16" fmla="*/ 15 w 19"/>
                <a:gd name="T17" fmla="*/ 23 h 23"/>
                <a:gd name="T18" fmla="*/ 15 w 19"/>
                <a:gd name="T19" fmla="*/ 10 h 23"/>
                <a:gd name="T20" fmla="*/ 10 w 19"/>
                <a:gd name="T21" fmla="*/ 3 h 23"/>
                <a:gd name="T22" fmla="*/ 5 w 19"/>
                <a:gd name="T23" fmla="*/ 7 h 23"/>
                <a:gd name="T24" fmla="*/ 5 w 19"/>
                <a:gd name="T25" fmla="*/ 9 h 23"/>
                <a:gd name="T26" fmla="*/ 5 w 19"/>
                <a:gd name="T27" fmla="*/ 23 h 23"/>
                <a:gd name="T28" fmla="*/ 1 w 19"/>
                <a:gd name="T29" fmla="*/ 23 h 23"/>
                <a:gd name="T30" fmla="*/ 1 w 19"/>
                <a:gd name="T3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3">
                  <a:moveTo>
                    <a:pt x="1" y="6"/>
                  </a:moveTo>
                  <a:cubicBezTo>
                    <a:pt x="1" y="4"/>
                    <a:pt x="1" y="2"/>
                    <a:pt x="0" y="0"/>
                  </a:cubicBezTo>
                  <a:cubicBezTo>
                    <a:pt x="4" y="0"/>
                    <a:pt x="4" y="0"/>
                    <a:pt x="4" y="0"/>
                  </a:cubicBezTo>
                  <a:cubicBezTo>
                    <a:pt x="4" y="4"/>
                    <a:pt x="4" y="4"/>
                    <a:pt x="4" y="4"/>
                  </a:cubicBezTo>
                  <a:cubicBezTo>
                    <a:pt x="4" y="4"/>
                    <a:pt x="4" y="4"/>
                    <a:pt x="4" y="4"/>
                  </a:cubicBezTo>
                  <a:cubicBezTo>
                    <a:pt x="5" y="2"/>
                    <a:pt x="8" y="0"/>
                    <a:pt x="11" y="0"/>
                  </a:cubicBezTo>
                  <a:cubicBezTo>
                    <a:pt x="14" y="0"/>
                    <a:pt x="19" y="2"/>
                    <a:pt x="19" y="9"/>
                  </a:cubicBezTo>
                  <a:cubicBezTo>
                    <a:pt x="19" y="23"/>
                    <a:pt x="19" y="23"/>
                    <a:pt x="19" y="23"/>
                  </a:cubicBezTo>
                  <a:cubicBezTo>
                    <a:pt x="15" y="23"/>
                    <a:pt x="15" y="23"/>
                    <a:pt x="15" y="23"/>
                  </a:cubicBezTo>
                  <a:cubicBezTo>
                    <a:pt x="15" y="10"/>
                    <a:pt x="15" y="10"/>
                    <a:pt x="15" y="10"/>
                  </a:cubicBezTo>
                  <a:cubicBezTo>
                    <a:pt x="15" y="6"/>
                    <a:pt x="14" y="3"/>
                    <a:pt x="10" y="3"/>
                  </a:cubicBezTo>
                  <a:cubicBezTo>
                    <a:pt x="8" y="3"/>
                    <a:pt x="6" y="5"/>
                    <a:pt x="5" y="7"/>
                  </a:cubicBezTo>
                  <a:cubicBezTo>
                    <a:pt x="5" y="8"/>
                    <a:pt x="5" y="9"/>
                    <a:pt x="5" y="9"/>
                  </a:cubicBezTo>
                  <a:cubicBezTo>
                    <a:pt x="5" y="23"/>
                    <a:pt x="5" y="23"/>
                    <a:pt x="5" y="23"/>
                  </a:cubicBezTo>
                  <a:cubicBezTo>
                    <a:pt x="1" y="23"/>
                    <a:pt x="1" y="23"/>
                    <a:pt x="1" y="23"/>
                  </a:cubicBezTo>
                  <a:lnTo>
                    <a:pt x="1" y="6"/>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72">
              <a:extLst>
                <a:ext uri="{FF2B5EF4-FFF2-40B4-BE49-F238E27FC236}">
                  <a16:creationId xmlns:a16="http://schemas.microsoft.com/office/drawing/2014/main" id="{8071F904-8BA0-4248-BE1A-F99ABC26A15C}"/>
                </a:ext>
              </a:extLst>
            </p:cNvPr>
            <p:cNvSpPr>
              <a:spLocks/>
            </p:cNvSpPr>
            <p:nvPr/>
          </p:nvSpPr>
          <p:spPr bwMode="auto">
            <a:xfrm>
              <a:off x="7069138" y="2784475"/>
              <a:ext cx="39688" cy="61912"/>
            </a:xfrm>
            <a:custGeom>
              <a:avLst/>
              <a:gdLst>
                <a:gd name="T0" fmla="*/ 1 w 15"/>
                <a:gd name="T1" fmla="*/ 19 h 24"/>
                <a:gd name="T2" fmla="*/ 7 w 15"/>
                <a:gd name="T3" fmla="*/ 21 h 24"/>
                <a:gd name="T4" fmla="*/ 11 w 15"/>
                <a:gd name="T5" fmla="*/ 17 h 24"/>
                <a:gd name="T6" fmla="*/ 7 w 15"/>
                <a:gd name="T7" fmla="*/ 13 h 24"/>
                <a:gd name="T8" fmla="*/ 1 w 15"/>
                <a:gd name="T9" fmla="*/ 6 h 24"/>
                <a:gd name="T10" fmla="*/ 9 w 15"/>
                <a:gd name="T11" fmla="*/ 0 h 24"/>
                <a:gd name="T12" fmla="*/ 14 w 15"/>
                <a:gd name="T13" fmla="*/ 1 h 24"/>
                <a:gd name="T14" fmla="*/ 13 w 15"/>
                <a:gd name="T15" fmla="*/ 4 h 24"/>
                <a:gd name="T16" fmla="*/ 9 w 15"/>
                <a:gd name="T17" fmla="*/ 3 h 24"/>
                <a:gd name="T18" fmla="*/ 5 w 15"/>
                <a:gd name="T19" fmla="*/ 6 h 24"/>
                <a:gd name="T20" fmla="*/ 9 w 15"/>
                <a:gd name="T21" fmla="*/ 10 h 24"/>
                <a:gd name="T22" fmla="*/ 15 w 15"/>
                <a:gd name="T23" fmla="*/ 17 h 24"/>
                <a:gd name="T24" fmla="*/ 6 w 15"/>
                <a:gd name="T25" fmla="*/ 24 h 24"/>
                <a:gd name="T26" fmla="*/ 0 w 15"/>
                <a:gd name="T27" fmla="*/ 22 h 24"/>
                <a:gd name="T28" fmla="*/ 1 w 15"/>
                <a:gd name="T2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 y="19"/>
                  </a:moveTo>
                  <a:cubicBezTo>
                    <a:pt x="3" y="20"/>
                    <a:pt x="5" y="21"/>
                    <a:pt x="7" y="21"/>
                  </a:cubicBezTo>
                  <a:cubicBezTo>
                    <a:pt x="9" y="21"/>
                    <a:pt x="11" y="19"/>
                    <a:pt x="11" y="17"/>
                  </a:cubicBezTo>
                  <a:cubicBezTo>
                    <a:pt x="11" y="15"/>
                    <a:pt x="10" y="14"/>
                    <a:pt x="7" y="13"/>
                  </a:cubicBezTo>
                  <a:cubicBezTo>
                    <a:pt x="3" y="11"/>
                    <a:pt x="1" y="9"/>
                    <a:pt x="1" y="6"/>
                  </a:cubicBezTo>
                  <a:cubicBezTo>
                    <a:pt x="1" y="3"/>
                    <a:pt x="4" y="0"/>
                    <a:pt x="9" y="0"/>
                  </a:cubicBezTo>
                  <a:cubicBezTo>
                    <a:pt x="11" y="0"/>
                    <a:pt x="13" y="0"/>
                    <a:pt x="14" y="1"/>
                  </a:cubicBezTo>
                  <a:cubicBezTo>
                    <a:pt x="13" y="4"/>
                    <a:pt x="13" y="4"/>
                    <a:pt x="13" y="4"/>
                  </a:cubicBezTo>
                  <a:cubicBezTo>
                    <a:pt x="12" y="3"/>
                    <a:pt x="10" y="3"/>
                    <a:pt x="9" y="3"/>
                  </a:cubicBezTo>
                  <a:cubicBezTo>
                    <a:pt x="6" y="3"/>
                    <a:pt x="5" y="4"/>
                    <a:pt x="5" y="6"/>
                  </a:cubicBezTo>
                  <a:cubicBezTo>
                    <a:pt x="5" y="8"/>
                    <a:pt x="6" y="9"/>
                    <a:pt x="9" y="10"/>
                  </a:cubicBezTo>
                  <a:cubicBezTo>
                    <a:pt x="13" y="11"/>
                    <a:pt x="15" y="13"/>
                    <a:pt x="15" y="17"/>
                  </a:cubicBezTo>
                  <a:cubicBezTo>
                    <a:pt x="15" y="21"/>
                    <a:pt x="11" y="24"/>
                    <a:pt x="6" y="24"/>
                  </a:cubicBezTo>
                  <a:cubicBezTo>
                    <a:pt x="4" y="24"/>
                    <a:pt x="2" y="23"/>
                    <a:pt x="0" y="22"/>
                  </a:cubicBezTo>
                  <a:lnTo>
                    <a:pt x="1" y="19"/>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73">
              <a:extLst>
                <a:ext uri="{FF2B5EF4-FFF2-40B4-BE49-F238E27FC236}">
                  <a16:creationId xmlns:a16="http://schemas.microsoft.com/office/drawing/2014/main" id="{6F72DF20-96CC-4182-A43B-569281DC3B89}"/>
                </a:ext>
              </a:extLst>
            </p:cNvPr>
            <p:cNvSpPr>
              <a:spLocks noEditPoints="1"/>
            </p:cNvSpPr>
            <p:nvPr/>
          </p:nvSpPr>
          <p:spPr bwMode="auto">
            <a:xfrm>
              <a:off x="7116763" y="2784475"/>
              <a:ext cx="44450" cy="61912"/>
            </a:xfrm>
            <a:custGeom>
              <a:avLst/>
              <a:gdLst>
                <a:gd name="T0" fmla="*/ 13 w 17"/>
                <a:gd name="T1" fmla="*/ 23 h 24"/>
                <a:gd name="T2" fmla="*/ 13 w 17"/>
                <a:gd name="T3" fmla="*/ 21 h 24"/>
                <a:gd name="T4" fmla="*/ 13 w 17"/>
                <a:gd name="T5" fmla="*/ 21 h 24"/>
                <a:gd name="T6" fmla="*/ 6 w 17"/>
                <a:gd name="T7" fmla="*/ 24 h 24"/>
                <a:gd name="T8" fmla="*/ 0 w 17"/>
                <a:gd name="T9" fmla="*/ 17 h 24"/>
                <a:gd name="T10" fmla="*/ 13 w 17"/>
                <a:gd name="T11" fmla="*/ 9 h 24"/>
                <a:gd name="T12" fmla="*/ 13 w 17"/>
                <a:gd name="T13" fmla="*/ 8 h 24"/>
                <a:gd name="T14" fmla="*/ 8 w 17"/>
                <a:gd name="T15" fmla="*/ 3 h 24"/>
                <a:gd name="T16" fmla="*/ 2 w 17"/>
                <a:gd name="T17" fmla="*/ 4 h 24"/>
                <a:gd name="T18" fmla="*/ 2 w 17"/>
                <a:gd name="T19" fmla="*/ 2 h 24"/>
                <a:gd name="T20" fmla="*/ 8 w 17"/>
                <a:gd name="T21" fmla="*/ 0 h 24"/>
                <a:gd name="T22" fmla="*/ 17 w 17"/>
                <a:gd name="T23" fmla="*/ 9 h 24"/>
                <a:gd name="T24" fmla="*/ 17 w 17"/>
                <a:gd name="T25" fmla="*/ 18 h 24"/>
                <a:gd name="T26" fmla="*/ 17 w 17"/>
                <a:gd name="T27" fmla="*/ 23 h 24"/>
                <a:gd name="T28" fmla="*/ 13 w 17"/>
                <a:gd name="T29" fmla="*/ 23 h 24"/>
                <a:gd name="T30" fmla="*/ 13 w 17"/>
                <a:gd name="T31" fmla="*/ 12 h 24"/>
                <a:gd name="T32" fmla="*/ 4 w 17"/>
                <a:gd name="T33" fmla="*/ 17 h 24"/>
                <a:gd name="T34" fmla="*/ 8 w 17"/>
                <a:gd name="T35" fmla="*/ 21 h 24"/>
                <a:gd name="T36" fmla="*/ 13 w 17"/>
                <a:gd name="T37" fmla="*/ 17 h 24"/>
                <a:gd name="T38" fmla="*/ 13 w 17"/>
                <a:gd name="T39" fmla="*/ 16 h 24"/>
                <a:gd name="T40" fmla="*/ 13 w 17"/>
                <a:gd name="T4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4">
                  <a:moveTo>
                    <a:pt x="13" y="23"/>
                  </a:moveTo>
                  <a:cubicBezTo>
                    <a:pt x="13" y="21"/>
                    <a:pt x="13" y="21"/>
                    <a:pt x="13" y="21"/>
                  </a:cubicBezTo>
                  <a:cubicBezTo>
                    <a:pt x="13" y="21"/>
                    <a:pt x="13" y="21"/>
                    <a:pt x="13" y="21"/>
                  </a:cubicBezTo>
                  <a:cubicBezTo>
                    <a:pt x="12" y="22"/>
                    <a:pt x="9" y="24"/>
                    <a:pt x="6" y="24"/>
                  </a:cubicBezTo>
                  <a:cubicBezTo>
                    <a:pt x="2" y="24"/>
                    <a:pt x="0" y="21"/>
                    <a:pt x="0" y="17"/>
                  </a:cubicBezTo>
                  <a:cubicBezTo>
                    <a:pt x="0" y="12"/>
                    <a:pt x="5" y="9"/>
                    <a:pt x="13" y="9"/>
                  </a:cubicBezTo>
                  <a:cubicBezTo>
                    <a:pt x="13" y="8"/>
                    <a:pt x="13" y="8"/>
                    <a:pt x="13" y="8"/>
                  </a:cubicBezTo>
                  <a:cubicBezTo>
                    <a:pt x="13" y="6"/>
                    <a:pt x="12" y="3"/>
                    <a:pt x="8" y="3"/>
                  </a:cubicBezTo>
                  <a:cubicBezTo>
                    <a:pt x="6" y="3"/>
                    <a:pt x="4" y="3"/>
                    <a:pt x="2" y="4"/>
                  </a:cubicBezTo>
                  <a:cubicBezTo>
                    <a:pt x="2" y="2"/>
                    <a:pt x="2" y="2"/>
                    <a:pt x="2" y="2"/>
                  </a:cubicBezTo>
                  <a:cubicBezTo>
                    <a:pt x="3" y="1"/>
                    <a:pt x="6" y="0"/>
                    <a:pt x="8" y="0"/>
                  </a:cubicBezTo>
                  <a:cubicBezTo>
                    <a:pt x="15" y="0"/>
                    <a:pt x="17" y="4"/>
                    <a:pt x="17" y="9"/>
                  </a:cubicBezTo>
                  <a:cubicBezTo>
                    <a:pt x="17" y="18"/>
                    <a:pt x="17" y="18"/>
                    <a:pt x="17" y="18"/>
                  </a:cubicBezTo>
                  <a:cubicBezTo>
                    <a:pt x="17" y="20"/>
                    <a:pt x="17" y="22"/>
                    <a:pt x="17" y="23"/>
                  </a:cubicBezTo>
                  <a:lnTo>
                    <a:pt x="13" y="23"/>
                  </a:lnTo>
                  <a:close/>
                  <a:moveTo>
                    <a:pt x="13" y="12"/>
                  </a:moveTo>
                  <a:cubicBezTo>
                    <a:pt x="9" y="11"/>
                    <a:pt x="4" y="12"/>
                    <a:pt x="4" y="17"/>
                  </a:cubicBezTo>
                  <a:cubicBezTo>
                    <a:pt x="4" y="20"/>
                    <a:pt x="6" y="21"/>
                    <a:pt x="8" y="21"/>
                  </a:cubicBezTo>
                  <a:cubicBezTo>
                    <a:pt x="10" y="21"/>
                    <a:pt x="12" y="19"/>
                    <a:pt x="13" y="17"/>
                  </a:cubicBezTo>
                  <a:cubicBezTo>
                    <a:pt x="13" y="17"/>
                    <a:pt x="13" y="16"/>
                    <a:pt x="13" y="16"/>
                  </a:cubicBezTo>
                  <a:lnTo>
                    <a:pt x="13" y="1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74">
              <a:extLst>
                <a:ext uri="{FF2B5EF4-FFF2-40B4-BE49-F238E27FC236}">
                  <a16:creationId xmlns:a16="http://schemas.microsoft.com/office/drawing/2014/main" id="{60B9810D-3F79-47D4-92A1-9CB8A661D0A5}"/>
                </a:ext>
              </a:extLst>
            </p:cNvPr>
            <p:cNvSpPr>
              <a:spLocks/>
            </p:cNvSpPr>
            <p:nvPr/>
          </p:nvSpPr>
          <p:spPr bwMode="auto">
            <a:xfrm>
              <a:off x="7173913" y="2784475"/>
              <a:ext cx="41275" cy="61912"/>
            </a:xfrm>
            <a:custGeom>
              <a:avLst/>
              <a:gdLst>
                <a:gd name="T0" fmla="*/ 16 w 16"/>
                <a:gd name="T1" fmla="*/ 23 h 24"/>
                <a:gd name="T2" fmla="*/ 10 w 16"/>
                <a:gd name="T3" fmla="*/ 24 h 24"/>
                <a:gd name="T4" fmla="*/ 0 w 16"/>
                <a:gd name="T5" fmla="*/ 12 h 24"/>
                <a:gd name="T6" fmla="*/ 11 w 16"/>
                <a:gd name="T7" fmla="*/ 0 h 24"/>
                <a:gd name="T8" fmla="*/ 16 w 16"/>
                <a:gd name="T9" fmla="*/ 1 h 24"/>
                <a:gd name="T10" fmla="*/ 15 w 16"/>
                <a:gd name="T11" fmla="*/ 4 h 24"/>
                <a:gd name="T12" fmla="*/ 11 w 16"/>
                <a:gd name="T13" fmla="*/ 3 h 24"/>
                <a:gd name="T14" fmla="*/ 4 w 16"/>
                <a:gd name="T15" fmla="*/ 12 h 24"/>
                <a:gd name="T16" fmla="*/ 11 w 16"/>
                <a:gd name="T17" fmla="*/ 21 h 24"/>
                <a:gd name="T18" fmla="*/ 15 w 16"/>
                <a:gd name="T19" fmla="*/ 20 h 24"/>
                <a:gd name="T20" fmla="*/ 16 w 16"/>
                <a:gd name="T2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6" y="23"/>
                  </a:moveTo>
                  <a:cubicBezTo>
                    <a:pt x="15" y="23"/>
                    <a:pt x="13" y="24"/>
                    <a:pt x="10" y="24"/>
                  </a:cubicBezTo>
                  <a:cubicBezTo>
                    <a:pt x="4" y="24"/>
                    <a:pt x="0" y="19"/>
                    <a:pt x="0" y="12"/>
                  </a:cubicBezTo>
                  <a:cubicBezTo>
                    <a:pt x="0" y="5"/>
                    <a:pt x="4" y="0"/>
                    <a:pt x="11" y="0"/>
                  </a:cubicBezTo>
                  <a:cubicBezTo>
                    <a:pt x="13" y="0"/>
                    <a:pt x="15" y="0"/>
                    <a:pt x="16" y="1"/>
                  </a:cubicBezTo>
                  <a:cubicBezTo>
                    <a:pt x="15" y="4"/>
                    <a:pt x="15" y="4"/>
                    <a:pt x="15" y="4"/>
                  </a:cubicBezTo>
                  <a:cubicBezTo>
                    <a:pt x="14" y="4"/>
                    <a:pt x="13" y="3"/>
                    <a:pt x="11" y="3"/>
                  </a:cubicBezTo>
                  <a:cubicBezTo>
                    <a:pt x="6" y="3"/>
                    <a:pt x="4" y="7"/>
                    <a:pt x="4" y="12"/>
                  </a:cubicBezTo>
                  <a:cubicBezTo>
                    <a:pt x="4" y="17"/>
                    <a:pt x="7" y="21"/>
                    <a:pt x="11" y="21"/>
                  </a:cubicBezTo>
                  <a:cubicBezTo>
                    <a:pt x="13" y="21"/>
                    <a:pt x="14" y="20"/>
                    <a:pt x="15" y="20"/>
                  </a:cubicBezTo>
                  <a:lnTo>
                    <a:pt x="16" y="2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75">
              <a:extLst>
                <a:ext uri="{FF2B5EF4-FFF2-40B4-BE49-F238E27FC236}">
                  <a16:creationId xmlns:a16="http://schemas.microsoft.com/office/drawing/2014/main" id="{2445ED24-B980-4D90-A122-961140406338}"/>
                </a:ext>
              </a:extLst>
            </p:cNvPr>
            <p:cNvSpPr>
              <a:spLocks/>
            </p:cNvSpPr>
            <p:nvPr/>
          </p:nvSpPr>
          <p:spPr bwMode="auto">
            <a:xfrm>
              <a:off x="7223126" y="2768600"/>
              <a:ext cx="33338" cy="77787"/>
            </a:xfrm>
            <a:custGeom>
              <a:avLst/>
              <a:gdLst>
                <a:gd name="T0" fmla="*/ 7 w 13"/>
                <a:gd name="T1" fmla="*/ 0 h 30"/>
                <a:gd name="T2" fmla="*/ 7 w 13"/>
                <a:gd name="T3" fmla="*/ 6 h 30"/>
                <a:gd name="T4" fmla="*/ 13 w 13"/>
                <a:gd name="T5" fmla="*/ 6 h 30"/>
                <a:gd name="T6" fmla="*/ 13 w 13"/>
                <a:gd name="T7" fmla="*/ 9 h 30"/>
                <a:gd name="T8" fmla="*/ 7 w 13"/>
                <a:gd name="T9" fmla="*/ 9 h 30"/>
                <a:gd name="T10" fmla="*/ 7 w 13"/>
                <a:gd name="T11" fmla="*/ 22 h 30"/>
                <a:gd name="T12" fmla="*/ 10 w 13"/>
                <a:gd name="T13" fmla="*/ 26 h 30"/>
                <a:gd name="T14" fmla="*/ 12 w 13"/>
                <a:gd name="T15" fmla="*/ 26 h 30"/>
                <a:gd name="T16" fmla="*/ 12 w 13"/>
                <a:gd name="T17" fmla="*/ 29 h 30"/>
                <a:gd name="T18" fmla="*/ 9 w 13"/>
                <a:gd name="T19" fmla="*/ 30 h 30"/>
                <a:gd name="T20" fmla="*/ 5 w 13"/>
                <a:gd name="T21" fmla="*/ 28 h 30"/>
                <a:gd name="T22" fmla="*/ 3 w 13"/>
                <a:gd name="T23" fmla="*/ 22 h 30"/>
                <a:gd name="T24" fmla="*/ 3 w 13"/>
                <a:gd name="T25" fmla="*/ 9 h 30"/>
                <a:gd name="T26" fmla="*/ 0 w 13"/>
                <a:gd name="T27" fmla="*/ 9 h 30"/>
                <a:gd name="T28" fmla="*/ 0 w 13"/>
                <a:gd name="T29" fmla="*/ 6 h 30"/>
                <a:gd name="T30" fmla="*/ 3 w 13"/>
                <a:gd name="T31" fmla="*/ 6 h 30"/>
                <a:gd name="T32" fmla="*/ 3 w 13"/>
                <a:gd name="T33" fmla="*/ 1 h 30"/>
                <a:gd name="T34" fmla="*/ 7 w 13"/>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0">
                  <a:moveTo>
                    <a:pt x="7" y="0"/>
                  </a:moveTo>
                  <a:cubicBezTo>
                    <a:pt x="7" y="6"/>
                    <a:pt x="7" y="6"/>
                    <a:pt x="7" y="6"/>
                  </a:cubicBezTo>
                  <a:cubicBezTo>
                    <a:pt x="13" y="6"/>
                    <a:pt x="13" y="6"/>
                    <a:pt x="13" y="6"/>
                  </a:cubicBezTo>
                  <a:cubicBezTo>
                    <a:pt x="13" y="9"/>
                    <a:pt x="13" y="9"/>
                    <a:pt x="13" y="9"/>
                  </a:cubicBezTo>
                  <a:cubicBezTo>
                    <a:pt x="7" y="9"/>
                    <a:pt x="7" y="9"/>
                    <a:pt x="7" y="9"/>
                  </a:cubicBezTo>
                  <a:cubicBezTo>
                    <a:pt x="7" y="22"/>
                    <a:pt x="7" y="22"/>
                    <a:pt x="7" y="22"/>
                  </a:cubicBezTo>
                  <a:cubicBezTo>
                    <a:pt x="7" y="25"/>
                    <a:pt x="8" y="26"/>
                    <a:pt x="10" y="26"/>
                  </a:cubicBezTo>
                  <a:cubicBezTo>
                    <a:pt x="11" y="26"/>
                    <a:pt x="12" y="26"/>
                    <a:pt x="12" y="26"/>
                  </a:cubicBezTo>
                  <a:cubicBezTo>
                    <a:pt x="12" y="29"/>
                    <a:pt x="12" y="29"/>
                    <a:pt x="12" y="29"/>
                  </a:cubicBezTo>
                  <a:cubicBezTo>
                    <a:pt x="12" y="30"/>
                    <a:pt x="10" y="30"/>
                    <a:pt x="9" y="30"/>
                  </a:cubicBezTo>
                  <a:cubicBezTo>
                    <a:pt x="7" y="30"/>
                    <a:pt x="6" y="29"/>
                    <a:pt x="5" y="28"/>
                  </a:cubicBezTo>
                  <a:cubicBezTo>
                    <a:pt x="3" y="27"/>
                    <a:pt x="3" y="25"/>
                    <a:pt x="3" y="22"/>
                  </a:cubicBezTo>
                  <a:cubicBezTo>
                    <a:pt x="3" y="9"/>
                    <a:pt x="3" y="9"/>
                    <a:pt x="3" y="9"/>
                  </a:cubicBezTo>
                  <a:cubicBezTo>
                    <a:pt x="0" y="9"/>
                    <a:pt x="0" y="9"/>
                    <a:pt x="0" y="9"/>
                  </a:cubicBezTo>
                  <a:cubicBezTo>
                    <a:pt x="0" y="6"/>
                    <a:pt x="0" y="6"/>
                    <a:pt x="0" y="6"/>
                  </a:cubicBezTo>
                  <a:cubicBezTo>
                    <a:pt x="3" y="6"/>
                    <a:pt x="3" y="6"/>
                    <a:pt x="3" y="6"/>
                  </a:cubicBezTo>
                  <a:cubicBezTo>
                    <a:pt x="3" y="1"/>
                    <a:pt x="3" y="1"/>
                    <a:pt x="3" y="1"/>
                  </a:cubicBezTo>
                  <a:lnTo>
                    <a:pt x="7"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76">
              <a:extLst>
                <a:ext uri="{FF2B5EF4-FFF2-40B4-BE49-F238E27FC236}">
                  <a16:creationId xmlns:a16="http://schemas.microsoft.com/office/drawing/2014/main" id="{FAAEF0D3-81B4-4B19-81DB-63253C016B59}"/>
                </a:ext>
              </a:extLst>
            </p:cNvPr>
            <p:cNvSpPr>
              <a:spLocks noEditPoints="1"/>
            </p:cNvSpPr>
            <p:nvPr/>
          </p:nvSpPr>
          <p:spPr bwMode="auto">
            <a:xfrm>
              <a:off x="7264401" y="2760663"/>
              <a:ext cx="12700" cy="82550"/>
            </a:xfrm>
            <a:custGeom>
              <a:avLst/>
              <a:gdLst>
                <a:gd name="T0" fmla="*/ 5 w 5"/>
                <a:gd name="T1" fmla="*/ 3 h 32"/>
                <a:gd name="T2" fmla="*/ 3 w 5"/>
                <a:gd name="T3" fmla="*/ 5 h 32"/>
                <a:gd name="T4" fmla="*/ 0 w 5"/>
                <a:gd name="T5" fmla="*/ 3 h 32"/>
                <a:gd name="T6" fmla="*/ 3 w 5"/>
                <a:gd name="T7" fmla="*/ 0 h 32"/>
                <a:gd name="T8" fmla="*/ 5 w 5"/>
                <a:gd name="T9" fmla="*/ 3 h 32"/>
                <a:gd name="T10" fmla="*/ 1 w 5"/>
                <a:gd name="T11" fmla="*/ 32 h 32"/>
                <a:gd name="T12" fmla="*/ 1 w 5"/>
                <a:gd name="T13" fmla="*/ 9 h 32"/>
                <a:gd name="T14" fmla="*/ 5 w 5"/>
                <a:gd name="T15" fmla="*/ 9 h 32"/>
                <a:gd name="T16" fmla="*/ 5 w 5"/>
                <a:gd name="T17" fmla="*/ 32 h 32"/>
                <a:gd name="T18" fmla="*/ 1 w 5"/>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2">
                  <a:moveTo>
                    <a:pt x="5" y="3"/>
                  </a:moveTo>
                  <a:cubicBezTo>
                    <a:pt x="5" y="4"/>
                    <a:pt x="4" y="5"/>
                    <a:pt x="3" y="5"/>
                  </a:cubicBezTo>
                  <a:cubicBezTo>
                    <a:pt x="1" y="5"/>
                    <a:pt x="0" y="4"/>
                    <a:pt x="0" y="3"/>
                  </a:cubicBezTo>
                  <a:cubicBezTo>
                    <a:pt x="0" y="1"/>
                    <a:pt x="1" y="0"/>
                    <a:pt x="3" y="0"/>
                  </a:cubicBezTo>
                  <a:cubicBezTo>
                    <a:pt x="4" y="0"/>
                    <a:pt x="5" y="1"/>
                    <a:pt x="5" y="3"/>
                  </a:cubicBezTo>
                  <a:close/>
                  <a:moveTo>
                    <a:pt x="1" y="32"/>
                  </a:moveTo>
                  <a:cubicBezTo>
                    <a:pt x="1" y="9"/>
                    <a:pt x="1" y="9"/>
                    <a:pt x="1" y="9"/>
                  </a:cubicBezTo>
                  <a:cubicBezTo>
                    <a:pt x="5" y="9"/>
                    <a:pt x="5" y="9"/>
                    <a:pt x="5" y="9"/>
                  </a:cubicBezTo>
                  <a:cubicBezTo>
                    <a:pt x="5" y="32"/>
                    <a:pt x="5" y="32"/>
                    <a:pt x="5" y="32"/>
                  </a:cubicBezTo>
                  <a:lnTo>
                    <a:pt x="1" y="3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77">
              <a:extLst>
                <a:ext uri="{FF2B5EF4-FFF2-40B4-BE49-F238E27FC236}">
                  <a16:creationId xmlns:a16="http://schemas.microsoft.com/office/drawing/2014/main" id="{BFC7BA74-CDB9-4DE8-87B8-5998935503F2}"/>
                </a:ext>
              </a:extLst>
            </p:cNvPr>
            <p:cNvSpPr>
              <a:spLocks noEditPoints="1"/>
            </p:cNvSpPr>
            <p:nvPr/>
          </p:nvSpPr>
          <p:spPr bwMode="auto">
            <a:xfrm>
              <a:off x="7289801" y="2784475"/>
              <a:ext cx="52388" cy="61912"/>
            </a:xfrm>
            <a:custGeom>
              <a:avLst/>
              <a:gdLst>
                <a:gd name="T0" fmla="*/ 20 w 20"/>
                <a:gd name="T1" fmla="*/ 12 h 24"/>
                <a:gd name="T2" fmla="*/ 10 w 20"/>
                <a:gd name="T3" fmla="*/ 24 h 24"/>
                <a:gd name="T4" fmla="*/ 0 w 20"/>
                <a:gd name="T5" fmla="*/ 12 h 24"/>
                <a:gd name="T6" fmla="*/ 10 w 20"/>
                <a:gd name="T7" fmla="*/ 0 h 24"/>
                <a:gd name="T8" fmla="*/ 20 w 20"/>
                <a:gd name="T9" fmla="*/ 12 h 24"/>
                <a:gd name="T10" fmla="*/ 4 w 20"/>
                <a:gd name="T11" fmla="*/ 12 h 24"/>
                <a:gd name="T12" fmla="*/ 10 w 20"/>
                <a:gd name="T13" fmla="*/ 21 h 24"/>
                <a:gd name="T14" fmla="*/ 16 w 20"/>
                <a:gd name="T15" fmla="*/ 12 h 24"/>
                <a:gd name="T16" fmla="*/ 10 w 20"/>
                <a:gd name="T17" fmla="*/ 3 h 24"/>
                <a:gd name="T18" fmla="*/ 4 w 20"/>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4">
                  <a:moveTo>
                    <a:pt x="20" y="12"/>
                  </a:moveTo>
                  <a:cubicBezTo>
                    <a:pt x="20" y="20"/>
                    <a:pt x="15" y="24"/>
                    <a:pt x="10" y="24"/>
                  </a:cubicBezTo>
                  <a:cubicBezTo>
                    <a:pt x="4" y="24"/>
                    <a:pt x="0" y="20"/>
                    <a:pt x="0" y="12"/>
                  </a:cubicBezTo>
                  <a:cubicBezTo>
                    <a:pt x="0" y="4"/>
                    <a:pt x="5" y="0"/>
                    <a:pt x="10" y="0"/>
                  </a:cubicBezTo>
                  <a:cubicBezTo>
                    <a:pt x="16" y="0"/>
                    <a:pt x="20" y="4"/>
                    <a:pt x="20" y="12"/>
                  </a:cubicBezTo>
                  <a:close/>
                  <a:moveTo>
                    <a:pt x="4" y="12"/>
                  </a:moveTo>
                  <a:cubicBezTo>
                    <a:pt x="4" y="17"/>
                    <a:pt x="6" y="21"/>
                    <a:pt x="10" y="21"/>
                  </a:cubicBezTo>
                  <a:cubicBezTo>
                    <a:pt x="14" y="21"/>
                    <a:pt x="16" y="17"/>
                    <a:pt x="16" y="12"/>
                  </a:cubicBezTo>
                  <a:cubicBezTo>
                    <a:pt x="16" y="8"/>
                    <a:pt x="15" y="3"/>
                    <a:pt x="10" y="3"/>
                  </a:cubicBezTo>
                  <a:cubicBezTo>
                    <a:pt x="6" y="3"/>
                    <a:pt x="4" y="8"/>
                    <a:pt x="4" y="12"/>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78">
              <a:extLst>
                <a:ext uri="{FF2B5EF4-FFF2-40B4-BE49-F238E27FC236}">
                  <a16:creationId xmlns:a16="http://schemas.microsoft.com/office/drawing/2014/main" id="{EBF847D9-9B80-4273-A3AF-57BCB0373EF9}"/>
                </a:ext>
              </a:extLst>
            </p:cNvPr>
            <p:cNvSpPr>
              <a:spLocks/>
            </p:cNvSpPr>
            <p:nvPr/>
          </p:nvSpPr>
          <p:spPr bwMode="auto">
            <a:xfrm>
              <a:off x="7354888" y="2784475"/>
              <a:ext cx="47625" cy="58737"/>
            </a:xfrm>
            <a:custGeom>
              <a:avLst/>
              <a:gdLst>
                <a:gd name="T0" fmla="*/ 0 w 18"/>
                <a:gd name="T1" fmla="*/ 6 h 23"/>
                <a:gd name="T2" fmla="*/ 0 w 18"/>
                <a:gd name="T3" fmla="*/ 0 h 23"/>
                <a:gd name="T4" fmla="*/ 4 w 18"/>
                <a:gd name="T5" fmla="*/ 0 h 23"/>
                <a:gd name="T6" fmla="*/ 4 w 18"/>
                <a:gd name="T7" fmla="*/ 4 h 23"/>
                <a:gd name="T8" fmla="*/ 4 w 18"/>
                <a:gd name="T9" fmla="*/ 4 h 23"/>
                <a:gd name="T10" fmla="*/ 11 w 18"/>
                <a:gd name="T11" fmla="*/ 0 h 23"/>
                <a:gd name="T12" fmla="*/ 18 w 18"/>
                <a:gd name="T13" fmla="*/ 9 h 23"/>
                <a:gd name="T14" fmla="*/ 18 w 18"/>
                <a:gd name="T15" fmla="*/ 23 h 23"/>
                <a:gd name="T16" fmla="*/ 14 w 18"/>
                <a:gd name="T17" fmla="*/ 23 h 23"/>
                <a:gd name="T18" fmla="*/ 14 w 18"/>
                <a:gd name="T19" fmla="*/ 10 h 23"/>
                <a:gd name="T20" fmla="*/ 10 w 18"/>
                <a:gd name="T21" fmla="*/ 3 h 23"/>
                <a:gd name="T22" fmla="*/ 5 w 18"/>
                <a:gd name="T23" fmla="*/ 7 h 23"/>
                <a:gd name="T24" fmla="*/ 4 w 18"/>
                <a:gd name="T25" fmla="*/ 9 h 23"/>
                <a:gd name="T26" fmla="*/ 4 w 18"/>
                <a:gd name="T27" fmla="*/ 23 h 23"/>
                <a:gd name="T28" fmla="*/ 0 w 18"/>
                <a:gd name="T29" fmla="*/ 23 h 23"/>
                <a:gd name="T30" fmla="*/ 0 w 18"/>
                <a:gd name="T3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3">
                  <a:moveTo>
                    <a:pt x="0" y="6"/>
                  </a:moveTo>
                  <a:cubicBezTo>
                    <a:pt x="0" y="4"/>
                    <a:pt x="0" y="2"/>
                    <a:pt x="0" y="0"/>
                  </a:cubicBezTo>
                  <a:cubicBezTo>
                    <a:pt x="4" y="0"/>
                    <a:pt x="4" y="0"/>
                    <a:pt x="4" y="0"/>
                  </a:cubicBezTo>
                  <a:cubicBezTo>
                    <a:pt x="4" y="4"/>
                    <a:pt x="4" y="4"/>
                    <a:pt x="4" y="4"/>
                  </a:cubicBezTo>
                  <a:cubicBezTo>
                    <a:pt x="4" y="4"/>
                    <a:pt x="4" y="4"/>
                    <a:pt x="4" y="4"/>
                  </a:cubicBezTo>
                  <a:cubicBezTo>
                    <a:pt x="5" y="2"/>
                    <a:pt x="8" y="0"/>
                    <a:pt x="11" y="0"/>
                  </a:cubicBezTo>
                  <a:cubicBezTo>
                    <a:pt x="14" y="0"/>
                    <a:pt x="18" y="2"/>
                    <a:pt x="18" y="9"/>
                  </a:cubicBezTo>
                  <a:cubicBezTo>
                    <a:pt x="18" y="23"/>
                    <a:pt x="18" y="23"/>
                    <a:pt x="18" y="23"/>
                  </a:cubicBezTo>
                  <a:cubicBezTo>
                    <a:pt x="14" y="23"/>
                    <a:pt x="14" y="23"/>
                    <a:pt x="14" y="23"/>
                  </a:cubicBezTo>
                  <a:cubicBezTo>
                    <a:pt x="14" y="10"/>
                    <a:pt x="14" y="10"/>
                    <a:pt x="14" y="10"/>
                  </a:cubicBezTo>
                  <a:cubicBezTo>
                    <a:pt x="14" y="6"/>
                    <a:pt x="13" y="3"/>
                    <a:pt x="10" y="3"/>
                  </a:cubicBezTo>
                  <a:cubicBezTo>
                    <a:pt x="7" y="3"/>
                    <a:pt x="5" y="5"/>
                    <a:pt x="5" y="7"/>
                  </a:cubicBezTo>
                  <a:cubicBezTo>
                    <a:pt x="4" y="8"/>
                    <a:pt x="4" y="9"/>
                    <a:pt x="4" y="9"/>
                  </a:cubicBezTo>
                  <a:cubicBezTo>
                    <a:pt x="4" y="23"/>
                    <a:pt x="4" y="23"/>
                    <a:pt x="4" y="23"/>
                  </a:cubicBezTo>
                  <a:cubicBezTo>
                    <a:pt x="0" y="23"/>
                    <a:pt x="0" y="23"/>
                    <a:pt x="0" y="23"/>
                  </a:cubicBezTo>
                  <a:lnTo>
                    <a:pt x="0" y="6"/>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8" name="Group 227">
            <a:extLst>
              <a:ext uri="{FF2B5EF4-FFF2-40B4-BE49-F238E27FC236}">
                <a16:creationId xmlns:a16="http://schemas.microsoft.com/office/drawing/2014/main" id="{93CC3C48-5731-4960-89DD-045F7462C227}"/>
              </a:ext>
            </a:extLst>
          </p:cNvPr>
          <p:cNvGrpSpPr/>
          <p:nvPr/>
        </p:nvGrpSpPr>
        <p:grpSpPr>
          <a:xfrm>
            <a:off x="7313038" y="3943001"/>
            <a:ext cx="1196975" cy="87313"/>
            <a:chOff x="7232651" y="4254500"/>
            <a:chExt cx="1196975" cy="87313"/>
          </a:xfrm>
        </p:grpSpPr>
        <p:sp>
          <p:nvSpPr>
            <p:cNvPr id="229" name="Freeform 279">
              <a:extLst>
                <a:ext uri="{FF2B5EF4-FFF2-40B4-BE49-F238E27FC236}">
                  <a16:creationId xmlns:a16="http://schemas.microsoft.com/office/drawing/2014/main" id="{31F2D15B-11DC-4A71-B414-801788A4FFF9}"/>
                </a:ext>
              </a:extLst>
            </p:cNvPr>
            <p:cNvSpPr>
              <a:spLocks noEditPoints="1"/>
            </p:cNvSpPr>
            <p:nvPr/>
          </p:nvSpPr>
          <p:spPr bwMode="auto">
            <a:xfrm>
              <a:off x="7232651" y="4256088"/>
              <a:ext cx="50800" cy="85725"/>
            </a:xfrm>
            <a:custGeom>
              <a:avLst/>
              <a:gdLst>
                <a:gd name="T0" fmla="*/ 0 w 19"/>
                <a:gd name="T1" fmla="*/ 1 h 33"/>
                <a:gd name="T2" fmla="*/ 7 w 19"/>
                <a:gd name="T3" fmla="*/ 0 h 33"/>
                <a:gd name="T4" fmla="*/ 16 w 19"/>
                <a:gd name="T5" fmla="*/ 2 h 33"/>
                <a:gd name="T6" fmla="*/ 18 w 19"/>
                <a:gd name="T7" fmla="*/ 8 h 33"/>
                <a:gd name="T8" fmla="*/ 13 w 19"/>
                <a:gd name="T9" fmla="*/ 15 h 33"/>
                <a:gd name="T10" fmla="*/ 13 w 19"/>
                <a:gd name="T11" fmla="*/ 15 h 33"/>
                <a:gd name="T12" fmla="*/ 19 w 19"/>
                <a:gd name="T13" fmla="*/ 23 h 33"/>
                <a:gd name="T14" fmla="*/ 17 w 19"/>
                <a:gd name="T15" fmla="*/ 30 h 33"/>
                <a:gd name="T16" fmla="*/ 6 w 19"/>
                <a:gd name="T17" fmla="*/ 33 h 33"/>
                <a:gd name="T18" fmla="*/ 0 w 19"/>
                <a:gd name="T19" fmla="*/ 33 h 33"/>
                <a:gd name="T20" fmla="*/ 0 w 19"/>
                <a:gd name="T21" fmla="*/ 1 h 33"/>
                <a:gd name="T22" fmla="*/ 4 w 19"/>
                <a:gd name="T23" fmla="*/ 14 h 33"/>
                <a:gd name="T24" fmla="*/ 7 w 19"/>
                <a:gd name="T25" fmla="*/ 14 h 33"/>
                <a:gd name="T26" fmla="*/ 14 w 19"/>
                <a:gd name="T27" fmla="*/ 8 h 33"/>
                <a:gd name="T28" fmla="*/ 7 w 19"/>
                <a:gd name="T29" fmla="*/ 3 h 33"/>
                <a:gd name="T30" fmla="*/ 4 w 19"/>
                <a:gd name="T31" fmla="*/ 3 h 33"/>
                <a:gd name="T32" fmla="*/ 4 w 19"/>
                <a:gd name="T33" fmla="*/ 14 h 33"/>
                <a:gd name="T34" fmla="*/ 4 w 19"/>
                <a:gd name="T35" fmla="*/ 30 h 33"/>
                <a:gd name="T36" fmla="*/ 7 w 19"/>
                <a:gd name="T37" fmla="*/ 30 h 33"/>
                <a:gd name="T38" fmla="*/ 15 w 19"/>
                <a:gd name="T39" fmla="*/ 23 h 33"/>
                <a:gd name="T40" fmla="*/ 7 w 19"/>
                <a:gd name="T41" fmla="*/ 17 h 33"/>
                <a:gd name="T42" fmla="*/ 4 w 19"/>
                <a:gd name="T43" fmla="*/ 17 h 33"/>
                <a:gd name="T44" fmla="*/ 4 w 19"/>
                <a:gd name="T45"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3">
                  <a:moveTo>
                    <a:pt x="0" y="1"/>
                  </a:moveTo>
                  <a:cubicBezTo>
                    <a:pt x="2" y="0"/>
                    <a:pt x="5" y="0"/>
                    <a:pt x="7" y="0"/>
                  </a:cubicBezTo>
                  <a:cubicBezTo>
                    <a:pt x="11" y="0"/>
                    <a:pt x="14" y="1"/>
                    <a:pt x="16" y="2"/>
                  </a:cubicBezTo>
                  <a:cubicBezTo>
                    <a:pt x="17" y="4"/>
                    <a:pt x="18" y="6"/>
                    <a:pt x="18" y="8"/>
                  </a:cubicBezTo>
                  <a:cubicBezTo>
                    <a:pt x="18" y="11"/>
                    <a:pt x="16" y="14"/>
                    <a:pt x="13" y="15"/>
                  </a:cubicBezTo>
                  <a:cubicBezTo>
                    <a:pt x="13" y="15"/>
                    <a:pt x="13" y="15"/>
                    <a:pt x="13" y="15"/>
                  </a:cubicBezTo>
                  <a:cubicBezTo>
                    <a:pt x="16" y="16"/>
                    <a:pt x="19" y="19"/>
                    <a:pt x="19" y="23"/>
                  </a:cubicBezTo>
                  <a:cubicBezTo>
                    <a:pt x="19" y="26"/>
                    <a:pt x="18" y="28"/>
                    <a:pt x="17" y="30"/>
                  </a:cubicBezTo>
                  <a:cubicBezTo>
                    <a:pt x="14" y="32"/>
                    <a:pt x="11" y="33"/>
                    <a:pt x="6" y="33"/>
                  </a:cubicBezTo>
                  <a:cubicBezTo>
                    <a:pt x="3" y="33"/>
                    <a:pt x="2" y="33"/>
                    <a:pt x="0" y="33"/>
                  </a:cubicBezTo>
                  <a:lnTo>
                    <a:pt x="0" y="1"/>
                  </a:lnTo>
                  <a:close/>
                  <a:moveTo>
                    <a:pt x="4" y="14"/>
                  </a:moveTo>
                  <a:cubicBezTo>
                    <a:pt x="7" y="14"/>
                    <a:pt x="7" y="14"/>
                    <a:pt x="7" y="14"/>
                  </a:cubicBezTo>
                  <a:cubicBezTo>
                    <a:pt x="11" y="14"/>
                    <a:pt x="14" y="12"/>
                    <a:pt x="14" y="8"/>
                  </a:cubicBezTo>
                  <a:cubicBezTo>
                    <a:pt x="14" y="5"/>
                    <a:pt x="12" y="3"/>
                    <a:pt x="7" y="3"/>
                  </a:cubicBezTo>
                  <a:cubicBezTo>
                    <a:pt x="6" y="3"/>
                    <a:pt x="5" y="3"/>
                    <a:pt x="4" y="3"/>
                  </a:cubicBezTo>
                  <a:lnTo>
                    <a:pt x="4" y="14"/>
                  </a:lnTo>
                  <a:close/>
                  <a:moveTo>
                    <a:pt x="4" y="30"/>
                  </a:moveTo>
                  <a:cubicBezTo>
                    <a:pt x="5" y="30"/>
                    <a:pt x="6" y="30"/>
                    <a:pt x="7" y="30"/>
                  </a:cubicBezTo>
                  <a:cubicBezTo>
                    <a:pt x="11" y="30"/>
                    <a:pt x="15" y="28"/>
                    <a:pt x="15" y="23"/>
                  </a:cubicBezTo>
                  <a:cubicBezTo>
                    <a:pt x="15" y="19"/>
                    <a:pt x="11" y="17"/>
                    <a:pt x="7" y="17"/>
                  </a:cubicBezTo>
                  <a:cubicBezTo>
                    <a:pt x="4" y="17"/>
                    <a:pt x="4" y="17"/>
                    <a:pt x="4" y="17"/>
                  </a:cubicBezTo>
                  <a:lnTo>
                    <a:pt x="4" y="3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0" name="Freeform 280">
              <a:extLst>
                <a:ext uri="{FF2B5EF4-FFF2-40B4-BE49-F238E27FC236}">
                  <a16:creationId xmlns:a16="http://schemas.microsoft.com/office/drawing/2014/main" id="{99FAAAD3-7017-445E-8422-5C0FEEF0D19A}"/>
                </a:ext>
              </a:extLst>
            </p:cNvPr>
            <p:cNvSpPr>
              <a:spLocks noEditPoints="1"/>
            </p:cNvSpPr>
            <p:nvPr/>
          </p:nvSpPr>
          <p:spPr bwMode="auto">
            <a:xfrm>
              <a:off x="7296151" y="4256088"/>
              <a:ext cx="12700" cy="85725"/>
            </a:xfrm>
            <a:custGeom>
              <a:avLst/>
              <a:gdLst>
                <a:gd name="T0" fmla="*/ 5 w 5"/>
                <a:gd name="T1" fmla="*/ 3 h 33"/>
                <a:gd name="T2" fmla="*/ 2 w 5"/>
                <a:gd name="T3" fmla="*/ 6 h 33"/>
                <a:gd name="T4" fmla="*/ 0 w 5"/>
                <a:gd name="T5" fmla="*/ 3 h 33"/>
                <a:gd name="T6" fmla="*/ 2 w 5"/>
                <a:gd name="T7" fmla="*/ 0 h 33"/>
                <a:gd name="T8" fmla="*/ 5 w 5"/>
                <a:gd name="T9" fmla="*/ 3 h 33"/>
                <a:gd name="T10" fmla="*/ 0 w 5"/>
                <a:gd name="T11" fmla="*/ 33 h 33"/>
                <a:gd name="T12" fmla="*/ 0 w 5"/>
                <a:gd name="T13" fmla="*/ 9 h 33"/>
                <a:gd name="T14" fmla="*/ 4 w 5"/>
                <a:gd name="T15" fmla="*/ 9 h 33"/>
                <a:gd name="T16" fmla="*/ 4 w 5"/>
                <a:gd name="T17" fmla="*/ 33 h 33"/>
                <a:gd name="T18" fmla="*/ 0 w 5"/>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3">
                  <a:moveTo>
                    <a:pt x="5" y="3"/>
                  </a:moveTo>
                  <a:cubicBezTo>
                    <a:pt x="5" y="4"/>
                    <a:pt x="4" y="6"/>
                    <a:pt x="2" y="6"/>
                  </a:cubicBezTo>
                  <a:cubicBezTo>
                    <a:pt x="1" y="6"/>
                    <a:pt x="0" y="4"/>
                    <a:pt x="0" y="3"/>
                  </a:cubicBezTo>
                  <a:cubicBezTo>
                    <a:pt x="0" y="2"/>
                    <a:pt x="1" y="0"/>
                    <a:pt x="2" y="0"/>
                  </a:cubicBezTo>
                  <a:cubicBezTo>
                    <a:pt x="4" y="0"/>
                    <a:pt x="5" y="2"/>
                    <a:pt x="5" y="3"/>
                  </a:cubicBezTo>
                  <a:close/>
                  <a:moveTo>
                    <a:pt x="0" y="33"/>
                  </a:moveTo>
                  <a:cubicBezTo>
                    <a:pt x="0" y="9"/>
                    <a:pt x="0" y="9"/>
                    <a:pt x="0" y="9"/>
                  </a:cubicBezTo>
                  <a:cubicBezTo>
                    <a:pt x="4" y="9"/>
                    <a:pt x="4" y="9"/>
                    <a:pt x="4" y="9"/>
                  </a:cubicBezTo>
                  <a:cubicBezTo>
                    <a:pt x="4" y="33"/>
                    <a:pt x="4" y="33"/>
                    <a:pt x="4" y="33"/>
                  </a:cubicBezTo>
                  <a:lnTo>
                    <a:pt x="0" y="3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1" name="Rectangle 281">
              <a:extLst>
                <a:ext uri="{FF2B5EF4-FFF2-40B4-BE49-F238E27FC236}">
                  <a16:creationId xmlns:a16="http://schemas.microsoft.com/office/drawing/2014/main" id="{21DF9D08-6D7D-4A9B-ACDD-C84ADA8F16F0}"/>
                </a:ext>
              </a:extLst>
            </p:cNvPr>
            <p:cNvSpPr>
              <a:spLocks noChangeArrowheads="1"/>
            </p:cNvSpPr>
            <p:nvPr/>
          </p:nvSpPr>
          <p:spPr bwMode="auto">
            <a:xfrm>
              <a:off x="7318376" y="4303713"/>
              <a:ext cx="28575" cy="7937"/>
            </a:xfrm>
            <a:prstGeom prst="rect">
              <a:avLst/>
            </a:prstGeom>
            <a:solidFill>
              <a:srgbClr val="BE1E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2" name="Freeform 282">
              <a:extLst>
                <a:ext uri="{FF2B5EF4-FFF2-40B4-BE49-F238E27FC236}">
                  <a16:creationId xmlns:a16="http://schemas.microsoft.com/office/drawing/2014/main" id="{C66A22F0-4FF2-4D19-B5F4-D08D44D8E421}"/>
                </a:ext>
              </a:extLst>
            </p:cNvPr>
            <p:cNvSpPr>
              <a:spLocks noEditPoints="1"/>
            </p:cNvSpPr>
            <p:nvPr/>
          </p:nvSpPr>
          <p:spPr bwMode="auto">
            <a:xfrm>
              <a:off x="7361238" y="4254500"/>
              <a:ext cx="49213" cy="87312"/>
            </a:xfrm>
            <a:custGeom>
              <a:avLst/>
              <a:gdLst>
                <a:gd name="T0" fmla="*/ 19 w 19"/>
                <a:gd name="T1" fmla="*/ 0 h 34"/>
                <a:gd name="T2" fmla="*/ 19 w 19"/>
                <a:gd name="T3" fmla="*/ 28 h 34"/>
                <a:gd name="T4" fmla="*/ 19 w 19"/>
                <a:gd name="T5" fmla="*/ 34 h 34"/>
                <a:gd name="T6" fmla="*/ 16 w 19"/>
                <a:gd name="T7" fmla="*/ 34 h 34"/>
                <a:gd name="T8" fmla="*/ 16 w 19"/>
                <a:gd name="T9" fmla="*/ 30 h 34"/>
                <a:gd name="T10" fmla="*/ 15 w 19"/>
                <a:gd name="T11" fmla="*/ 30 h 34"/>
                <a:gd name="T12" fmla="*/ 9 w 19"/>
                <a:gd name="T13" fmla="*/ 34 h 34"/>
                <a:gd name="T14" fmla="*/ 0 w 19"/>
                <a:gd name="T15" fmla="*/ 22 h 34"/>
                <a:gd name="T16" fmla="*/ 9 w 19"/>
                <a:gd name="T17" fmla="*/ 10 h 34"/>
                <a:gd name="T18" fmla="*/ 15 w 19"/>
                <a:gd name="T19" fmla="*/ 13 h 34"/>
                <a:gd name="T20" fmla="*/ 15 w 19"/>
                <a:gd name="T21" fmla="*/ 13 h 34"/>
                <a:gd name="T22" fmla="*/ 15 w 19"/>
                <a:gd name="T23" fmla="*/ 0 h 34"/>
                <a:gd name="T24" fmla="*/ 19 w 19"/>
                <a:gd name="T25" fmla="*/ 0 h 34"/>
                <a:gd name="T26" fmla="*/ 15 w 19"/>
                <a:gd name="T27" fmla="*/ 20 h 34"/>
                <a:gd name="T28" fmla="*/ 15 w 19"/>
                <a:gd name="T29" fmla="*/ 18 h 34"/>
                <a:gd name="T30" fmla="*/ 10 w 19"/>
                <a:gd name="T31" fmla="*/ 13 h 34"/>
                <a:gd name="T32" fmla="*/ 4 w 19"/>
                <a:gd name="T33" fmla="*/ 22 h 34"/>
                <a:gd name="T34" fmla="*/ 10 w 19"/>
                <a:gd name="T35" fmla="*/ 31 h 34"/>
                <a:gd name="T36" fmla="*/ 15 w 19"/>
                <a:gd name="T37" fmla="*/ 26 h 34"/>
                <a:gd name="T38" fmla="*/ 15 w 19"/>
                <a:gd name="T39" fmla="*/ 24 h 34"/>
                <a:gd name="T40" fmla="*/ 15 w 19"/>
                <a:gd name="T41"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4">
                  <a:moveTo>
                    <a:pt x="19" y="0"/>
                  </a:moveTo>
                  <a:cubicBezTo>
                    <a:pt x="19" y="28"/>
                    <a:pt x="19" y="28"/>
                    <a:pt x="19" y="28"/>
                  </a:cubicBezTo>
                  <a:cubicBezTo>
                    <a:pt x="19" y="30"/>
                    <a:pt x="19" y="32"/>
                    <a:pt x="19" y="34"/>
                  </a:cubicBezTo>
                  <a:cubicBezTo>
                    <a:pt x="16" y="34"/>
                    <a:pt x="16" y="34"/>
                    <a:pt x="16" y="34"/>
                  </a:cubicBezTo>
                  <a:cubicBezTo>
                    <a:pt x="16" y="30"/>
                    <a:pt x="16" y="30"/>
                    <a:pt x="16" y="30"/>
                  </a:cubicBezTo>
                  <a:cubicBezTo>
                    <a:pt x="15" y="30"/>
                    <a:pt x="15" y="30"/>
                    <a:pt x="15" y="30"/>
                  </a:cubicBezTo>
                  <a:cubicBezTo>
                    <a:pt x="14" y="32"/>
                    <a:pt x="12" y="34"/>
                    <a:pt x="9" y="34"/>
                  </a:cubicBezTo>
                  <a:cubicBezTo>
                    <a:pt x="3" y="34"/>
                    <a:pt x="0" y="30"/>
                    <a:pt x="0" y="22"/>
                  </a:cubicBezTo>
                  <a:cubicBezTo>
                    <a:pt x="0" y="14"/>
                    <a:pt x="4" y="10"/>
                    <a:pt x="9" y="10"/>
                  </a:cubicBezTo>
                  <a:cubicBezTo>
                    <a:pt x="12" y="10"/>
                    <a:pt x="14" y="11"/>
                    <a:pt x="15" y="13"/>
                  </a:cubicBezTo>
                  <a:cubicBezTo>
                    <a:pt x="15" y="13"/>
                    <a:pt x="15" y="13"/>
                    <a:pt x="15" y="13"/>
                  </a:cubicBezTo>
                  <a:cubicBezTo>
                    <a:pt x="15" y="0"/>
                    <a:pt x="15" y="0"/>
                    <a:pt x="15" y="0"/>
                  </a:cubicBezTo>
                  <a:lnTo>
                    <a:pt x="19" y="0"/>
                  </a:lnTo>
                  <a:close/>
                  <a:moveTo>
                    <a:pt x="15" y="20"/>
                  </a:moveTo>
                  <a:cubicBezTo>
                    <a:pt x="15" y="19"/>
                    <a:pt x="15" y="18"/>
                    <a:pt x="15" y="18"/>
                  </a:cubicBezTo>
                  <a:cubicBezTo>
                    <a:pt x="15" y="15"/>
                    <a:pt x="13" y="13"/>
                    <a:pt x="10" y="13"/>
                  </a:cubicBezTo>
                  <a:cubicBezTo>
                    <a:pt x="6" y="13"/>
                    <a:pt x="4" y="17"/>
                    <a:pt x="4" y="22"/>
                  </a:cubicBezTo>
                  <a:cubicBezTo>
                    <a:pt x="4" y="27"/>
                    <a:pt x="6" y="31"/>
                    <a:pt x="10" y="31"/>
                  </a:cubicBezTo>
                  <a:cubicBezTo>
                    <a:pt x="12" y="31"/>
                    <a:pt x="14" y="29"/>
                    <a:pt x="15" y="26"/>
                  </a:cubicBezTo>
                  <a:cubicBezTo>
                    <a:pt x="15" y="26"/>
                    <a:pt x="15" y="25"/>
                    <a:pt x="15" y="24"/>
                  </a:cubicBezTo>
                  <a:lnTo>
                    <a:pt x="15" y="2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3" name="Freeform 283">
              <a:extLst>
                <a:ext uri="{FF2B5EF4-FFF2-40B4-BE49-F238E27FC236}">
                  <a16:creationId xmlns:a16="http://schemas.microsoft.com/office/drawing/2014/main" id="{2ECFDDFA-4B12-4F21-B2DB-9E7238CD718E}"/>
                </a:ext>
              </a:extLst>
            </p:cNvPr>
            <p:cNvSpPr>
              <a:spLocks noEditPoints="1"/>
            </p:cNvSpPr>
            <p:nvPr/>
          </p:nvSpPr>
          <p:spPr bwMode="auto">
            <a:xfrm>
              <a:off x="7424738" y="4256088"/>
              <a:ext cx="14288" cy="85725"/>
            </a:xfrm>
            <a:custGeom>
              <a:avLst/>
              <a:gdLst>
                <a:gd name="T0" fmla="*/ 5 w 5"/>
                <a:gd name="T1" fmla="*/ 3 h 33"/>
                <a:gd name="T2" fmla="*/ 3 w 5"/>
                <a:gd name="T3" fmla="*/ 6 h 33"/>
                <a:gd name="T4" fmla="*/ 0 w 5"/>
                <a:gd name="T5" fmla="*/ 3 h 33"/>
                <a:gd name="T6" fmla="*/ 3 w 5"/>
                <a:gd name="T7" fmla="*/ 0 h 33"/>
                <a:gd name="T8" fmla="*/ 5 w 5"/>
                <a:gd name="T9" fmla="*/ 3 h 33"/>
                <a:gd name="T10" fmla="*/ 1 w 5"/>
                <a:gd name="T11" fmla="*/ 33 h 33"/>
                <a:gd name="T12" fmla="*/ 1 w 5"/>
                <a:gd name="T13" fmla="*/ 9 h 33"/>
                <a:gd name="T14" fmla="*/ 5 w 5"/>
                <a:gd name="T15" fmla="*/ 9 h 33"/>
                <a:gd name="T16" fmla="*/ 5 w 5"/>
                <a:gd name="T17" fmla="*/ 33 h 33"/>
                <a:gd name="T18" fmla="*/ 1 w 5"/>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3">
                  <a:moveTo>
                    <a:pt x="5" y="3"/>
                  </a:moveTo>
                  <a:cubicBezTo>
                    <a:pt x="5" y="4"/>
                    <a:pt x="4" y="6"/>
                    <a:pt x="3" y="6"/>
                  </a:cubicBezTo>
                  <a:cubicBezTo>
                    <a:pt x="1" y="6"/>
                    <a:pt x="0" y="4"/>
                    <a:pt x="0" y="3"/>
                  </a:cubicBezTo>
                  <a:cubicBezTo>
                    <a:pt x="0" y="2"/>
                    <a:pt x="1" y="0"/>
                    <a:pt x="3" y="0"/>
                  </a:cubicBezTo>
                  <a:cubicBezTo>
                    <a:pt x="4" y="0"/>
                    <a:pt x="5" y="2"/>
                    <a:pt x="5" y="3"/>
                  </a:cubicBezTo>
                  <a:close/>
                  <a:moveTo>
                    <a:pt x="1" y="33"/>
                  </a:moveTo>
                  <a:cubicBezTo>
                    <a:pt x="1" y="9"/>
                    <a:pt x="1" y="9"/>
                    <a:pt x="1" y="9"/>
                  </a:cubicBezTo>
                  <a:cubicBezTo>
                    <a:pt x="5" y="9"/>
                    <a:pt x="5" y="9"/>
                    <a:pt x="5" y="9"/>
                  </a:cubicBezTo>
                  <a:cubicBezTo>
                    <a:pt x="5" y="33"/>
                    <a:pt x="5" y="33"/>
                    <a:pt x="5" y="33"/>
                  </a:cubicBezTo>
                  <a:lnTo>
                    <a:pt x="1" y="3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4" name="Freeform 284">
              <a:extLst>
                <a:ext uri="{FF2B5EF4-FFF2-40B4-BE49-F238E27FC236}">
                  <a16:creationId xmlns:a16="http://schemas.microsoft.com/office/drawing/2014/main" id="{DE621777-D755-4E2B-8A9E-791DFE240263}"/>
                </a:ext>
              </a:extLst>
            </p:cNvPr>
            <p:cNvSpPr>
              <a:spLocks/>
            </p:cNvSpPr>
            <p:nvPr/>
          </p:nvSpPr>
          <p:spPr bwMode="auto">
            <a:xfrm>
              <a:off x="7453313" y="4279900"/>
              <a:ext cx="28575" cy="61912"/>
            </a:xfrm>
            <a:custGeom>
              <a:avLst/>
              <a:gdLst>
                <a:gd name="T0" fmla="*/ 0 w 11"/>
                <a:gd name="T1" fmla="*/ 7 h 24"/>
                <a:gd name="T2" fmla="*/ 0 w 11"/>
                <a:gd name="T3" fmla="*/ 0 h 24"/>
                <a:gd name="T4" fmla="*/ 4 w 11"/>
                <a:gd name="T5" fmla="*/ 0 h 24"/>
                <a:gd name="T6" fmla="*/ 4 w 11"/>
                <a:gd name="T7" fmla="*/ 5 h 24"/>
                <a:gd name="T8" fmla="*/ 4 w 11"/>
                <a:gd name="T9" fmla="*/ 5 h 24"/>
                <a:gd name="T10" fmla="*/ 10 w 11"/>
                <a:gd name="T11" fmla="*/ 0 h 24"/>
                <a:gd name="T12" fmla="*/ 11 w 11"/>
                <a:gd name="T13" fmla="*/ 0 h 24"/>
                <a:gd name="T14" fmla="*/ 11 w 11"/>
                <a:gd name="T15" fmla="*/ 4 h 24"/>
                <a:gd name="T16" fmla="*/ 10 w 11"/>
                <a:gd name="T17" fmla="*/ 4 h 24"/>
                <a:gd name="T18" fmla="*/ 4 w 11"/>
                <a:gd name="T19" fmla="*/ 9 h 24"/>
                <a:gd name="T20" fmla="*/ 4 w 11"/>
                <a:gd name="T21" fmla="*/ 11 h 24"/>
                <a:gd name="T22" fmla="*/ 4 w 11"/>
                <a:gd name="T23" fmla="*/ 24 h 24"/>
                <a:gd name="T24" fmla="*/ 0 w 11"/>
                <a:gd name="T25" fmla="*/ 24 h 24"/>
                <a:gd name="T26" fmla="*/ 0 w 11"/>
                <a:gd name="T2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4">
                  <a:moveTo>
                    <a:pt x="0" y="7"/>
                  </a:moveTo>
                  <a:cubicBezTo>
                    <a:pt x="0" y="5"/>
                    <a:pt x="0" y="2"/>
                    <a:pt x="0" y="0"/>
                  </a:cubicBezTo>
                  <a:cubicBezTo>
                    <a:pt x="4" y="0"/>
                    <a:pt x="4" y="0"/>
                    <a:pt x="4" y="0"/>
                  </a:cubicBezTo>
                  <a:cubicBezTo>
                    <a:pt x="4" y="5"/>
                    <a:pt x="4" y="5"/>
                    <a:pt x="4" y="5"/>
                  </a:cubicBezTo>
                  <a:cubicBezTo>
                    <a:pt x="4" y="5"/>
                    <a:pt x="4" y="5"/>
                    <a:pt x="4" y="5"/>
                  </a:cubicBezTo>
                  <a:cubicBezTo>
                    <a:pt x="5" y="2"/>
                    <a:pt x="7" y="0"/>
                    <a:pt x="10" y="0"/>
                  </a:cubicBezTo>
                  <a:cubicBezTo>
                    <a:pt x="10" y="0"/>
                    <a:pt x="11" y="0"/>
                    <a:pt x="11" y="0"/>
                  </a:cubicBezTo>
                  <a:cubicBezTo>
                    <a:pt x="11" y="4"/>
                    <a:pt x="11" y="4"/>
                    <a:pt x="11" y="4"/>
                  </a:cubicBezTo>
                  <a:cubicBezTo>
                    <a:pt x="11" y="4"/>
                    <a:pt x="10" y="4"/>
                    <a:pt x="10" y="4"/>
                  </a:cubicBezTo>
                  <a:cubicBezTo>
                    <a:pt x="7" y="4"/>
                    <a:pt x="5" y="6"/>
                    <a:pt x="4" y="9"/>
                  </a:cubicBezTo>
                  <a:cubicBezTo>
                    <a:pt x="4" y="10"/>
                    <a:pt x="4" y="10"/>
                    <a:pt x="4" y="11"/>
                  </a:cubicBezTo>
                  <a:cubicBezTo>
                    <a:pt x="4" y="24"/>
                    <a:pt x="4" y="24"/>
                    <a:pt x="4" y="24"/>
                  </a:cubicBezTo>
                  <a:cubicBezTo>
                    <a:pt x="0" y="24"/>
                    <a:pt x="0" y="24"/>
                    <a:pt x="0" y="24"/>
                  </a:cubicBezTo>
                  <a:lnTo>
                    <a:pt x="0"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5" name="Freeform 285">
              <a:extLst>
                <a:ext uri="{FF2B5EF4-FFF2-40B4-BE49-F238E27FC236}">
                  <a16:creationId xmlns:a16="http://schemas.microsoft.com/office/drawing/2014/main" id="{6ECC90E0-9562-4BF1-9BAB-184DE9E9722E}"/>
                </a:ext>
              </a:extLst>
            </p:cNvPr>
            <p:cNvSpPr>
              <a:spLocks noEditPoints="1"/>
            </p:cNvSpPr>
            <p:nvPr/>
          </p:nvSpPr>
          <p:spPr bwMode="auto">
            <a:xfrm>
              <a:off x="7488238" y="4279900"/>
              <a:ext cx="46038" cy="61912"/>
            </a:xfrm>
            <a:custGeom>
              <a:avLst/>
              <a:gdLst>
                <a:gd name="T0" fmla="*/ 4 w 18"/>
                <a:gd name="T1" fmla="*/ 13 h 24"/>
                <a:gd name="T2" fmla="*/ 11 w 18"/>
                <a:gd name="T3" fmla="*/ 21 h 24"/>
                <a:gd name="T4" fmla="*/ 17 w 18"/>
                <a:gd name="T5" fmla="*/ 20 h 24"/>
                <a:gd name="T6" fmla="*/ 17 w 18"/>
                <a:gd name="T7" fmla="*/ 23 h 24"/>
                <a:gd name="T8" fmla="*/ 10 w 18"/>
                <a:gd name="T9" fmla="*/ 24 h 24"/>
                <a:gd name="T10" fmla="*/ 0 w 18"/>
                <a:gd name="T11" fmla="*/ 12 h 24"/>
                <a:gd name="T12" fmla="*/ 10 w 18"/>
                <a:gd name="T13" fmla="*/ 0 h 24"/>
                <a:gd name="T14" fmla="*/ 18 w 18"/>
                <a:gd name="T15" fmla="*/ 11 h 24"/>
                <a:gd name="T16" fmla="*/ 18 w 18"/>
                <a:gd name="T17" fmla="*/ 13 h 24"/>
                <a:gd name="T18" fmla="*/ 4 w 18"/>
                <a:gd name="T19" fmla="*/ 13 h 24"/>
                <a:gd name="T20" fmla="*/ 14 w 18"/>
                <a:gd name="T21" fmla="*/ 10 h 24"/>
                <a:gd name="T22" fmla="*/ 9 w 18"/>
                <a:gd name="T23" fmla="*/ 3 h 24"/>
                <a:gd name="T24" fmla="*/ 4 w 18"/>
                <a:gd name="T25" fmla="*/ 10 h 24"/>
                <a:gd name="T26" fmla="*/ 14 w 18"/>
                <a:gd name="T2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4" y="13"/>
                  </a:moveTo>
                  <a:cubicBezTo>
                    <a:pt x="4" y="19"/>
                    <a:pt x="7" y="21"/>
                    <a:pt x="11" y="21"/>
                  </a:cubicBezTo>
                  <a:cubicBezTo>
                    <a:pt x="13" y="21"/>
                    <a:pt x="15" y="20"/>
                    <a:pt x="17" y="20"/>
                  </a:cubicBezTo>
                  <a:cubicBezTo>
                    <a:pt x="17" y="23"/>
                    <a:pt x="17" y="23"/>
                    <a:pt x="17" y="23"/>
                  </a:cubicBezTo>
                  <a:cubicBezTo>
                    <a:pt x="16" y="23"/>
                    <a:pt x="13" y="24"/>
                    <a:pt x="10" y="24"/>
                  </a:cubicBezTo>
                  <a:cubicBezTo>
                    <a:pt x="4" y="24"/>
                    <a:pt x="0" y="19"/>
                    <a:pt x="0" y="12"/>
                  </a:cubicBezTo>
                  <a:cubicBezTo>
                    <a:pt x="0" y="5"/>
                    <a:pt x="4" y="0"/>
                    <a:pt x="10" y="0"/>
                  </a:cubicBezTo>
                  <a:cubicBezTo>
                    <a:pt x="16" y="0"/>
                    <a:pt x="18" y="6"/>
                    <a:pt x="18" y="11"/>
                  </a:cubicBezTo>
                  <a:cubicBezTo>
                    <a:pt x="18" y="12"/>
                    <a:pt x="18" y="12"/>
                    <a:pt x="18" y="13"/>
                  </a:cubicBezTo>
                  <a:lnTo>
                    <a:pt x="4" y="13"/>
                  </a:lnTo>
                  <a:close/>
                  <a:moveTo>
                    <a:pt x="14" y="10"/>
                  </a:moveTo>
                  <a:cubicBezTo>
                    <a:pt x="15" y="6"/>
                    <a:pt x="13" y="3"/>
                    <a:pt x="9" y="3"/>
                  </a:cubicBezTo>
                  <a:cubicBezTo>
                    <a:pt x="6" y="3"/>
                    <a:pt x="4" y="7"/>
                    <a:pt x="4" y="10"/>
                  </a:cubicBezTo>
                  <a:lnTo>
                    <a:pt x="14" y="1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6" name="Freeform 286">
              <a:extLst>
                <a:ext uri="{FF2B5EF4-FFF2-40B4-BE49-F238E27FC236}">
                  <a16:creationId xmlns:a16="http://schemas.microsoft.com/office/drawing/2014/main" id="{555FB3C8-8288-44BB-BB4E-44E37E5FD1BD}"/>
                </a:ext>
              </a:extLst>
            </p:cNvPr>
            <p:cNvSpPr>
              <a:spLocks/>
            </p:cNvSpPr>
            <p:nvPr/>
          </p:nvSpPr>
          <p:spPr bwMode="auto">
            <a:xfrm>
              <a:off x="7545388" y="4279900"/>
              <a:ext cx="41275" cy="61912"/>
            </a:xfrm>
            <a:custGeom>
              <a:avLst/>
              <a:gdLst>
                <a:gd name="T0" fmla="*/ 16 w 16"/>
                <a:gd name="T1" fmla="*/ 23 h 24"/>
                <a:gd name="T2" fmla="*/ 10 w 16"/>
                <a:gd name="T3" fmla="*/ 24 h 24"/>
                <a:gd name="T4" fmla="*/ 0 w 16"/>
                <a:gd name="T5" fmla="*/ 12 h 24"/>
                <a:gd name="T6" fmla="*/ 11 w 16"/>
                <a:gd name="T7" fmla="*/ 0 h 24"/>
                <a:gd name="T8" fmla="*/ 16 w 16"/>
                <a:gd name="T9" fmla="*/ 1 h 24"/>
                <a:gd name="T10" fmla="*/ 15 w 16"/>
                <a:gd name="T11" fmla="*/ 4 h 24"/>
                <a:gd name="T12" fmla="*/ 11 w 16"/>
                <a:gd name="T13" fmla="*/ 3 h 24"/>
                <a:gd name="T14" fmla="*/ 4 w 16"/>
                <a:gd name="T15" fmla="*/ 12 h 24"/>
                <a:gd name="T16" fmla="*/ 11 w 16"/>
                <a:gd name="T17" fmla="*/ 21 h 24"/>
                <a:gd name="T18" fmla="*/ 16 w 16"/>
                <a:gd name="T19" fmla="*/ 20 h 24"/>
                <a:gd name="T20" fmla="*/ 16 w 16"/>
                <a:gd name="T2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6" y="23"/>
                  </a:moveTo>
                  <a:cubicBezTo>
                    <a:pt x="15" y="23"/>
                    <a:pt x="13" y="24"/>
                    <a:pt x="10" y="24"/>
                  </a:cubicBezTo>
                  <a:cubicBezTo>
                    <a:pt x="4" y="24"/>
                    <a:pt x="0" y="20"/>
                    <a:pt x="0" y="12"/>
                  </a:cubicBezTo>
                  <a:cubicBezTo>
                    <a:pt x="0" y="5"/>
                    <a:pt x="4" y="0"/>
                    <a:pt x="11" y="0"/>
                  </a:cubicBezTo>
                  <a:cubicBezTo>
                    <a:pt x="13" y="0"/>
                    <a:pt x="15" y="1"/>
                    <a:pt x="16" y="1"/>
                  </a:cubicBezTo>
                  <a:cubicBezTo>
                    <a:pt x="15" y="4"/>
                    <a:pt x="15" y="4"/>
                    <a:pt x="15" y="4"/>
                  </a:cubicBezTo>
                  <a:cubicBezTo>
                    <a:pt x="15" y="4"/>
                    <a:pt x="13" y="3"/>
                    <a:pt x="11" y="3"/>
                  </a:cubicBezTo>
                  <a:cubicBezTo>
                    <a:pt x="6" y="3"/>
                    <a:pt x="4" y="7"/>
                    <a:pt x="4" y="12"/>
                  </a:cubicBezTo>
                  <a:cubicBezTo>
                    <a:pt x="4" y="17"/>
                    <a:pt x="7" y="21"/>
                    <a:pt x="11" y="21"/>
                  </a:cubicBezTo>
                  <a:cubicBezTo>
                    <a:pt x="13" y="21"/>
                    <a:pt x="15" y="20"/>
                    <a:pt x="16" y="20"/>
                  </a:cubicBezTo>
                  <a:lnTo>
                    <a:pt x="16" y="2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7" name="Freeform 287">
              <a:extLst>
                <a:ext uri="{FF2B5EF4-FFF2-40B4-BE49-F238E27FC236}">
                  <a16:creationId xmlns:a16="http://schemas.microsoft.com/office/drawing/2014/main" id="{A11E8B44-EEE8-46BD-8C0B-9E6380A61D23}"/>
                </a:ext>
              </a:extLst>
            </p:cNvPr>
            <p:cNvSpPr>
              <a:spLocks/>
            </p:cNvSpPr>
            <p:nvPr/>
          </p:nvSpPr>
          <p:spPr bwMode="auto">
            <a:xfrm>
              <a:off x="7594601" y="4264025"/>
              <a:ext cx="33338" cy="77787"/>
            </a:xfrm>
            <a:custGeom>
              <a:avLst/>
              <a:gdLst>
                <a:gd name="T0" fmla="*/ 7 w 13"/>
                <a:gd name="T1" fmla="*/ 0 h 30"/>
                <a:gd name="T2" fmla="*/ 7 w 13"/>
                <a:gd name="T3" fmla="*/ 6 h 30"/>
                <a:gd name="T4" fmla="*/ 13 w 13"/>
                <a:gd name="T5" fmla="*/ 6 h 30"/>
                <a:gd name="T6" fmla="*/ 13 w 13"/>
                <a:gd name="T7" fmla="*/ 10 h 30"/>
                <a:gd name="T8" fmla="*/ 7 w 13"/>
                <a:gd name="T9" fmla="*/ 10 h 30"/>
                <a:gd name="T10" fmla="*/ 7 w 13"/>
                <a:gd name="T11" fmla="*/ 22 h 30"/>
                <a:gd name="T12" fmla="*/ 10 w 13"/>
                <a:gd name="T13" fmla="*/ 27 h 30"/>
                <a:gd name="T14" fmla="*/ 12 w 13"/>
                <a:gd name="T15" fmla="*/ 26 h 30"/>
                <a:gd name="T16" fmla="*/ 13 w 13"/>
                <a:gd name="T17" fmla="*/ 30 h 30"/>
                <a:gd name="T18" fmla="*/ 9 w 13"/>
                <a:gd name="T19" fmla="*/ 30 h 30"/>
                <a:gd name="T20" fmla="*/ 5 w 13"/>
                <a:gd name="T21" fmla="*/ 28 h 30"/>
                <a:gd name="T22" fmla="*/ 3 w 13"/>
                <a:gd name="T23" fmla="*/ 22 h 30"/>
                <a:gd name="T24" fmla="*/ 3 w 13"/>
                <a:gd name="T25" fmla="*/ 10 h 30"/>
                <a:gd name="T26" fmla="*/ 0 w 13"/>
                <a:gd name="T27" fmla="*/ 10 h 30"/>
                <a:gd name="T28" fmla="*/ 0 w 13"/>
                <a:gd name="T29" fmla="*/ 6 h 30"/>
                <a:gd name="T30" fmla="*/ 3 w 13"/>
                <a:gd name="T31" fmla="*/ 6 h 30"/>
                <a:gd name="T32" fmla="*/ 3 w 13"/>
                <a:gd name="T33" fmla="*/ 1 h 30"/>
                <a:gd name="T34" fmla="*/ 7 w 13"/>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0">
                  <a:moveTo>
                    <a:pt x="7" y="0"/>
                  </a:moveTo>
                  <a:cubicBezTo>
                    <a:pt x="7" y="6"/>
                    <a:pt x="7" y="6"/>
                    <a:pt x="7" y="6"/>
                  </a:cubicBezTo>
                  <a:cubicBezTo>
                    <a:pt x="13" y="6"/>
                    <a:pt x="13" y="6"/>
                    <a:pt x="13" y="6"/>
                  </a:cubicBezTo>
                  <a:cubicBezTo>
                    <a:pt x="13" y="10"/>
                    <a:pt x="13" y="10"/>
                    <a:pt x="13" y="10"/>
                  </a:cubicBezTo>
                  <a:cubicBezTo>
                    <a:pt x="7" y="10"/>
                    <a:pt x="7" y="10"/>
                    <a:pt x="7" y="10"/>
                  </a:cubicBezTo>
                  <a:cubicBezTo>
                    <a:pt x="7" y="22"/>
                    <a:pt x="7" y="22"/>
                    <a:pt x="7" y="22"/>
                  </a:cubicBezTo>
                  <a:cubicBezTo>
                    <a:pt x="7" y="25"/>
                    <a:pt x="8" y="27"/>
                    <a:pt x="10" y="27"/>
                  </a:cubicBezTo>
                  <a:cubicBezTo>
                    <a:pt x="11" y="27"/>
                    <a:pt x="12" y="27"/>
                    <a:pt x="12" y="26"/>
                  </a:cubicBezTo>
                  <a:cubicBezTo>
                    <a:pt x="13" y="30"/>
                    <a:pt x="13" y="30"/>
                    <a:pt x="13" y="30"/>
                  </a:cubicBezTo>
                  <a:cubicBezTo>
                    <a:pt x="12" y="30"/>
                    <a:pt x="11" y="30"/>
                    <a:pt x="9" y="30"/>
                  </a:cubicBezTo>
                  <a:cubicBezTo>
                    <a:pt x="7" y="30"/>
                    <a:pt x="6" y="30"/>
                    <a:pt x="5" y="28"/>
                  </a:cubicBezTo>
                  <a:cubicBezTo>
                    <a:pt x="4" y="27"/>
                    <a:pt x="3" y="25"/>
                    <a:pt x="3" y="22"/>
                  </a:cubicBezTo>
                  <a:cubicBezTo>
                    <a:pt x="3" y="10"/>
                    <a:pt x="3" y="10"/>
                    <a:pt x="3" y="10"/>
                  </a:cubicBezTo>
                  <a:cubicBezTo>
                    <a:pt x="0" y="10"/>
                    <a:pt x="0" y="10"/>
                    <a:pt x="0" y="10"/>
                  </a:cubicBezTo>
                  <a:cubicBezTo>
                    <a:pt x="0" y="6"/>
                    <a:pt x="0" y="6"/>
                    <a:pt x="0" y="6"/>
                  </a:cubicBezTo>
                  <a:cubicBezTo>
                    <a:pt x="3" y="6"/>
                    <a:pt x="3" y="6"/>
                    <a:pt x="3" y="6"/>
                  </a:cubicBezTo>
                  <a:cubicBezTo>
                    <a:pt x="3" y="1"/>
                    <a:pt x="3" y="1"/>
                    <a:pt x="3" y="1"/>
                  </a:cubicBezTo>
                  <a:lnTo>
                    <a:pt x="7"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8" name="Freeform 288">
              <a:extLst>
                <a:ext uri="{FF2B5EF4-FFF2-40B4-BE49-F238E27FC236}">
                  <a16:creationId xmlns:a16="http://schemas.microsoft.com/office/drawing/2014/main" id="{570BBD81-97DD-44C2-A495-34E612690F7F}"/>
                </a:ext>
              </a:extLst>
            </p:cNvPr>
            <p:cNvSpPr>
              <a:spLocks noEditPoints="1"/>
            </p:cNvSpPr>
            <p:nvPr/>
          </p:nvSpPr>
          <p:spPr bwMode="auto">
            <a:xfrm>
              <a:off x="7639051" y="4256088"/>
              <a:ext cx="12700" cy="85725"/>
            </a:xfrm>
            <a:custGeom>
              <a:avLst/>
              <a:gdLst>
                <a:gd name="T0" fmla="*/ 5 w 5"/>
                <a:gd name="T1" fmla="*/ 3 h 33"/>
                <a:gd name="T2" fmla="*/ 2 w 5"/>
                <a:gd name="T3" fmla="*/ 6 h 33"/>
                <a:gd name="T4" fmla="*/ 0 w 5"/>
                <a:gd name="T5" fmla="*/ 3 h 33"/>
                <a:gd name="T6" fmla="*/ 2 w 5"/>
                <a:gd name="T7" fmla="*/ 0 h 33"/>
                <a:gd name="T8" fmla="*/ 5 w 5"/>
                <a:gd name="T9" fmla="*/ 3 h 33"/>
                <a:gd name="T10" fmla="*/ 0 w 5"/>
                <a:gd name="T11" fmla="*/ 33 h 33"/>
                <a:gd name="T12" fmla="*/ 0 w 5"/>
                <a:gd name="T13" fmla="*/ 9 h 33"/>
                <a:gd name="T14" fmla="*/ 4 w 5"/>
                <a:gd name="T15" fmla="*/ 9 h 33"/>
                <a:gd name="T16" fmla="*/ 4 w 5"/>
                <a:gd name="T17" fmla="*/ 33 h 33"/>
                <a:gd name="T18" fmla="*/ 0 w 5"/>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3">
                  <a:moveTo>
                    <a:pt x="5" y="3"/>
                  </a:moveTo>
                  <a:cubicBezTo>
                    <a:pt x="5" y="4"/>
                    <a:pt x="4" y="6"/>
                    <a:pt x="2" y="6"/>
                  </a:cubicBezTo>
                  <a:cubicBezTo>
                    <a:pt x="1" y="6"/>
                    <a:pt x="0" y="4"/>
                    <a:pt x="0" y="3"/>
                  </a:cubicBezTo>
                  <a:cubicBezTo>
                    <a:pt x="0" y="2"/>
                    <a:pt x="1" y="0"/>
                    <a:pt x="2" y="0"/>
                  </a:cubicBezTo>
                  <a:cubicBezTo>
                    <a:pt x="4" y="0"/>
                    <a:pt x="5" y="2"/>
                    <a:pt x="5" y="3"/>
                  </a:cubicBezTo>
                  <a:close/>
                  <a:moveTo>
                    <a:pt x="0" y="33"/>
                  </a:moveTo>
                  <a:cubicBezTo>
                    <a:pt x="0" y="9"/>
                    <a:pt x="0" y="9"/>
                    <a:pt x="0" y="9"/>
                  </a:cubicBezTo>
                  <a:cubicBezTo>
                    <a:pt x="4" y="9"/>
                    <a:pt x="4" y="9"/>
                    <a:pt x="4" y="9"/>
                  </a:cubicBezTo>
                  <a:cubicBezTo>
                    <a:pt x="4" y="33"/>
                    <a:pt x="4" y="33"/>
                    <a:pt x="4" y="33"/>
                  </a:cubicBezTo>
                  <a:lnTo>
                    <a:pt x="0" y="3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39" name="Freeform 289">
              <a:extLst>
                <a:ext uri="{FF2B5EF4-FFF2-40B4-BE49-F238E27FC236}">
                  <a16:creationId xmlns:a16="http://schemas.microsoft.com/office/drawing/2014/main" id="{7BFF6567-F869-4DC8-A715-72BF1BD0E671}"/>
                </a:ext>
              </a:extLst>
            </p:cNvPr>
            <p:cNvSpPr>
              <a:spLocks noEditPoints="1"/>
            </p:cNvSpPr>
            <p:nvPr/>
          </p:nvSpPr>
          <p:spPr bwMode="auto">
            <a:xfrm>
              <a:off x="7661276" y="4279900"/>
              <a:ext cx="55563" cy="61912"/>
            </a:xfrm>
            <a:custGeom>
              <a:avLst/>
              <a:gdLst>
                <a:gd name="T0" fmla="*/ 21 w 21"/>
                <a:gd name="T1" fmla="*/ 12 h 24"/>
                <a:gd name="T2" fmla="*/ 10 w 21"/>
                <a:gd name="T3" fmla="*/ 24 h 24"/>
                <a:gd name="T4" fmla="*/ 0 w 21"/>
                <a:gd name="T5" fmla="*/ 12 h 24"/>
                <a:gd name="T6" fmla="*/ 11 w 21"/>
                <a:gd name="T7" fmla="*/ 0 h 24"/>
                <a:gd name="T8" fmla="*/ 21 w 21"/>
                <a:gd name="T9" fmla="*/ 12 h 24"/>
                <a:gd name="T10" fmla="*/ 4 w 21"/>
                <a:gd name="T11" fmla="*/ 12 h 24"/>
                <a:gd name="T12" fmla="*/ 10 w 21"/>
                <a:gd name="T13" fmla="*/ 21 h 24"/>
                <a:gd name="T14" fmla="*/ 16 w 21"/>
                <a:gd name="T15" fmla="*/ 12 h 24"/>
                <a:gd name="T16" fmla="*/ 10 w 21"/>
                <a:gd name="T17" fmla="*/ 3 h 24"/>
                <a:gd name="T18" fmla="*/ 4 w 21"/>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21" y="12"/>
                  </a:moveTo>
                  <a:cubicBezTo>
                    <a:pt x="21" y="21"/>
                    <a:pt x="15" y="24"/>
                    <a:pt x="10" y="24"/>
                  </a:cubicBezTo>
                  <a:cubicBezTo>
                    <a:pt x="5" y="24"/>
                    <a:pt x="0" y="20"/>
                    <a:pt x="0" y="12"/>
                  </a:cubicBezTo>
                  <a:cubicBezTo>
                    <a:pt x="0" y="4"/>
                    <a:pt x="5" y="0"/>
                    <a:pt x="11" y="0"/>
                  </a:cubicBezTo>
                  <a:cubicBezTo>
                    <a:pt x="16" y="0"/>
                    <a:pt x="21" y="4"/>
                    <a:pt x="21" y="12"/>
                  </a:cubicBezTo>
                  <a:close/>
                  <a:moveTo>
                    <a:pt x="4" y="12"/>
                  </a:moveTo>
                  <a:cubicBezTo>
                    <a:pt x="4" y="17"/>
                    <a:pt x="6" y="21"/>
                    <a:pt x="10" y="21"/>
                  </a:cubicBezTo>
                  <a:cubicBezTo>
                    <a:pt x="14" y="21"/>
                    <a:pt x="16" y="17"/>
                    <a:pt x="16" y="12"/>
                  </a:cubicBezTo>
                  <a:cubicBezTo>
                    <a:pt x="16" y="8"/>
                    <a:pt x="15" y="3"/>
                    <a:pt x="10" y="3"/>
                  </a:cubicBezTo>
                  <a:cubicBezTo>
                    <a:pt x="6" y="3"/>
                    <a:pt x="4" y="8"/>
                    <a:pt x="4" y="12"/>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0" name="Freeform 290">
              <a:extLst>
                <a:ext uri="{FF2B5EF4-FFF2-40B4-BE49-F238E27FC236}">
                  <a16:creationId xmlns:a16="http://schemas.microsoft.com/office/drawing/2014/main" id="{88A2B850-9260-4027-BB2A-06B7DF329F49}"/>
                </a:ext>
              </a:extLst>
            </p:cNvPr>
            <p:cNvSpPr>
              <a:spLocks/>
            </p:cNvSpPr>
            <p:nvPr/>
          </p:nvSpPr>
          <p:spPr bwMode="auto">
            <a:xfrm>
              <a:off x="7726363" y="4279900"/>
              <a:ext cx="49213" cy="61912"/>
            </a:xfrm>
            <a:custGeom>
              <a:avLst/>
              <a:gdLst>
                <a:gd name="T0" fmla="*/ 1 w 19"/>
                <a:gd name="T1" fmla="*/ 7 h 24"/>
                <a:gd name="T2" fmla="*/ 0 w 19"/>
                <a:gd name="T3" fmla="*/ 0 h 24"/>
                <a:gd name="T4" fmla="*/ 4 w 19"/>
                <a:gd name="T5" fmla="*/ 0 h 24"/>
                <a:gd name="T6" fmla="*/ 4 w 19"/>
                <a:gd name="T7" fmla="*/ 4 h 24"/>
                <a:gd name="T8" fmla="*/ 4 w 19"/>
                <a:gd name="T9" fmla="*/ 4 h 24"/>
                <a:gd name="T10" fmla="*/ 11 w 19"/>
                <a:gd name="T11" fmla="*/ 0 h 24"/>
                <a:gd name="T12" fmla="*/ 19 w 19"/>
                <a:gd name="T13" fmla="*/ 9 h 24"/>
                <a:gd name="T14" fmla="*/ 19 w 19"/>
                <a:gd name="T15" fmla="*/ 24 h 24"/>
                <a:gd name="T16" fmla="*/ 15 w 19"/>
                <a:gd name="T17" fmla="*/ 24 h 24"/>
                <a:gd name="T18" fmla="*/ 15 w 19"/>
                <a:gd name="T19" fmla="*/ 10 h 24"/>
                <a:gd name="T20" fmla="*/ 10 w 19"/>
                <a:gd name="T21" fmla="*/ 3 h 24"/>
                <a:gd name="T22" fmla="*/ 5 w 19"/>
                <a:gd name="T23" fmla="*/ 7 h 24"/>
                <a:gd name="T24" fmla="*/ 5 w 19"/>
                <a:gd name="T25" fmla="*/ 9 h 24"/>
                <a:gd name="T26" fmla="*/ 5 w 19"/>
                <a:gd name="T27" fmla="*/ 24 h 24"/>
                <a:gd name="T28" fmla="*/ 1 w 19"/>
                <a:gd name="T29" fmla="*/ 24 h 24"/>
                <a:gd name="T30" fmla="*/ 1 w 19"/>
                <a:gd name="T3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4">
                  <a:moveTo>
                    <a:pt x="1" y="7"/>
                  </a:moveTo>
                  <a:cubicBezTo>
                    <a:pt x="1" y="4"/>
                    <a:pt x="0" y="2"/>
                    <a:pt x="0" y="0"/>
                  </a:cubicBezTo>
                  <a:cubicBezTo>
                    <a:pt x="4" y="0"/>
                    <a:pt x="4" y="0"/>
                    <a:pt x="4" y="0"/>
                  </a:cubicBezTo>
                  <a:cubicBezTo>
                    <a:pt x="4" y="4"/>
                    <a:pt x="4" y="4"/>
                    <a:pt x="4" y="4"/>
                  </a:cubicBezTo>
                  <a:cubicBezTo>
                    <a:pt x="4" y="4"/>
                    <a:pt x="4" y="4"/>
                    <a:pt x="4" y="4"/>
                  </a:cubicBezTo>
                  <a:cubicBezTo>
                    <a:pt x="5" y="2"/>
                    <a:pt x="8" y="0"/>
                    <a:pt x="11" y="0"/>
                  </a:cubicBezTo>
                  <a:cubicBezTo>
                    <a:pt x="14" y="0"/>
                    <a:pt x="19" y="2"/>
                    <a:pt x="19" y="9"/>
                  </a:cubicBezTo>
                  <a:cubicBezTo>
                    <a:pt x="19" y="24"/>
                    <a:pt x="19" y="24"/>
                    <a:pt x="19" y="24"/>
                  </a:cubicBezTo>
                  <a:cubicBezTo>
                    <a:pt x="15" y="24"/>
                    <a:pt x="15" y="24"/>
                    <a:pt x="15" y="24"/>
                  </a:cubicBezTo>
                  <a:cubicBezTo>
                    <a:pt x="15" y="10"/>
                    <a:pt x="15" y="10"/>
                    <a:pt x="15" y="10"/>
                  </a:cubicBezTo>
                  <a:cubicBezTo>
                    <a:pt x="15" y="6"/>
                    <a:pt x="13" y="3"/>
                    <a:pt x="10" y="3"/>
                  </a:cubicBezTo>
                  <a:cubicBezTo>
                    <a:pt x="7" y="3"/>
                    <a:pt x="6" y="5"/>
                    <a:pt x="5" y="7"/>
                  </a:cubicBezTo>
                  <a:cubicBezTo>
                    <a:pt x="5" y="8"/>
                    <a:pt x="5" y="9"/>
                    <a:pt x="5" y="9"/>
                  </a:cubicBezTo>
                  <a:cubicBezTo>
                    <a:pt x="5" y="24"/>
                    <a:pt x="5" y="24"/>
                    <a:pt x="5" y="24"/>
                  </a:cubicBezTo>
                  <a:cubicBezTo>
                    <a:pt x="1" y="24"/>
                    <a:pt x="1" y="24"/>
                    <a:pt x="1" y="24"/>
                  </a:cubicBezTo>
                  <a:lnTo>
                    <a:pt x="1"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1" name="Freeform 291">
              <a:extLst>
                <a:ext uri="{FF2B5EF4-FFF2-40B4-BE49-F238E27FC236}">
                  <a16:creationId xmlns:a16="http://schemas.microsoft.com/office/drawing/2014/main" id="{02B05C63-0607-41C4-9928-CBB1F5DB8A24}"/>
                </a:ext>
              </a:extLst>
            </p:cNvPr>
            <p:cNvSpPr>
              <a:spLocks noEditPoints="1"/>
            </p:cNvSpPr>
            <p:nvPr/>
          </p:nvSpPr>
          <p:spPr bwMode="auto">
            <a:xfrm>
              <a:off x="7786688" y="4279900"/>
              <a:ext cx="44450" cy="61912"/>
            </a:xfrm>
            <a:custGeom>
              <a:avLst/>
              <a:gdLst>
                <a:gd name="T0" fmla="*/ 14 w 17"/>
                <a:gd name="T1" fmla="*/ 24 h 24"/>
                <a:gd name="T2" fmla="*/ 13 w 17"/>
                <a:gd name="T3" fmla="*/ 21 h 24"/>
                <a:gd name="T4" fmla="*/ 13 w 17"/>
                <a:gd name="T5" fmla="*/ 21 h 24"/>
                <a:gd name="T6" fmla="*/ 7 w 17"/>
                <a:gd name="T7" fmla="*/ 24 h 24"/>
                <a:gd name="T8" fmla="*/ 0 w 17"/>
                <a:gd name="T9" fmla="*/ 17 h 24"/>
                <a:gd name="T10" fmla="*/ 13 w 17"/>
                <a:gd name="T11" fmla="*/ 9 h 24"/>
                <a:gd name="T12" fmla="*/ 13 w 17"/>
                <a:gd name="T13" fmla="*/ 8 h 24"/>
                <a:gd name="T14" fmla="*/ 8 w 17"/>
                <a:gd name="T15" fmla="*/ 3 h 24"/>
                <a:gd name="T16" fmla="*/ 3 w 17"/>
                <a:gd name="T17" fmla="*/ 5 h 24"/>
                <a:gd name="T18" fmla="*/ 2 w 17"/>
                <a:gd name="T19" fmla="*/ 2 h 24"/>
                <a:gd name="T20" fmla="*/ 9 w 17"/>
                <a:gd name="T21" fmla="*/ 0 h 24"/>
                <a:gd name="T22" fmla="*/ 17 w 17"/>
                <a:gd name="T23" fmla="*/ 9 h 24"/>
                <a:gd name="T24" fmla="*/ 17 w 17"/>
                <a:gd name="T25" fmla="*/ 18 h 24"/>
                <a:gd name="T26" fmla="*/ 17 w 17"/>
                <a:gd name="T27" fmla="*/ 24 h 24"/>
                <a:gd name="T28" fmla="*/ 14 w 17"/>
                <a:gd name="T29" fmla="*/ 24 h 24"/>
                <a:gd name="T30" fmla="*/ 13 w 17"/>
                <a:gd name="T31" fmla="*/ 12 h 24"/>
                <a:gd name="T32" fmla="*/ 4 w 17"/>
                <a:gd name="T33" fmla="*/ 17 h 24"/>
                <a:gd name="T34" fmla="*/ 8 w 17"/>
                <a:gd name="T35" fmla="*/ 21 h 24"/>
                <a:gd name="T36" fmla="*/ 13 w 17"/>
                <a:gd name="T37" fmla="*/ 17 h 24"/>
                <a:gd name="T38" fmla="*/ 13 w 17"/>
                <a:gd name="T39" fmla="*/ 16 h 24"/>
                <a:gd name="T40" fmla="*/ 13 w 17"/>
                <a:gd name="T4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4">
                  <a:moveTo>
                    <a:pt x="14" y="24"/>
                  </a:moveTo>
                  <a:cubicBezTo>
                    <a:pt x="13" y="21"/>
                    <a:pt x="13" y="21"/>
                    <a:pt x="13" y="21"/>
                  </a:cubicBezTo>
                  <a:cubicBezTo>
                    <a:pt x="13" y="21"/>
                    <a:pt x="13" y="21"/>
                    <a:pt x="13" y="21"/>
                  </a:cubicBezTo>
                  <a:cubicBezTo>
                    <a:pt x="12" y="23"/>
                    <a:pt x="10" y="24"/>
                    <a:pt x="7" y="24"/>
                  </a:cubicBezTo>
                  <a:cubicBezTo>
                    <a:pt x="3" y="24"/>
                    <a:pt x="0" y="21"/>
                    <a:pt x="0" y="17"/>
                  </a:cubicBezTo>
                  <a:cubicBezTo>
                    <a:pt x="0" y="12"/>
                    <a:pt x="5" y="9"/>
                    <a:pt x="13" y="9"/>
                  </a:cubicBezTo>
                  <a:cubicBezTo>
                    <a:pt x="13" y="8"/>
                    <a:pt x="13" y="8"/>
                    <a:pt x="13" y="8"/>
                  </a:cubicBezTo>
                  <a:cubicBezTo>
                    <a:pt x="13" y="6"/>
                    <a:pt x="12" y="3"/>
                    <a:pt x="8" y="3"/>
                  </a:cubicBezTo>
                  <a:cubicBezTo>
                    <a:pt x="6" y="3"/>
                    <a:pt x="4" y="4"/>
                    <a:pt x="3" y="5"/>
                  </a:cubicBezTo>
                  <a:cubicBezTo>
                    <a:pt x="2" y="2"/>
                    <a:pt x="2" y="2"/>
                    <a:pt x="2" y="2"/>
                  </a:cubicBezTo>
                  <a:cubicBezTo>
                    <a:pt x="4" y="1"/>
                    <a:pt x="6" y="0"/>
                    <a:pt x="9" y="0"/>
                  </a:cubicBezTo>
                  <a:cubicBezTo>
                    <a:pt x="15" y="0"/>
                    <a:pt x="17" y="4"/>
                    <a:pt x="17" y="9"/>
                  </a:cubicBezTo>
                  <a:cubicBezTo>
                    <a:pt x="17" y="18"/>
                    <a:pt x="17" y="18"/>
                    <a:pt x="17" y="18"/>
                  </a:cubicBezTo>
                  <a:cubicBezTo>
                    <a:pt x="17" y="20"/>
                    <a:pt x="17" y="22"/>
                    <a:pt x="17" y="24"/>
                  </a:cubicBezTo>
                  <a:lnTo>
                    <a:pt x="14" y="24"/>
                  </a:lnTo>
                  <a:close/>
                  <a:moveTo>
                    <a:pt x="13" y="12"/>
                  </a:moveTo>
                  <a:cubicBezTo>
                    <a:pt x="9" y="12"/>
                    <a:pt x="4" y="12"/>
                    <a:pt x="4" y="17"/>
                  </a:cubicBezTo>
                  <a:cubicBezTo>
                    <a:pt x="4" y="20"/>
                    <a:pt x="6" y="21"/>
                    <a:pt x="8" y="21"/>
                  </a:cubicBezTo>
                  <a:cubicBezTo>
                    <a:pt x="11" y="21"/>
                    <a:pt x="12" y="19"/>
                    <a:pt x="13" y="17"/>
                  </a:cubicBezTo>
                  <a:cubicBezTo>
                    <a:pt x="13" y="17"/>
                    <a:pt x="13" y="16"/>
                    <a:pt x="13" y="16"/>
                  </a:cubicBezTo>
                  <a:lnTo>
                    <a:pt x="13" y="1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2" name="Rectangle 292">
              <a:extLst>
                <a:ext uri="{FF2B5EF4-FFF2-40B4-BE49-F238E27FC236}">
                  <a16:creationId xmlns:a16="http://schemas.microsoft.com/office/drawing/2014/main" id="{BD0D44AF-CD11-48F0-9CBB-6184B25E5896}"/>
                </a:ext>
              </a:extLst>
            </p:cNvPr>
            <p:cNvSpPr>
              <a:spLocks noChangeArrowheads="1"/>
            </p:cNvSpPr>
            <p:nvPr/>
          </p:nvSpPr>
          <p:spPr bwMode="auto">
            <a:xfrm>
              <a:off x="7845426" y="4254500"/>
              <a:ext cx="14288" cy="87312"/>
            </a:xfrm>
            <a:prstGeom prst="rect">
              <a:avLst/>
            </a:prstGeom>
            <a:solidFill>
              <a:srgbClr val="BE1E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3" name="Freeform 293">
              <a:extLst>
                <a:ext uri="{FF2B5EF4-FFF2-40B4-BE49-F238E27FC236}">
                  <a16:creationId xmlns:a16="http://schemas.microsoft.com/office/drawing/2014/main" id="{532CEEAD-6D2C-406C-B52B-8A398CB9B83A}"/>
                </a:ext>
              </a:extLst>
            </p:cNvPr>
            <p:cNvSpPr>
              <a:spLocks/>
            </p:cNvSpPr>
            <p:nvPr/>
          </p:nvSpPr>
          <p:spPr bwMode="auto">
            <a:xfrm>
              <a:off x="7888288" y="4256088"/>
              <a:ext cx="53975" cy="85725"/>
            </a:xfrm>
            <a:custGeom>
              <a:avLst/>
              <a:gdLst>
                <a:gd name="T0" fmla="*/ 13 w 34"/>
                <a:gd name="T1" fmla="*/ 7 h 54"/>
                <a:gd name="T2" fmla="*/ 0 w 34"/>
                <a:gd name="T3" fmla="*/ 7 h 54"/>
                <a:gd name="T4" fmla="*/ 0 w 34"/>
                <a:gd name="T5" fmla="*/ 0 h 54"/>
                <a:gd name="T6" fmla="*/ 34 w 34"/>
                <a:gd name="T7" fmla="*/ 0 h 54"/>
                <a:gd name="T8" fmla="*/ 34 w 34"/>
                <a:gd name="T9" fmla="*/ 7 h 54"/>
                <a:gd name="T10" fmla="*/ 19 w 34"/>
                <a:gd name="T11" fmla="*/ 7 h 54"/>
                <a:gd name="T12" fmla="*/ 19 w 34"/>
                <a:gd name="T13" fmla="*/ 54 h 54"/>
                <a:gd name="T14" fmla="*/ 13 w 34"/>
                <a:gd name="T15" fmla="*/ 54 h 54"/>
                <a:gd name="T16" fmla="*/ 13 w 34"/>
                <a:gd name="T17"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4">
                  <a:moveTo>
                    <a:pt x="13" y="7"/>
                  </a:moveTo>
                  <a:lnTo>
                    <a:pt x="0" y="7"/>
                  </a:lnTo>
                  <a:lnTo>
                    <a:pt x="0" y="0"/>
                  </a:lnTo>
                  <a:lnTo>
                    <a:pt x="34" y="0"/>
                  </a:lnTo>
                  <a:lnTo>
                    <a:pt x="34" y="7"/>
                  </a:lnTo>
                  <a:lnTo>
                    <a:pt x="19" y="7"/>
                  </a:lnTo>
                  <a:lnTo>
                    <a:pt x="19" y="54"/>
                  </a:lnTo>
                  <a:lnTo>
                    <a:pt x="13" y="54"/>
                  </a:lnTo>
                  <a:lnTo>
                    <a:pt x="13"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4" name="Freeform 294">
              <a:extLst>
                <a:ext uri="{FF2B5EF4-FFF2-40B4-BE49-F238E27FC236}">
                  <a16:creationId xmlns:a16="http://schemas.microsoft.com/office/drawing/2014/main" id="{D106A10A-EBF1-4734-991E-7CF1857ECEAA}"/>
                </a:ext>
              </a:extLst>
            </p:cNvPr>
            <p:cNvSpPr>
              <a:spLocks/>
            </p:cNvSpPr>
            <p:nvPr/>
          </p:nvSpPr>
          <p:spPr bwMode="auto">
            <a:xfrm>
              <a:off x="7945438" y="4279900"/>
              <a:ext cx="28575" cy="61912"/>
            </a:xfrm>
            <a:custGeom>
              <a:avLst/>
              <a:gdLst>
                <a:gd name="T0" fmla="*/ 0 w 11"/>
                <a:gd name="T1" fmla="*/ 7 h 24"/>
                <a:gd name="T2" fmla="*/ 0 w 11"/>
                <a:gd name="T3" fmla="*/ 0 h 24"/>
                <a:gd name="T4" fmla="*/ 4 w 11"/>
                <a:gd name="T5" fmla="*/ 0 h 24"/>
                <a:gd name="T6" fmla="*/ 4 w 11"/>
                <a:gd name="T7" fmla="*/ 5 h 24"/>
                <a:gd name="T8" fmla="*/ 4 w 11"/>
                <a:gd name="T9" fmla="*/ 5 h 24"/>
                <a:gd name="T10" fmla="*/ 10 w 11"/>
                <a:gd name="T11" fmla="*/ 0 h 24"/>
                <a:gd name="T12" fmla="*/ 11 w 11"/>
                <a:gd name="T13" fmla="*/ 0 h 24"/>
                <a:gd name="T14" fmla="*/ 11 w 11"/>
                <a:gd name="T15" fmla="*/ 4 h 24"/>
                <a:gd name="T16" fmla="*/ 10 w 11"/>
                <a:gd name="T17" fmla="*/ 4 h 24"/>
                <a:gd name="T18" fmla="*/ 4 w 11"/>
                <a:gd name="T19" fmla="*/ 9 h 24"/>
                <a:gd name="T20" fmla="*/ 4 w 11"/>
                <a:gd name="T21" fmla="*/ 11 h 24"/>
                <a:gd name="T22" fmla="*/ 4 w 11"/>
                <a:gd name="T23" fmla="*/ 24 h 24"/>
                <a:gd name="T24" fmla="*/ 0 w 11"/>
                <a:gd name="T25" fmla="*/ 24 h 24"/>
                <a:gd name="T26" fmla="*/ 0 w 11"/>
                <a:gd name="T2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4">
                  <a:moveTo>
                    <a:pt x="0" y="7"/>
                  </a:moveTo>
                  <a:cubicBezTo>
                    <a:pt x="0" y="5"/>
                    <a:pt x="0" y="2"/>
                    <a:pt x="0" y="0"/>
                  </a:cubicBezTo>
                  <a:cubicBezTo>
                    <a:pt x="4" y="0"/>
                    <a:pt x="4" y="0"/>
                    <a:pt x="4" y="0"/>
                  </a:cubicBezTo>
                  <a:cubicBezTo>
                    <a:pt x="4" y="5"/>
                    <a:pt x="4" y="5"/>
                    <a:pt x="4" y="5"/>
                  </a:cubicBezTo>
                  <a:cubicBezTo>
                    <a:pt x="4" y="5"/>
                    <a:pt x="4" y="5"/>
                    <a:pt x="4" y="5"/>
                  </a:cubicBezTo>
                  <a:cubicBezTo>
                    <a:pt x="5" y="2"/>
                    <a:pt x="7" y="0"/>
                    <a:pt x="10" y="0"/>
                  </a:cubicBezTo>
                  <a:cubicBezTo>
                    <a:pt x="10" y="0"/>
                    <a:pt x="11" y="0"/>
                    <a:pt x="11" y="0"/>
                  </a:cubicBezTo>
                  <a:cubicBezTo>
                    <a:pt x="11" y="4"/>
                    <a:pt x="11" y="4"/>
                    <a:pt x="11" y="4"/>
                  </a:cubicBezTo>
                  <a:cubicBezTo>
                    <a:pt x="11" y="4"/>
                    <a:pt x="10" y="4"/>
                    <a:pt x="10" y="4"/>
                  </a:cubicBezTo>
                  <a:cubicBezTo>
                    <a:pt x="7" y="4"/>
                    <a:pt x="5" y="6"/>
                    <a:pt x="4" y="9"/>
                  </a:cubicBezTo>
                  <a:cubicBezTo>
                    <a:pt x="4" y="10"/>
                    <a:pt x="4" y="10"/>
                    <a:pt x="4" y="11"/>
                  </a:cubicBezTo>
                  <a:cubicBezTo>
                    <a:pt x="4" y="24"/>
                    <a:pt x="4" y="24"/>
                    <a:pt x="4" y="24"/>
                  </a:cubicBezTo>
                  <a:cubicBezTo>
                    <a:pt x="0" y="24"/>
                    <a:pt x="0" y="24"/>
                    <a:pt x="0" y="24"/>
                  </a:cubicBezTo>
                  <a:lnTo>
                    <a:pt x="0"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5" name="Freeform 295">
              <a:extLst>
                <a:ext uri="{FF2B5EF4-FFF2-40B4-BE49-F238E27FC236}">
                  <a16:creationId xmlns:a16="http://schemas.microsoft.com/office/drawing/2014/main" id="{1EBE96C3-395E-4A43-BAEC-A48295F962D0}"/>
                </a:ext>
              </a:extLst>
            </p:cNvPr>
            <p:cNvSpPr>
              <a:spLocks noEditPoints="1"/>
            </p:cNvSpPr>
            <p:nvPr/>
          </p:nvSpPr>
          <p:spPr bwMode="auto">
            <a:xfrm>
              <a:off x="7978776" y="4279900"/>
              <a:ext cx="44450" cy="61912"/>
            </a:xfrm>
            <a:custGeom>
              <a:avLst/>
              <a:gdLst>
                <a:gd name="T0" fmla="*/ 13 w 17"/>
                <a:gd name="T1" fmla="*/ 24 h 24"/>
                <a:gd name="T2" fmla="*/ 13 w 17"/>
                <a:gd name="T3" fmla="*/ 21 h 24"/>
                <a:gd name="T4" fmla="*/ 13 w 17"/>
                <a:gd name="T5" fmla="*/ 21 h 24"/>
                <a:gd name="T6" fmla="*/ 7 w 17"/>
                <a:gd name="T7" fmla="*/ 24 h 24"/>
                <a:gd name="T8" fmla="*/ 0 w 17"/>
                <a:gd name="T9" fmla="*/ 17 h 24"/>
                <a:gd name="T10" fmla="*/ 13 w 17"/>
                <a:gd name="T11" fmla="*/ 9 h 24"/>
                <a:gd name="T12" fmla="*/ 13 w 17"/>
                <a:gd name="T13" fmla="*/ 8 h 24"/>
                <a:gd name="T14" fmla="*/ 8 w 17"/>
                <a:gd name="T15" fmla="*/ 3 h 24"/>
                <a:gd name="T16" fmla="*/ 2 w 17"/>
                <a:gd name="T17" fmla="*/ 5 h 24"/>
                <a:gd name="T18" fmla="*/ 2 w 17"/>
                <a:gd name="T19" fmla="*/ 2 h 24"/>
                <a:gd name="T20" fmla="*/ 9 w 17"/>
                <a:gd name="T21" fmla="*/ 0 h 24"/>
                <a:gd name="T22" fmla="*/ 17 w 17"/>
                <a:gd name="T23" fmla="*/ 9 h 24"/>
                <a:gd name="T24" fmla="*/ 17 w 17"/>
                <a:gd name="T25" fmla="*/ 18 h 24"/>
                <a:gd name="T26" fmla="*/ 17 w 17"/>
                <a:gd name="T27" fmla="*/ 24 h 24"/>
                <a:gd name="T28" fmla="*/ 13 w 17"/>
                <a:gd name="T29" fmla="*/ 24 h 24"/>
                <a:gd name="T30" fmla="*/ 13 w 17"/>
                <a:gd name="T31" fmla="*/ 12 h 24"/>
                <a:gd name="T32" fmla="*/ 4 w 17"/>
                <a:gd name="T33" fmla="*/ 17 h 24"/>
                <a:gd name="T34" fmla="*/ 8 w 17"/>
                <a:gd name="T35" fmla="*/ 21 h 24"/>
                <a:gd name="T36" fmla="*/ 13 w 17"/>
                <a:gd name="T37" fmla="*/ 17 h 24"/>
                <a:gd name="T38" fmla="*/ 13 w 17"/>
                <a:gd name="T39" fmla="*/ 16 h 24"/>
                <a:gd name="T40" fmla="*/ 13 w 17"/>
                <a:gd name="T4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4">
                  <a:moveTo>
                    <a:pt x="13" y="24"/>
                  </a:moveTo>
                  <a:cubicBezTo>
                    <a:pt x="13" y="21"/>
                    <a:pt x="13" y="21"/>
                    <a:pt x="13" y="21"/>
                  </a:cubicBezTo>
                  <a:cubicBezTo>
                    <a:pt x="13" y="21"/>
                    <a:pt x="13" y="21"/>
                    <a:pt x="13" y="21"/>
                  </a:cubicBezTo>
                  <a:cubicBezTo>
                    <a:pt x="12" y="23"/>
                    <a:pt x="9" y="24"/>
                    <a:pt x="7" y="24"/>
                  </a:cubicBezTo>
                  <a:cubicBezTo>
                    <a:pt x="2" y="24"/>
                    <a:pt x="0" y="21"/>
                    <a:pt x="0" y="17"/>
                  </a:cubicBezTo>
                  <a:cubicBezTo>
                    <a:pt x="0" y="12"/>
                    <a:pt x="5" y="9"/>
                    <a:pt x="13" y="9"/>
                  </a:cubicBezTo>
                  <a:cubicBezTo>
                    <a:pt x="13" y="8"/>
                    <a:pt x="13" y="8"/>
                    <a:pt x="13" y="8"/>
                  </a:cubicBezTo>
                  <a:cubicBezTo>
                    <a:pt x="13" y="6"/>
                    <a:pt x="12" y="3"/>
                    <a:pt x="8" y="3"/>
                  </a:cubicBezTo>
                  <a:cubicBezTo>
                    <a:pt x="6" y="3"/>
                    <a:pt x="4" y="4"/>
                    <a:pt x="2" y="5"/>
                  </a:cubicBezTo>
                  <a:cubicBezTo>
                    <a:pt x="2" y="2"/>
                    <a:pt x="2" y="2"/>
                    <a:pt x="2" y="2"/>
                  </a:cubicBezTo>
                  <a:cubicBezTo>
                    <a:pt x="3" y="1"/>
                    <a:pt x="6" y="0"/>
                    <a:pt x="9" y="0"/>
                  </a:cubicBezTo>
                  <a:cubicBezTo>
                    <a:pt x="15" y="0"/>
                    <a:pt x="17" y="4"/>
                    <a:pt x="17" y="9"/>
                  </a:cubicBezTo>
                  <a:cubicBezTo>
                    <a:pt x="17" y="18"/>
                    <a:pt x="17" y="18"/>
                    <a:pt x="17" y="18"/>
                  </a:cubicBezTo>
                  <a:cubicBezTo>
                    <a:pt x="17" y="20"/>
                    <a:pt x="17" y="22"/>
                    <a:pt x="17" y="24"/>
                  </a:cubicBezTo>
                  <a:lnTo>
                    <a:pt x="13" y="24"/>
                  </a:lnTo>
                  <a:close/>
                  <a:moveTo>
                    <a:pt x="13" y="12"/>
                  </a:moveTo>
                  <a:cubicBezTo>
                    <a:pt x="9" y="12"/>
                    <a:pt x="4" y="12"/>
                    <a:pt x="4" y="17"/>
                  </a:cubicBezTo>
                  <a:cubicBezTo>
                    <a:pt x="4" y="20"/>
                    <a:pt x="6" y="21"/>
                    <a:pt x="8" y="21"/>
                  </a:cubicBezTo>
                  <a:cubicBezTo>
                    <a:pt x="10" y="21"/>
                    <a:pt x="12" y="19"/>
                    <a:pt x="13" y="17"/>
                  </a:cubicBezTo>
                  <a:cubicBezTo>
                    <a:pt x="13" y="17"/>
                    <a:pt x="13" y="16"/>
                    <a:pt x="13" y="16"/>
                  </a:cubicBezTo>
                  <a:lnTo>
                    <a:pt x="13" y="1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6" name="Freeform 296">
              <a:extLst>
                <a:ext uri="{FF2B5EF4-FFF2-40B4-BE49-F238E27FC236}">
                  <a16:creationId xmlns:a16="http://schemas.microsoft.com/office/drawing/2014/main" id="{E26D3F14-C571-469C-9347-5EAA03F29556}"/>
                </a:ext>
              </a:extLst>
            </p:cNvPr>
            <p:cNvSpPr>
              <a:spLocks/>
            </p:cNvSpPr>
            <p:nvPr/>
          </p:nvSpPr>
          <p:spPr bwMode="auto">
            <a:xfrm>
              <a:off x="8037513" y="4279900"/>
              <a:ext cx="47625" cy="61912"/>
            </a:xfrm>
            <a:custGeom>
              <a:avLst/>
              <a:gdLst>
                <a:gd name="T0" fmla="*/ 0 w 18"/>
                <a:gd name="T1" fmla="*/ 7 h 24"/>
                <a:gd name="T2" fmla="*/ 0 w 18"/>
                <a:gd name="T3" fmla="*/ 0 h 24"/>
                <a:gd name="T4" fmla="*/ 3 w 18"/>
                <a:gd name="T5" fmla="*/ 0 h 24"/>
                <a:gd name="T6" fmla="*/ 4 w 18"/>
                <a:gd name="T7" fmla="*/ 4 h 24"/>
                <a:gd name="T8" fmla="*/ 4 w 18"/>
                <a:gd name="T9" fmla="*/ 4 h 24"/>
                <a:gd name="T10" fmla="*/ 11 w 18"/>
                <a:gd name="T11" fmla="*/ 0 h 24"/>
                <a:gd name="T12" fmla="*/ 18 w 18"/>
                <a:gd name="T13" fmla="*/ 9 h 24"/>
                <a:gd name="T14" fmla="*/ 18 w 18"/>
                <a:gd name="T15" fmla="*/ 24 h 24"/>
                <a:gd name="T16" fmla="*/ 14 w 18"/>
                <a:gd name="T17" fmla="*/ 24 h 24"/>
                <a:gd name="T18" fmla="*/ 14 w 18"/>
                <a:gd name="T19" fmla="*/ 10 h 24"/>
                <a:gd name="T20" fmla="*/ 9 w 18"/>
                <a:gd name="T21" fmla="*/ 3 h 24"/>
                <a:gd name="T22" fmla="*/ 4 w 18"/>
                <a:gd name="T23" fmla="*/ 7 h 24"/>
                <a:gd name="T24" fmla="*/ 4 w 18"/>
                <a:gd name="T25" fmla="*/ 9 h 24"/>
                <a:gd name="T26" fmla="*/ 4 w 18"/>
                <a:gd name="T27" fmla="*/ 24 h 24"/>
                <a:gd name="T28" fmla="*/ 0 w 18"/>
                <a:gd name="T29" fmla="*/ 24 h 24"/>
                <a:gd name="T30" fmla="*/ 0 w 18"/>
                <a:gd name="T3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0" y="7"/>
                  </a:moveTo>
                  <a:cubicBezTo>
                    <a:pt x="0" y="4"/>
                    <a:pt x="0" y="2"/>
                    <a:pt x="0" y="0"/>
                  </a:cubicBezTo>
                  <a:cubicBezTo>
                    <a:pt x="3" y="0"/>
                    <a:pt x="3" y="0"/>
                    <a:pt x="3" y="0"/>
                  </a:cubicBezTo>
                  <a:cubicBezTo>
                    <a:pt x="4" y="4"/>
                    <a:pt x="4" y="4"/>
                    <a:pt x="4" y="4"/>
                  </a:cubicBezTo>
                  <a:cubicBezTo>
                    <a:pt x="4" y="4"/>
                    <a:pt x="4" y="4"/>
                    <a:pt x="4" y="4"/>
                  </a:cubicBezTo>
                  <a:cubicBezTo>
                    <a:pt x="5" y="2"/>
                    <a:pt x="7" y="0"/>
                    <a:pt x="11" y="0"/>
                  </a:cubicBezTo>
                  <a:cubicBezTo>
                    <a:pt x="14" y="0"/>
                    <a:pt x="18" y="2"/>
                    <a:pt x="18" y="9"/>
                  </a:cubicBezTo>
                  <a:cubicBezTo>
                    <a:pt x="18" y="24"/>
                    <a:pt x="18" y="24"/>
                    <a:pt x="18" y="24"/>
                  </a:cubicBezTo>
                  <a:cubicBezTo>
                    <a:pt x="14" y="24"/>
                    <a:pt x="14" y="24"/>
                    <a:pt x="14" y="24"/>
                  </a:cubicBezTo>
                  <a:cubicBezTo>
                    <a:pt x="14" y="10"/>
                    <a:pt x="14" y="10"/>
                    <a:pt x="14" y="10"/>
                  </a:cubicBezTo>
                  <a:cubicBezTo>
                    <a:pt x="14" y="6"/>
                    <a:pt x="13" y="3"/>
                    <a:pt x="9" y="3"/>
                  </a:cubicBezTo>
                  <a:cubicBezTo>
                    <a:pt x="7" y="3"/>
                    <a:pt x="5" y="5"/>
                    <a:pt x="4" y="7"/>
                  </a:cubicBezTo>
                  <a:cubicBezTo>
                    <a:pt x="4" y="8"/>
                    <a:pt x="4" y="9"/>
                    <a:pt x="4" y="9"/>
                  </a:cubicBezTo>
                  <a:cubicBezTo>
                    <a:pt x="4" y="24"/>
                    <a:pt x="4" y="24"/>
                    <a:pt x="4" y="24"/>
                  </a:cubicBezTo>
                  <a:cubicBezTo>
                    <a:pt x="0" y="24"/>
                    <a:pt x="0" y="24"/>
                    <a:pt x="0" y="24"/>
                  </a:cubicBezTo>
                  <a:lnTo>
                    <a:pt x="0"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7" name="Freeform 297">
              <a:extLst>
                <a:ext uri="{FF2B5EF4-FFF2-40B4-BE49-F238E27FC236}">
                  <a16:creationId xmlns:a16="http://schemas.microsoft.com/office/drawing/2014/main" id="{4BF17205-5E27-42BA-BF6D-41E8842AF238}"/>
                </a:ext>
              </a:extLst>
            </p:cNvPr>
            <p:cNvSpPr>
              <a:spLocks/>
            </p:cNvSpPr>
            <p:nvPr/>
          </p:nvSpPr>
          <p:spPr bwMode="auto">
            <a:xfrm>
              <a:off x="8097838" y="4279900"/>
              <a:ext cx="36513" cy="61912"/>
            </a:xfrm>
            <a:custGeom>
              <a:avLst/>
              <a:gdLst>
                <a:gd name="T0" fmla="*/ 1 w 14"/>
                <a:gd name="T1" fmla="*/ 19 h 24"/>
                <a:gd name="T2" fmla="*/ 6 w 14"/>
                <a:gd name="T3" fmla="*/ 21 h 24"/>
                <a:gd name="T4" fmla="*/ 10 w 14"/>
                <a:gd name="T5" fmla="*/ 18 h 24"/>
                <a:gd name="T6" fmla="*/ 6 w 14"/>
                <a:gd name="T7" fmla="*/ 13 h 24"/>
                <a:gd name="T8" fmla="*/ 0 w 14"/>
                <a:gd name="T9" fmla="*/ 7 h 24"/>
                <a:gd name="T10" fmla="*/ 8 w 14"/>
                <a:gd name="T11" fmla="*/ 0 h 24"/>
                <a:gd name="T12" fmla="*/ 13 w 14"/>
                <a:gd name="T13" fmla="*/ 1 h 24"/>
                <a:gd name="T14" fmla="*/ 12 w 14"/>
                <a:gd name="T15" fmla="*/ 4 h 24"/>
                <a:gd name="T16" fmla="*/ 8 w 14"/>
                <a:gd name="T17" fmla="*/ 3 h 24"/>
                <a:gd name="T18" fmla="*/ 4 w 14"/>
                <a:gd name="T19" fmla="*/ 6 h 24"/>
                <a:gd name="T20" fmla="*/ 8 w 14"/>
                <a:gd name="T21" fmla="*/ 10 h 24"/>
                <a:gd name="T22" fmla="*/ 14 w 14"/>
                <a:gd name="T23" fmla="*/ 17 h 24"/>
                <a:gd name="T24" fmla="*/ 6 w 14"/>
                <a:gd name="T25" fmla="*/ 24 h 24"/>
                <a:gd name="T26" fmla="*/ 0 w 14"/>
                <a:gd name="T27" fmla="*/ 23 h 24"/>
                <a:gd name="T28" fmla="*/ 1 w 14"/>
                <a:gd name="T2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 y="19"/>
                  </a:moveTo>
                  <a:cubicBezTo>
                    <a:pt x="2" y="20"/>
                    <a:pt x="4" y="21"/>
                    <a:pt x="6" y="21"/>
                  </a:cubicBezTo>
                  <a:cubicBezTo>
                    <a:pt x="9" y="21"/>
                    <a:pt x="10" y="20"/>
                    <a:pt x="10" y="18"/>
                  </a:cubicBezTo>
                  <a:cubicBezTo>
                    <a:pt x="10" y="16"/>
                    <a:pt x="9" y="15"/>
                    <a:pt x="6" y="13"/>
                  </a:cubicBezTo>
                  <a:cubicBezTo>
                    <a:pt x="2" y="12"/>
                    <a:pt x="0" y="9"/>
                    <a:pt x="0" y="7"/>
                  </a:cubicBezTo>
                  <a:cubicBezTo>
                    <a:pt x="0" y="3"/>
                    <a:pt x="3" y="0"/>
                    <a:pt x="8" y="0"/>
                  </a:cubicBezTo>
                  <a:cubicBezTo>
                    <a:pt x="10" y="0"/>
                    <a:pt x="12" y="1"/>
                    <a:pt x="13" y="1"/>
                  </a:cubicBezTo>
                  <a:cubicBezTo>
                    <a:pt x="12" y="4"/>
                    <a:pt x="12" y="4"/>
                    <a:pt x="12" y="4"/>
                  </a:cubicBezTo>
                  <a:cubicBezTo>
                    <a:pt x="11" y="4"/>
                    <a:pt x="10" y="3"/>
                    <a:pt x="8" y="3"/>
                  </a:cubicBezTo>
                  <a:cubicBezTo>
                    <a:pt x="6" y="3"/>
                    <a:pt x="4" y="4"/>
                    <a:pt x="4" y="6"/>
                  </a:cubicBezTo>
                  <a:cubicBezTo>
                    <a:pt x="4" y="8"/>
                    <a:pt x="6" y="9"/>
                    <a:pt x="8" y="10"/>
                  </a:cubicBezTo>
                  <a:cubicBezTo>
                    <a:pt x="12" y="12"/>
                    <a:pt x="14" y="14"/>
                    <a:pt x="14" y="17"/>
                  </a:cubicBezTo>
                  <a:cubicBezTo>
                    <a:pt x="14" y="21"/>
                    <a:pt x="11" y="24"/>
                    <a:pt x="6" y="24"/>
                  </a:cubicBezTo>
                  <a:cubicBezTo>
                    <a:pt x="4" y="24"/>
                    <a:pt x="1" y="23"/>
                    <a:pt x="0" y="23"/>
                  </a:cubicBezTo>
                  <a:lnTo>
                    <a:pt x="1" y="19"/>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8" name="Freeform 298">
              <a:extLst>
                <a:ext uri="{FF2B5EF4-FFF2-40B4-BE49-F238E27FC236}">
                  <a16:creationId xmlns:a16="http://schemas.microsoft.com/office/drawing/2014/main" id="{2F1AFC2C-9345-4F8C-A82F-C494E36AD8B0}"/>
                </a:ext>
              </a:extLst>
            </p:cNvPr>
            <p:cNvSpPr>
              <a:spLocks noEditPoints="1"/>
            </p:cNvSpPr>
            <p:nvPr/>
          </p:nvSpPr>
          <p:spPr bwMode="auto">
            <a:xfrm>
              <a:off x="8142288" y="4279900"/>
              <a:ext cx="44450" cy="61912"/>
            </a:xfrm>
            <a:custGeom>
              <a:avLst/>
              <a:gdLst>
                <a:gd name="T0" fmla="*/ 14 w 17"/>
                <a:gd name="T1" fmla="*/ 24 h 24"/>
                <a:gd name="T2" fmla="*/ 13 w 17"/>
                <a:gd name="T3" fmla="*/ 21 h 24"/>
                <a:gd name="T4" fmla="*/ 13 w 17"/>
                <a:gd name="T5" fmla="*/ 21 h 24"/>
                <a:gd name="T6" fmla="*/ 7 w 17"/>
                <a:gd name="T7" fmla="*/ 24 h 24"/>
                <a:gd name="T8" fmla="*/ 0 w 17"/>
                <a:gd name="T9" fmla="*/ 17 h 24"/>
                <a:gd name="T10" fmla="*/ 13 w 17"/>
                <a:gd name="T11" fmla="*/ 9 h 24"/>
                <a:gd name="T12" fmla="*/ 13 w 17"/>
                <a:gd name="T13" fmla="*/ 8 h 24"/>
                <a:gd name="T14" fmla="*/ 8 w 17"/>
                <a:gd name="T15" fmla="*/ 3 h 24"/>
                <a:gd name="T16" fmla="*/ 3 w 17"/>
                <a:gd name="T17" fmla="*/ 5 h 24"/>
                <a:gd name="T18" fmla="*/ 2 w 17"/>
                <a:gd name="T19" fmla="*/ 2 h 24"/>
                <a:gd name="T20" fmla="*/ 9 w 17"/>
                <a:gd name="T21" fmla="*/ 0 h 24"/>
                <a:gd name="T22" fmla="*/ 17 w 17"/>
                <a:gd name="T23" fmla="*/ 9 h 24"/>
                <a:gd name="T24" fmla="*/ 17 w 17"/>
                <a:gd name="T25" fmla="*/ 18 h 24"/>
                <a:gd name="T26" fmla="*/ 17 w 17"/>
                <a:gd name="T27" fmla="*/ 24 h 24"/>
                <a:gd name="T28" fmla="*/ 14 w 17"/>
                <a:gd name="T29" fmla="*/ 24 h 24"/>
                <a:gd name="T30" fmla="*/ 13 w 17"/>
                <a:gd name="T31" fmla="*/ 12 h 24"/>
                <a:gd name="T32" fmla="*/ 4 w 17"/>
                <a:gd name="T33" fmla="*/ 17 h 24"/>
                <a:gd name="T34" fmla="*/ 8 w 17"/>
                <a:gd name="T35" fmla="*/ 21 h 24"/>
                <a:gd name="T36" fmla="*/ 13 w 17"/>
                <a:gd name="T37" fmla="*/ 17 h 24"/>
                <a:gd name="T38" fmla="*/ 13 w 17"/>
                <a:gd name="T39" fmla="*/ 16 h 24"/>
                <a:gd name="T40" fmla="*/ 13 w 17"/>
                <a:gd name="T4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4">
                  <a:moveTo>
                    <a:pt x="14" y="24"/>
                  </a:moveTo>
                  <a:cubicBezTo>
                    <a:pt x="13" y="21"/>
                    <a:pt x="13" y="21"/>
                    <a:pt x="13" y="21"/>
                  </a:cubicBezTo>
                  <a:cubicBezTo>
                    <a:pt x="13" y="21"/>
                    <a:pt x="13" y="21"/>
                    <a:pt x="13" y="21"/>
                  </a:cubicBezTo>
                  <a:cubicBezTo>
                    <a:pt x="12" y="23"/>
                    <a:pt x="10" y="24"/>
                    <a:pt x="7" y="24"/>
                  </a:cubicBezTo>
                  <a:cubicBezTo>
                    <a:pt x="3" y="24"/>
                    <a:pt x="0" y="21"/>
                    <a:pt x="0" y="17"/>
                  </a:cubicBezTo>
                  <a:cubicBezTo>
                    <a:pt x="0" y="12"/>
                    <a:pt x="5" y="9"/>
                    <a:pt x="13" y="9"/>
                  </a:cubicBezTo>
                  <a:cubicBezTo>
                    <a:pt x="13" y="8"/>
                    <a:pt x="13" y="8"/>
                    <a:pt x="13" y="8"/>
                  </a:cubicBezTo>
                  <a:cubicBezTo>
                    <a:pt x="13" y="6"/>
                    <a:pt x="12" y="3"/>
                    <a:pt x="8" y="3"/>
                  </a:cubicBezTo>
                  <a:cubicBezTo>
                    <a:pt x="6" y="3"/>
                    <a:pt x="4" y="4"/>
                    <a:pt x="3" y="5"/>
                  </a:cubicBezTo>
                  <a:cubicBezTo>
                    <a:pt x="2" y="2"/>
                    <a:pt x="2" y="2"/>
                    <a:pt x="2" y="2"/>
                  </a:cubicBezTo>
                  <a:cubicBezTo>
                    <a:pt x="4" y="1"/>
                    <a:pt x="6" y="0"/>
                    <a:pt x="9" y="0"/>
                  </a:cubicBezTo>
                  <a:cubicBezTo>
                    <a:pt x="15" y="0"/>
                    <a:pt x="17" y="4"/>
                    <a:pt x="17" y="9"/>
                  </a:cubicBezTo>
                  <a:cubicBezTo>
                    <a:pt x="17" y="18"/>
                    <a:pt x="17" y="18"/>
                    <a:pt x="17" y="18"/>
                  </a:cubicBezTo>
                  <a:cubicBezTo>
                    <a:pt x="17" y="20"/>
                    <a:pt x="17" y="22"/>
                    <a:pt x="17" y="24"/>
                  </a:cubicBezTo>
                  <a:lnTo>
                    <a:pt x="14" y="24"/>
                  </a:lnTo>
                  <a:close/>
                  <a:moveTo>
                    <a:pt x="13" y="12"/>
                  </a:moveTo>
                  <a:cubicBezTo>
                    <a:pt x="9" y="12"/>
                    <a:pt x="4" y="12"/>
                    <a:pt x="4" y="17"/>
                  </a:cubicBezTo>
                  <a:cubicBezTo>
                    <a:pt x="4" y="20"/>
                    <a:pt x="6" y="21"/>
                    <a:pt x="8" y="21"/>
                  </a:cubicBezTo>
                  <a:cubicBezTo>
                    <a:pt x="11" y="21"/>
                    <a:pt x="12" y="19"/>
                    <a:pt x="13" y="17"/>
                  </a:cubicBezTo>
                  <a:cubicBezTo>
                    <a:pt x="13" y="17"/>
                    <a:pt x="13" y="16"/>
                    <a:pt x="13" y="16"/>
                  </a:cubicBezTo>
                  <a:lnTo>
                    <a:pt x="13" y="1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9" name="Freeform 299">
              <a:extLst>
                <a:ext uri="{FF2B5EF4-FFF2-40B4-BE49-F238E27FC236}">
                  <a16:creationId xmlns:a16="http://schemas.microsoft.com/office/drawing/2014/main" id="{4B25F3A0-0E44-4366-97F3-BAB50B9821EE}"/>
                </a:ext>
              </a:extLst>
            </p:cNvPr>
            <p:cNvSpPr>
              <a:spLocks/>
            </p:cNvSpPr>
            <p:nvPr/>
          </p:nvSpPr>
          <p:spPr bwMode="auto">
            <a:xfrm>
              <a:off x="8199438" y="4279900"/>
              <a:ext cx="44450" cy="61912"/>
            </a:xfrm>
            <a:custGeom>
              <a:avLst/>
              <a:gdLst>
                <a:gd name="T0" fmla="*/ 16 w 17"/>
                <a:gd name="T1" fmla="*/ 23 h 24"/>
                <a:gd name="T2" fmla="*/ 11 w 17"/>
                <a:gd name="T3" fmla="*/ 24 h 24"/>
                <a:gd name="T4" fmla="*/ 0 w 17"/>
                <a:gd name="T5" fmla="*/ 12 h 24"/>
                <a:gd name="T6" fmla="*/ 11 w 17"/>
                <a:gd name="T7" fmla="*/ 0 h 24"/>
                <a:gd name="T8" fmla="*/ 17 w 17"/>
                <a:gd name="T9" fmla="*/ 1 h 24"/>
                <a:gd name="T10" fmla="*/ 16 w 17"/>
                <a:gd name="T11" fmla="*/ 4 h 24"/>
                <a:gd name="T12" fmla="*/ 11 w 17"/>
                <a:gd name="T13" fmla="*/ 3 h 24"/>
                <a:gd name="T14" fmla="*/ 4 w 17"/>
                <a:gd name="T15" fmla="*/ 12 h 24"/>
                <a:gd name="T16" fmla="*/ 11 w 17"/>
                <a:gd name="T17" fmla="*/ 21 h 24"/>
                <a:gd name="T18" fmla="*/ 16 w 17"/>
                <a:gd name="T19" fmla="*/ 20 h 24"/>
                <a:gd name="T20" fmla="*/ 16 w 17"/>
                <a:gd name="T2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4">
                  <a:moveTo>
                    <a:pt x="16" y="23"/>
                  </a:moveTo>
                  <a:cubicBezTo>
                    <a:pt x="15" y="23"/>
                    <a:pt x="13" y="24"/>
                    <a:pt x="11" y="24"/>
                  </a:cubicBezTo>
                  <a:cubicBezTo>
                    <a:pt x="4" y="24"/>
                    <a:pt x="0" y="20"/>
                    <a:pt x="0" y="12"/>
                  </a:cubicBezTo>
                  <a:cubicBezTo>
                    <a:pt x="0" y="5"/>
                    <a:pt x="4" y="0"/>
                    <a:pt x="11" y="0"/>
                  </a:cubicBezTo>
                  <a:cubicBezTo>
                    <a:pt x="14" y="0"/>
                    <a:pt x="16" y="1"/>
                    <a:pt x="17" y="1"/>
                  </a:cubicBezTo>
                  <a:cubicBezTo>
                    <a:pt x="16" y="4"/>
                    <a:pt x="16" y="4"/>
                    <a:pt x="16" y="4"/>
                  </a:cubicBezTo>
                  <a:cubicBezTo>
                    <a:pt x="15" y="4"/>
                    <a:pt x="13" y="3"/>
                    <a:pt x="11" y="3"/>
                  </a:cubicBezTo>
                  <a:cubicBezTo>
                    <a:pt x="7" y="3"/>
                    <a:pt x="4" y="7"/>
                    <a:pt x="4" y="12"/>
                  </a:cubicBezTo>
                  <a:cubicBezTo>
                    <a:pt x="4" y="17"/>
                    <a:pt x="7" y="21"/>
                    <a:pt x="11" y="21"/>
                  </a:cubicBezTo>
                  <a:cubicBezTo>
                    <a:pt x="13" y="21"/>
                    <a:pt x="15" y="20"/>
                    <a:pt x="16" y="20"/>
                  </a:cubicBezTo>
                  <a:lnTo>
                    <a:pt x="16" y="2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0" name="Freeform 300">
              <a:extLst>
                <a:ext uri="{FF2B5EF4-FFF2-40B4-BE49-F238E27FC236}">
                  <a16:creationId xmlns:a16="http://schemas.microsoft.com/office/drawing/2014/main" id="{CF9A8E7E-CEE3-4186-92EF-4F251C266702}"/>
                </a:ext>
              </a:extLst>
            </p:cNvPr>
            <p:cNvSpPr>
              <a:spLocks/>
            </p:cNvSpPr>
            <p:nvPr/>
          </p:nvSpPr>
          <p:spPr bwMode="auto">
            <a:xfrm>
              <a:off x="8248651" y="4264025"/>
              <a:ext cx="33338" cy="77787"/>
            </a:xfrm>
            <a:custGeom>
              <a:avLst/>
              <a:gdLst>
                <a:gd name="T0" fmla="*/ 7 w 13"/>
                <a:gd name="T1" fmla="*/ 0 h 30"/>
                <a:gd name="T2" fmla="*/ 7 w 13"/>
                <a:gd name="T3" fmla="*/ 6 h 30"/>
                <a:gd name="T4" fmla="*/ 13 w 13"/>
                <a:gd name="T5" fmla="*/ 6 h 30"/>
                <a:gd name="T6" fmla="*/ 13 w 13"/>
                <a:gd name="T7" fmla="*/ 10 h 30"/>
                <a:gd name="T8" fmla="*/ 7 w 13"/>
                <a:gd name="T9" fmla="*/ 10 h 30"/>
                <a:gd name="T10" fmla="*/ 7 w 13"/>
                <a:gd name="T11" fmla="*/ 22 h 30"/>
                <a:gd name="T12" fmla="*/ 10 w 13"/>
                <a:gd name="T13" fmla="*/ 27 h 30"/>
                <a:gd name="T14" fmla="*/ 13 w 13"/>
                <a:gd name="T15" fmla="*/ 26 h 30"/>
                <a:gd name="T16" fmla="*/ 13 w 13"/>
                <a:gd name="T17" fmla="*/ 30 h 30"/>
                <a:gd name="T18" fmla="*/ 9 w 13"/>
                <a:gd name="T19" fmla="*/ 30 h 30"/>
                <a:gd name="T20" fmla="*/ 5 w 13"/>
                <a:gd name="T21" fmla="*/ 28 h 30"/>
                <a:gd name="T22" fmla="*/ 3 w 13"/>
                <a:gd name="T23" fmla="*/ 22 h 30"/>
                <a:gd name="T24" fmla="*/ 3 w 13"/>
                <a:gd name="T25" fmla="*/ 10 h 30"/>
                <a:gd name="T26" fmla="*/ 0 w 13"/>
                <a:gd name="T27" fmla="*/ 10 h 30"/>
                <a:gd name="T28" fmla="*/ 0 w 13"/>
                <a:gd name="T29" fmla="*/ 6 h 30"/>
                <a:gd name="T30" fmla="*/ 3 w 13"/>
                <a:gd name="T31" fmla="*/ 6 h 30"/>
                <a:gd name="T32" fmla="*/ 3 w 13"/>
                <a:gd name="T33" fmla="*/ 1 h 30"/>
                <a:gd name="T34" fmla="*/ 7 w 13"/>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0">
                  <a:moveTo>
                    <a:pt x="7" y="0"/>
                  </a:moveTo>
                  <a:cubicBezTo>
                    <a:pt x="7" y="6"/>
                    <a:pt x="7" y="6"/>
                    <a:pt x="7" y="6"/>
                  </a:cubicBezTo>
                  <a:cubicBezTo>
                    <a:pt x="13" y="6"/>
                    <a:pt x="13" y="6"/>
                    <a:pt x="13" y="6"/>
                  </a:cubicBezTo>
                  <a:cubicBezTo>
                    <a:pt x="13" y="10"/>
                    <a:pt x="13" y="10"/>
                    <a:pt x="13" y="10"/>
                  </a:cubicBezTo>
                  <a:cubicBezTo>
                    <a:pt x="7" y="10"/>
                    <a:pt x="7" y="10"/>
                    <a:pt x="7" y="10"/>
                  </a:cubicBezTo>
                  <a:cubicBezTo>
                    <a:pt x="7" y="22"/>
                    <a:pt x="7" y="22"/>
                    <a:pt x="7" y="22"/>
                  </a:cubicBezTo>
                  <a:cubicBezTo>
                    <a:pt x="7" y="25"/>
                    <a:pt x="8" y="27"/>
                    <a:pt x="10" y="27"/>
                  </a:cubicBezTo>
                  <a:cubicBezTo>
                    <a:pt x="11" y="27"/>
                    <a:pt x="12" y="27"/>
                    <a:pt x="13" y="26"/>
                  </a:cubicBezTo>
                  <a:cubicBezTo>
                    <a:pt x="13" y="30"/>
                    <a:pt x="13" y="30"/>
                    <a:pt x="13" y="30"/>
                  </a:cubicBezTo>
                  <a:cubicBezTo>
                    <a:pt x="12" y="30"/>
                    <a:pt x="11" y="30"/>
                    <a:pt x="9" y="30"/>
                  </a:cubicBezTo>
                  <a:cubicBezTo>
                    <a:pt x="7" y="30"/>
                    <a:pt x="6" y="30"/>
                    <a:pt x="5" y="28"/>
                  </a:cubicBezTo>
                  <a:cubicBezTo>
                    <a:pt x="4" y="27"/>
                    <a:pt x="3" y="25"/>
                    <a:pt x="3" y="22"/>
                  </a:cubicBezTo>
                  <a:cubicBezTo>
                    <a:pt x="3" y="10"/>
                    <a:pt x="3" y="10"/>
                    <a:pt x="3" y="10"/>
                  </a:cubicBezTo>
                  <a:cubicBezTo>
                    <a:pt x="0" y="10"/>
                    <a:pt x="0" y="10"/>
                    <a:pt x="0" y="10"/>
                  </a:cubicBezTo>
                  <a:cubicBezTo>
                    <a:pt x="0" y="6"/>
                    <a:pt x="0" y="6"/>
                    <a:pt x="0" y="6"/>
                  </a:cubicBezTo>
                  <a:cubicBezTo>
                    <a:pt x="3" y="6"/>
                    <a:pt x="3" y="6"/>
                    <a:pt x="3" y="6"/>
                  </a:cubicBezTo>
                  <a:cubicBezTo>
                    <a:pt x="3" y="1"/>
                    <a:pt x="3" y="1"/>
                    <a:pt x="3" y="1"/>
                  </a:cubicBezTo>
                  <a:lnTo>
                    <a:pt x="7"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1" name="Freeform 301">
              <a:extLst>
                <a:ext uri="{FF2B5EF4-FFF2-40B4-BE49-F238E27FC236}">
                  <a16:creationId xmlns:a16="http://schemas.microsoft.com/office/drawing/2014/main" id="{C996D266-A1FF-4EB4-9380-5EB5BE90CD04}"/>
                </a:ext>
              </a:extLst>
            </p:cNvPr>
            <p:cNvSpPr>
              <a:spLocks noEditPoints="1"/>
            </p:cNvSpPr>
            <p:nvPr/>
          </p:nvSpPr>
          <p:spPr bwMode="auto">
            <a:xfrm>
              <a:off x="8293101" y="4256088"/>
              <a:ext cx="12700" cy="85725"/>
            </a:xfrm>
            <a:custGeom>
              <a:avLst/>
              <a:gdLst>
                <a:gd name="T0" fmla="*/ 5 w 5"/>
                <a:gd name="T1" fmla="*/ 3 h 33"/>
                <a:gd name="T2" fmla="*/ 2 w 5"/>
                <a:gd name="T3" fmla="*/ 6 h 33"/>
                <a:gd name="T4" fmla="*/ 0 w 5"/>
                <a:gd name="T5" fmla="*/ 3 h 33"/>
                <a:gd name="T6" fmla="*/ 2 w 5"/>
                <a:gd name="T7" fmla="*/ 0 h 33"/>
                <a:gd name="T8" fmla="*/ 5 w 5"/>
                <a:gd name="T9" fmla="*/ 3 h 33"/>
                <a:gd name="T10" fmla="*/ 0 w 5"/>
                <a:gd name="T11" fmla="*/ 33 h 33"/>
                <a:gd name="T12" fmla="*/ 0 w 5"/>
                <a:gd name="T13" fmla="*/ 9 h 33"/>
                <a:gd name="T14" fmla="*/ 4 w 5"/>
                <a:gd name="T15" fmla="*/ 9 h 33"/>
                <a:gd name="T16" fmla="*/ 4 w 5"/>
                <a:gd name="T17" fmla="*/ 33 h 33"/>
                <a:gd name="T18" fmla="*/ 0 w 5"/>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3">
                  <a:moveTo>
                    <a:pt x="5" y="3"/>
                  </a:moveTo>
                  <a:cubicBezTo>
                    <a:pt x="5" y="4"/>
                    <a:pt x="4" y="6"/>
                    <a:pt x="2" y="6"/>
                  </a:cubicBezTo>
                  <a:cubicBezTo>
                    <a:pt x="1" y="6"/>
                    <a:pt x="0" y="4"/>
                    <a:pt x="0" y="3"/>
                  </a:cubicBezTo>
                  <a:cubicBezTo>
                    <a:pt x="0" y="2"/>
                    <a:pt x="1" y="0"/>
                    <a:pt x="2" y="0"/>
                  </a:cubicBezTo>
                  <a:cubicBezTo>
                    <a:pt x="4" y="0"/>
                    <a:pt x="5" y="2"/>
                    <a:pt x="5" y="3"/>
                  </a:cubicBezTo>
                  <a:close/>
                  <a:moveTo>
                    <a:pt x="0" y="33"/>
                  </a:moveTo>
                  <a:cubicBezTo>
                    <a:pt x="0" y="9"/>
                    <a:pt x="0" y="9"/>
                    <a:pt x="0" y="9"/>
                  </a:cubicBezTo>
                  <a:cubicBezTo>
                    <a:pt x="4" y="9"/>
                    <a:pt x="4" y="9"/>
                    <a:pt x="4" y="9"/>
                  </a:cubicBezTo>
                  <a:cubicBezTo>
                    <a:pt x="4" y="33"/>
                    <a:pt x="4" y="33"/>
                    <a:pt x="4" y="33"/>
                  </a:cubicBezTo>
                  <a:lnTo>
                    <a:pt x="0" y="3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2" name="Freeform 302">
              <a:extLst>
                <a:ext uri="{FF2B5EF4-FFF2-40B4-BE49-F238E27FC236}">
                  <a16:creationId xmlns:a16="http://schemas.microsoft.com/office/drawing/2014/main" id="{35F00B02-14EA-4D8B-B422-6DD5854DA3BA}"/>
                </a:ext>
              </a:extLst>
            </p:cNvPr>
            <p:cNvSpPr>
              <a:spLocks noEditPoints="1"/>
            </p:cNvSpPr>
            <p:nvPr/>
          </p:nvSpPr>
          <p:spPr bwMode="auto">
            <a:xfrm>
              <a:off x="8315326" y="4279900"/>
              <a:ext cx="55563" cy="61912"/>
            </a:xfrm>
            <a:custGeom>
              <a:avLst/>
              <a:gdLst>
                <a:gd name="T0" fmla="*/ 21 w 21"/>
                <a:gd name="T1" fmla="*/ 12 h 24"/>
                <a:gd name="T2" fmla="*/ 10 w 21"/>
                <a:gd name="T3" fmla="*/ 24 h 24"/>
                <a:gd name="T4" fmla="*/ 0 w 21"/>
                <a:gd name="T5" fmla="*/ 12 h 24"/>
                <a:gd name="T6" fmla="*/ 11 w 21"/>
                <a:gd name="T7" fmla="*/ 0 h 24"/>
                <a:gd name="T8" fmla="*/ 21 w 21"/>
                <a:gd name="T9" fmla="*/ 12 h 24"/>
                <a:gd name="T10" fmla="*/ 4 w 21"/>
                <a:gd name="T11" fmla="*/ 12 h 24"/>
                <a:gd name="T12" fmla="*/ 11 w 21"/>
                <a:gd name="T13" fmla="*/ 21 h 24"/>
                <a:gd name="T14" fmla="*/ 17 w 21"/>
                <a:gd name="T15" fmla="*/ 12 h 24"/>
                <a:gd name="T16" fmla="*/ 11 w 21"/>
                <a:gd name="T17" fmla="*/ 3 h 24"/>
                <a:gd name="T18" fmla="*/ 4 w 21"/>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21" y="12"/>
                  </a:moveTo>
                  <a:cubicBezTo>
                    <a:pt x="21" y="21"/>
                    <a:pt x="15" y="24"/>
                    <a:pt x="10" y="24"/>
                  </a:cubicBezTo>
                  <a:cubicBezTo>
                    <a:pt x="5" y="24"/>
                    <a:pt x="0" y="20"/>
                    <a:pt x="0" y="12"/>
                  </a:cubicBezTo>
                  <a:cubicBezTo>
                    <a:pt x="0" y="4"/>
                    <a:pt x="5" y="0"/>
                    <a:pt x="11" y="0"/>
                  </a:cubicBezTo>
                  <a:cubicBezTo>
                    <a:pt x="17" y="0"/>
                    <a:pt x="21" y="4"/>
                    <a:pt x="21" y="12"/>
                  </a:cubicBezTo>
                  <a:close/>
                  <a:moveTo>
                    <a:pt x="4" y="12"/>
                  </a:moveTo>
                  <a:cubicBezTo>
                    <a:pt x="4" y="17"/>
                    <a:pt x="7" y="21"/>
                    <a:pt x="11" y="21"/>
                  </a:cubicBezTo>
                  <a:cubicBezTo>
                    <a:pt x="14" y="21"/>
                    <a:pt x="17" y="17"/>
                    <a:pt x="17" y="12"/>
                  </a:cubicBezTo>
                  <a:cubicBezTo>
                    <a:pt x="17" y="8"/>
                    <a:pt x="15" y="3"/>
                    <a:pt x="11" y="3"/>
                  </a:cubicBezTo>
                  <a:cubicBezTo>
                    <a:pt x="6" y="3"/>
                    <a:pt x="4" y="8"/>
                    <a:pt x="4" y="12"/>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3" name="Freeform 303">
              <a:extLst>
                <a:ext uri="{FF2B5EF4-FFF2-40B4-BE49-F238E27FC236}">
                  <a16:creationId xmlns:a16="http://schemas.microsoft.com/office/drawing/2014/main" id="{001D0AA3-3AD5-4ACA-AC57-BC2BA807451F}"/>
                </a:ext>
              </a:extLst>
            </p:cNvPr>
            <p:cNvSpPr>
              <a:spLocks/>
            </p:cNvSpPr>
            <p:nvPr/>
          </p:nvSpPr>
          <p:spPr bwMode="auto">
            <a:xfrm>
              <a:off x="8383588" y="4279900"/>
              <a:ext cx="46038" cy="61912"/>
            </a:xfrm>
            <a:custGeom>
              <a:avLst/>
              <a:gdLst>
                <a:gd name="T0" fmla="*/ 0 w 18"/>
                <a:gd name="T1" fmla="*/ 7 h 24"/>
                <a:gd name="T2" fmla="*/ 0 w 18"/>
                <a:gd name="T3" fmla="*/ 0 h 24"/>
                <a:gd name="T4" fmla="*/ 3 w 18"/>
                <a:gd name="T5" fmla="*/ 0 h 24"/>
                <a:gd name="T6" fmla="*/ 3 w 18"/>
                <a:gd name="T7" fmla="*/ 4 h 24"/>
                <a:gd name="T8" fmla="*/ 3 w 18"/>
                <a:gd name="T9" fmla="*/ 4 h 24"/>
                <a:gd name="T10" fmla="*/ 10 w 18"/>
                <a:gd name="T11" fmla="*/ 0 h 24"/>
                <a:gd name="T12" fmla="*/ 18 w 18"/>
                <a:gd name="T13" fmla="*/ 9 h 24"/>
                <a:gd name="T14" fmla="*/ 18 w 18"/>
                <a:gd name="T15" fmla="*/ 24 h 24"/>
                <a:gd name="T16" fmla="*/ 14 w 18"/>
                <a:gd name="T17" fmla="*/ 24 h 24"/>
                <a:gd name="T18" fmla="*/ 14 w 18"/>
                <a:gd name="T19" fmla="*/ 10 h 24"/>
                <a:gd name="T20" fmla="*/ 9 w 18"/>
                <a:gd name="T21" fmla="*/ 3 h 24"/>
                <a:gd name="T22" fmla="*/ 4 w 18"/>
                <a:gd name="T23" fmla="*/ 7 h 24"/>
                <a:gd name="T24" fmla="*/ 4 w 18"/>
                <a:gd name="T25" fmla="*/ 9 h 24"/>
                <a:gd name="T26" fmla="*/ 4 w 18"/>
                <a:gd name="T27" fmla="*/ 24 h 24"/>
                <a:gd name="T28" fmla="*/ 0 w 18"/>
                <a:gd name="T29" fmla="*/ 24 h 24"/>
                <a:gd name="T30" fmla="*/ 0 w 18"/>
                <a:gd name="T3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0" y="7"/>
                  </a:moveTo>
                  <a:cubicBezTo>
                    <a:pt x="0" y="4"/>
                    <a:pt x="0" y="2"/>
                    <a:pt x="0" y="0"/>
                  </a:cubicBezTo>
                  <a:cubicBezTo>
                    <a:pt x="3" y="0"/>
                    <a:pt x="3" y="0"/>
                    <a:pt x="3" y="0"/>
                  </a:cubicBezTo>
                  <a:cubicBezTo>
                    <a:pt x="3" y="4"/>
                    <a:pt x="3" y="4"/>
                    <a:pt x="3" y="4"/>
                  </a:cubicBezTo>
                  <a:cubicBezTo>
                    <a:pt x="3" y="4"/>
                    <a:pt x="3" y="4"/>
                    <a:pt x="3" y="4"/>
                  </a:cubicBezTo>
                  <a:cubicBezTo>
                    <a:pt x="5" y="2"/>
                    <a:pt x="7" y="0"/>
                    <a:pt x="10" y="0"/>
                  </a:cubicBezTo>
                  <a:cubicBezTo>
                    <a:pt x="14" y="0"/>
                    <a:pt x="18" y="2"/>
                    <a:pt x="18" y="9"/>
                  </a:cubicBezTo>
                  <a:cubicBezTo>
                    <a:pt x="18" y="24"/>
                    <a:pt x="18" y="24"/>
                    <a:pt x="18" y="24"/>
                  </a:cubicBezTo>
                  <a:cubicBezTo>
                    <a:pt x="14" y="24"/>
                    <a:pt x="14" y="24"/>
                    <a:pt x="14" y="24"/>
                  </a:cubicBezTo>
                  <a:cubicBezTo>
                    <a:pt x="14" y="10"/>
                    <a:pt x="14" y="10"/>
                    <a:pt x="14" y="10"/>
                  </a:cubicBezTo>
                  <a:cubicBezTo>
                    <a:pt x="14" y="6"/>
                    <a:pt x="13" y="3"/>
                    <a:pt x="9" y="3"/>
                  </a:cubicBezTo>
                  <a:cubicBezTo>
                    <a:pt x="7" y="3"/>
                    <a:pt x="5" y="5"/>
                    <a:pt x="4" y="7"/>
                  </a:cubicBezTo>
                  <a:cubicBezTo>
                    <a:pt x="4" y="8"/>
                    <a:pt x="4" y="9"/>
                    <a:pt x="4" y="9"/>
                  </a:cubicBezTo>
                  <a:cubicBezTo>
                    <a:pt x="4" y="24"/>
                    <a:pt x="4" y="24"/>
                    <a:pt x="4" y="24"/>
                  </a:cubicBezTo>
                  <a:cubicBezTo>
                    <a:pt x="0" y="24"/>
                    <a:pt x="0" y="24"/>
                    <a:pt x="0" y="24"/>
                  </a:cubicBezTo>
                  <a:lnTo>
                    <a:pt x="0"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grpSp>
        <p:nvGrpSpPr>
          <p:cNvPr id="254" name="Group 253">
            <a:extLst>
              <a:ext uri="{FF2B5EF4-FFF2-40B4-BE49-F238E27FC236}">
                <a16:creationId xmlns:a16="http://schemas.microsoft.com/office/drawing/2014/main" id="{92838DE0-10D5-4294-97D3-FF90F8D93F06}"/>
              </a:ext>
            </a:extLst>
          </p:cNvPr>
          <p:cNvGrpSpPr/>
          <p:nvPr/>
        </p:nvGrpSpPr>
        <p:grpSpPr>
          <a:xfrm>
            <a:off x="8757663" y="3101626"/>
            <a:ext cx="1193800" cy="90488"/>
            <a:chOff x="8677276" y="3413125"/>
            <a:chExt cx="1193800" cy="90488"/>
          </a:xfrm>
        </p:grpSpPr>
        <p:sp>
          <p:nvSpPr>
            <p:cNvPr id="255" name="Freeform 304">
              <a:extLst>
                <a:ext uri="{FF2B5EF4-FFF2-40B4-BE49-F238E27FC236}">
                  <a16:creationId xmlns:a16="http://schemas.microsoft.com/office/drawing/2014/main" id="{EF4377F1-7CDE-4EBF-965E-494ED02C19C6}"/>
                </a:ext>
              </a:extLst>
            </p:cNvPr>
            <p:cNvSpPr>
              <a:spLocks noEditPoints="1"/>
            </p:cNvSpPr>
            <p:nvPr/>
          </p:nvSpPr>
          <p:spPr bwMode="auto">
            <a:xfrm>
              <a:off x="8677276" y="3417888"/>
              <a:ext cx="49213" cy="85725"/>
            </a:xfrm>
            <a:custGeom>
              <a:avLst/>
              <a:gdLst>
                <a:gd name="T0" fmla="*/ 0 w 19"/>
                <a:gd name="T1" fmla="*/ 0 h 33"/>
                <a:gd name="T2" fmla="*/ 7 w 19"/>
                <a:gd name="T3" fmla="*/ 0 h 33"/>
                <a:gd name="T4" fmla="*/ 15 w 19"/>
                <a:gd name="T5" fmla="*/ 2 h 33"/>
                <a:gd name="T6" fmla="*/ 18 w 19"/>
                <a:gd name="T7" fmla="*/ 8 h 33"/>
                <a:gd name="T8" fmla="*/ 12 w 19"/>
                <a:gd name="T9" fmla="*/ 15 h 33"/>
                <a:gd name="T10" fmla="*/ 12 w 19"/>
                <a:gd name="T11" fmla="*/ 15 h 33"/>
                <a:gd name="T12" fmla="*/ 19 w 19"/>
                <a:gd name="T13" fmla="*/ 23 h 33"/>
                <a:gd name="T14" fmla="*/ 16 w 19"/>
                <a:gd name="T15" fmla="*/ 30 h 33"/>
                <a:gd name="T16" fmla="*/ 6 w 19"/>
                <a:gd name="T17" fmla="*/ 33 h 33"/>
                <a:gd name="T18" fmla="*/ 0 w 19"/>
                <a:gd name="T19" fmla="*/ 32 h 33"/>
                <a:gd name="T20" fmla="*/ 0 w 19"/>
                <a:gd name="T21" fmla="*/ 0 h 33"/>
                <a:gd name="T22" fmla="*/ 4 w 19"/>
                <a:gd name="T23" fmla="*/ 14 h 33"/>
                <a:gd name="T24" fmla="*/ 7 w 19"/>
                <a:gd name="T25" fmla="*/ 14 h 33"/>
                <a:gd name="T26" fmla="*/ 14 w 19"/>
                <a:gd name="T27" fmla="*/ 8 h 33"/>
                <a:gd name="T28" fmla="*/ 7 w 19"/>
                <a:gd name="T29" fmla="*/ 3 h 33"/>
                <a:gd name="T30" fmla="*/ 4 w 19"/>
                <a:gd name="T31" fmla="*/ 3 h 33"/>
                <a:gd name="T32" fmla="*/ 4 w 19"/>
                <a:gd name="T33" fmla="*/ 14 h 33"/>
                <a:gd name="T34" fmla="*/ 4 w 19"/>
                <a:gd name="T35" fmla="*/ 29 h 33"/>
                <a:gd name="T36" fmla="*/ 7 w 19"/>
                <a:gd name="T37" fmla="*/ 29 h 33"/>
                <a:gd name="T38" fmla="*/ 15 w 19"/>
                <a:gd name="T39" fmla="*/ 23 h 33"/>
                <a:gd name="T40" fmla="*/ 7 w 19"/>
                <a:gd name="T41" fmla="*/ 17 h 33"/>
                <a:gd name="T42" fmla="*/ 4 w 19"/>
                <a:gd name="T43" fmla="*/ 17 h 33"/>
                <a:gd name="T44" fmla="*/ 4 w 19"/>
                <a:gd name="T45"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33">
                  <a:moveTo>
                    <a:pt x="0" y="0"/>
                  </a:moveTo>
                  <a:cubicBezTo>
                    <a:pt x="2" y="0"/>
                    <a:pt x="4" y="0"/>
                    <a:pt x="7" y="0"/>
                  </a:cubicBezTo>
                  <a:cubicBezTo>
                    <a:pt x="11" y="0"/>
                    <a:pt x="13" y="0"/>
                    <a:pt x="15" y="2"/>
                  </a:cubicBezTo>
                  <a:cubicBezTo>
                    <a:pt x="17" y="3"/>
                    <a:pt x="18" y="5"/>
                    <a:pt x="18" y="8"/>
                  </a:cubicBezTo>
                  <a:cubicBezTo>
                    <a:pt x="18" y="11"/>
                    <a:pt x="16" y="14"/>
                    <a:pt x="12" y="15"/>
                  </a:cubicBezTo>
                  <a:cubicBezTo>
                    <a:pt x="12" y="15"/>
                    <a:pt x="12" y="15"/>
                    <a:pt x="12" y="15"/>
                  </a:cubicBezTo>
                  <a:cubicBezTo>
                    <a:pt x="16" y="16"/>
                    <a:pt x="19" y="18"/>
                    <a:pt x="19" y="23"/>
                  </a:cubicBezTo>
                  <a:cubicBezTo>
                    <a:pt x="19" y="26"/>
                    <a:pt x="18" y="28"/>
                    <a:pt x="16" y="30"/>
                  </a:cubicBezTo>
                  <a:cubicBezTo>
                    <a:pt x="14" y="32"/>
                    <a:pt x="11" y="33"/>
                    <a:pt x="6" y="33"/>
                  </a:cubicBezTo>
                  <a:cubicBezTo>
                    <a:pt x="3" y="33"/>
                    <a:pt x="1" y="32"/>
                    <a:pt x="0" y="32"/>
                  </a:cubicBezTo>
                  <a:lnTo>
                    <a:pt x="0" y="0"/>
                  </a:lnTo>
                  <a:close/>
                  <a:moveTo>
                    <a:pt x="4" y="14"/>
                  </a:moveTo>
                  <a:cubicBezTo>
                    <a:pt x="7" y="14"/>
                    <a:pt x="7" y="14"/>
                    <a:pt x="7" y="14"/>
                  </a:cubicBezTo>
                  <a:cubicBezTo>
                    <a:pt x="11" y="14"/>
                    <a:pt x="14" y="11"/>
                    <a:pt x="14" y="8"/>
                  </a:cubicBezTo>
                  <a:cubicBezTo>
                    <a:pt x="14" y="5"/>
                    <a:pt x="11" y="3"/>
                    <a:pt x="7" y="3"/>
                  </a:cubicBezTo>
                  <a:cubicBezTo>
                    <a:pt x="5" y="3"/>
                    <a:pt x="4" y="3"/>
                    <a:pt x="4" y="3"/>
                  </a:cubicBezTo>
                  <a:lnTo>
                    <a:pt x="4" y="14"/>
                  </a:lnTo>
                  <a:close/>
                  <a:moveTo>
                    <a:pt x="4" y="29"/>
                  </a:moveTo>
                  <a:cubicBezTo>
                    <a:pt x="5" y="29"/>
                    <a:pt x="6" y="29"/>
                    <a:pt x="7" y="29"/>
                  </a:cubicBezTo>
                  <a:cubicBezTo>
                    <a:pt x="11" y="29"/>
                    <a:pt x="15" y="28"/>
                    <a:pt x="15" y="23"/>
                  </a:cubicBezTo>
                  <a:cubicBezTo>
                    <a:pt x="15" y="19"/>
                    <a:pt x="11" y="17"/>
                    <a:pt x="7" y="17"/>
                  </a:cubicBezTo>
                  <a:cubicBezTo>
                    <a:pt x="4" y="17"/>
                    <a:pt x="4" y="17"/>
                    <a:pt x="4" y="17"/>
                  </a:cubicBezTo>
                  <a:lnTo>
                    <a:pt x="4" y="29"/>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05">
              <a:extLst>
                <a:ext uri="{FF2B5EF4-FFF2-40B4-BE49-F238E27FC236}">
                  <a16:creationId xmlns:a16="http://schemas.microsoft.com/office/drawing/2014/main" id="{CD2E77CE-049D-4701-8ADB-5FAE0C73FD44}"/>
                </a:ext>
              </a:extLst>
            </p:cNvPr>
            <p:cNvSpPr>
              <a:spLocks noEditPoints="1"/>
            </p:cNvSpPr>
            <p:nvPr/>
          </p:nvSpPr>
          <p:spPr bwMode="auto">
            <a:xfrm>
              <a:off x="8736013" y="3417888"/>
              <a:ext cx="14288" cy="82550"/>
            </a:xfrm>
            <a:custGeom>
              <a:avLst/>
              <a:gdLst>
                <a:gd name="T0" fmla="*/ 5 w 5"/>
                <a:gd name="T1" fmla="*/ 3 h 32"/>
                <a:gd name="T2" fmla="*/ 3 w 5"/>
                <a:gd name="T3" fmla="*/ 5 h 32"/>
                <a:gd name="T4" fmla="*/ 0 w 5"/>
                <a:gd name="T5" fmla="*/ 3 h 32"/>
                <a:gd name="T6" fmla="*/ 3 w 5"/>
                <a:gd name="T7" fmla="*/ 0 h 32"/>
                <a:gd name="T8" fmla="*/ 5 w 5"/>
                <a:gd name="T9" fmla="*/ 3 h 32"/>
                <a:gd name="T10" fmla="*/ 1 w 5"/>
                <a:gd name="T11" fmla="*/ 32 h 32"/>
                <a:gd name="T12" fmla="*/ 1 w 5"/>
                <a:gd name="T13" fmla="*/ 9 h 32"/>
                <a:gd name="T14" fmla="*/ 5 w 5"/>
                <a:gd name="T15" fmla="*/ 9 h 32"/>
                <a:gd name="T16" fmla="*/ 5 w 5"/>
                <a:gd name="T17" fmla="*/ 32 h 32"/>
                <a:gd name="T18" fmla="*/ 1 w 5"/>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2">
                  <a:moveTo>
                    <a:pt x="5" y="3"/>
                  </a:moveTo>
                  <a:cubicBezTo>
                    <a:pt x="5" y="4"/>
                    <a:pt x="4" y="5"/>
                    <a:pt x="3" y="5"/>
                  </a:cubicBezTo>
                  <a:cubicBezTo>
                    <a:pt x="1" y="5"/>
                    <a:pt x="0" y="4"/>
                    <a:pt x="0" y="3"/>
                  </a:cubicBezTo>
                  <a:cubicBezTo>
                    <a:pt x="0" y="1"/>
                    <a:pt x="1" y="0"/>
                    <a:pt x="3" y="0"/>
                  </a:cubicBezTo>
                  <a:cubicBezTo>
                    <a:pt x="4" y="0"/>
                    <a:pt x="5" y="1"/>
                    <a:pt x="5" y="3"/>
                  </a:cubicBezTo>
                  <a:close/>
                  <a:moveTo>
                    <a:pt x="1" y="32"/>
                  </a:moveTo>
                  <a:cubicBezTo>
                    <a:pt x="1" y="9"/>
                    <a:pt x="1" y="9"/>
                    <a:pt x="1" y="9"/>
                  </a:cubicBezTo>
                  <a:cubicBezTo>
                    <a:pt x="5" y="9"/>
                    <a:pt x="5" y="9"/>
                    <a:pt x="5" y="9"/>
                  </a:cubicBezTo>
                  <a:cubicBezTo>
                    <a:pt x="5" y="32"/>
                    <a:pt x="5" y="32"/>
                    <a:pt x="5" y="32"/>
                  </a:cubicBezTo>
                  <a:lnTo>
                    <a:pt x="1" y="3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6">
              <a:extLst>
                <a:ext uri="{FF2B5EF4-FFF2-40B4-BE49-F238E27FC236}">
                  <a16:creationId xmlns:a16="http://schemas.microsoft.com/office/drawing/2014/main" id="{44652323-4F48-42C3-A9A8-E12F2F76D17E}"/>
                </a:ext>
              </a:extLst>
            </p:cNvPr>
            <p:cNvSpPr>
              <a:spLocks noChangeArrowheads="1"/>
            </p:cNvSpPr>
            <p:nvPr/>
          </p:nvSpPr>
          <p:spPr bwMode="auto">
            <a:xfrm>
              <a:off x="8763001" y="3463925"/>
              <a:ext cx="28575" cy="7937"/>
            </a:xfrm>
            <a:prstGeom prst="rect">
              <a:avLst/>
            </a:prstGeom>
            <a:solidFill>
              <a:srgbClr val="BE1E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07">
              <a:extLst>
                <a:ext uri="{FF2B5EF4-FFF2-40B4-BE49-F238E27FC236}">
                  <a16:creationId xmlns:a16="http://schemas.microsoft.com/office/drawing/2014/main" id="{08C19FAA-4A76-4DF9-8F18-332633C4E5AE}"/>
                </a:ext>
              </a:extLst>
            </p:cNvPr>
            <p:cNvSpPr>
              <a:spLocks noEditPoints="1"/>
            </p:cNvSpPr>
            <p:nvPr/>
          </p:nvSpPr>
          <p:spPr bwMode="auto">
            <a:xfrm>
              <a:off x="8801101" y="3413125"/>
              <a:ext cx="52388" cy="90487"/>
            </a:xfrm>
            <a:custGeom>
              <a:avLst/>
              <a:gdLst>
                <a:gd name="T0" fmla="*/ 20 w 20"/>
                <a:gd name="T1" fmla="*/ 0 h 35"/>
                <a:gd name="T2" fmla="*/ 20 w 20"/>
                <a:gd name="T3" fmla="*/ 28 h 35"/>
                <a:gd name="T4" fmla="*/ 20 w 20"/>
                <a:gd name="T5" fmla="*/ 34 h 35"/>
                <a:gd name="T6" fmla="*/ 16 w 20"/>
                <a:gd name="T7" fmla="*/ 34 h 35"/>
                <a:gd name="T8" fmla="*/ 16 w 20"/>
                <a:gd name="T9" fmla="*/ 31 h 35"/>
                <a:gd name="T10" fmla="*/ 16 w 20"/>
                <a:gd name="T11" fmla="*/ 31 h 35"/>
                <a:gd name="T12" fmla="*/ 9 w 20"/>
                <a:gd name="T13" fmla="*/ 35 h 35"/>
                <a:gd name="T14" fmla="*/ 0 w 20"/>
                <a:gd name="T15" fmla="*/ 23 h 35"/>
                <a:gd name="T16" fmla="*/ 10 w 20"/>
                <a:gd name="T17" fmla="*/ 11 h 35"/>
                <a:gd name="T18" fmla="*/ 16 w 20"/>
                <a:gd name="T19" fmla="*/ 14 h 35"/>
                <a:gd name="T20" fmla="*/ 16 w 20"/>
                <a:gd name="T21" fmla="*/ 14 h 35"/>
                <a:gd name="T22" fmla="*/ 16 w 20"/>
                <a:gd name="T23" fmla="*/ 0 h 35"/>
                <a:gd name="T24" fmla="*/ 20 w 20"/>
                <a:gd name="T25" fmla="*/ 0 h 35"/>
                <a:gd name="T26" fmla="*/ 16 w 20"/>
                <a:gd name="T27" fmla="*/ 20 h 35"/>
                <a:gd name="T28" fmla="*/ 16 w 20"/>
                <a:gd name="T29" fmla="*/ 19 h 35"/>
                <a:gd name="T30" fmla="*/ 10 w 20"/>
                <a:gd name="T31" fmla="*/ 14 h 35"/>
                <a:gd name="T32" fmla="*/ 4 w 20"/>
                <a:gd name="T33" fmla="*/ 23 h 35"/>
                <a:gd name="T34" fmla="*/ 10 w 20"/>
                <a:gd name="T35" fmla="*/ 31 h 35"/>
                <a:gd name="T36" fmla="*/ 16 w 20"/>
                <a:gd name="T37" fmla="*/ 27 h 35"/>
                <a:gd name="T38" fmla="*/ 16 w 20"/>
                <a:gd name="T39" fmla="*/ 25 h 35"/>
                <a:gd name="T40" fmla="*/ 16 w 20"/>
                <a:gd name="T4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35">
                  <a:moveTo>
                    <a:pt x="20" y="0"/>
                  </a:moveTo>
                  <a:cubicBezTo>
                    <a:pt x="20" y="28"/>
                    <a:pt x="20" y="28"/>
                    <a:pt x="20" y="28"/>
                  </a:cubicBezTo>
                  <a:cubicBezTo>
                    <a:pt x="20" y="30"/>
                    <a:pt x="20" y="33"/>
                    <a:pt x="20" y="34"/>
                  </a:cubicBezTo>
                  <a:cubicBezTo>
                    <a:pt x="16" y="34"/>
                    <a:pt x="16" y="34"/>
                    <a:pt x="16" y="34"/>
                  </a:cubicBezTo>
                  <a:cubicBezTo>
                    <a:pt x="16" y="31"/>
                    <a:pt x="16" y="31"/>
                    <a:pt x="16" y="31"/>
                  </a:cubicBezTo>
                  <a:cubicBezTo>
                    <a:pt x="16" y="31"/>
                    <a:pt x="16" y="31"/>
                    <a:pt x="16" y="31"/>
                  </a:cubicBezTo>
                  <a:cubicBezTo>
                    <a:pt x="15" y="33"/>
                    <a:pt x="13" y="35"/>
                    <a:pt x="9" y="35"/>
                  </a:cubicBezTo>
                  <a:cubicBezTo>
                    <a:pt x="4" y="35"/>
                    <a:pt x="0" y="30"/>
                    <a:pt x="0" y="23"/>
                  </a:cubicBezTo>
                  <a:cubicBezTo>
                    <a:pt x="0" y="15"/>
                    <a:pt x="4" y="11"/>
                    <a:pt x="10" y="11"/>
                  </a:cubicBezTo>
                  <a:cubicBezTo>
                    <a:pt x="13" y="11"/>
                    <a:pt x="15" y="12"/>
                    <a:pt x="16" y="14"/>
                  </a:cubicBezTo>
                  <a:cubicBezTo>
                    <a:pt x="16" y="14"/>
                    <a:pt x="16" y="14"/>
                    <a:pt x="16" y="14"/>
                  </a:cubicBezTo>
                  <a:cubicBezTo>
                    <a:pt x="16" y="0"/>
                    <a:pt x="16" y="0"/>
                    <a:pt x="16" y="0"/>
                  </a:cubicBezTo>
                  <a:lnTo>
                    <a:pt x="20" y="0"/>
                  </a:lnTo>
                  <a:close/>
                  <a:moveTo>
                    <a:pt x="16" y="20"/>
                  </a:moveTo>
                  <a:cubicBezTo>
                    <a:pt x="16" y="20"/>
                    <a:pt x="16" y="19"/>
                    <a:pt x="16" y="19"/>
                  </a:cubicBezTo>
                  <a:cubicBezTo>
                    <a:pt x="15" y="16"/>
                    <a:pt x="13" y="14"/>
                    <a:pt x="10" y="14"/>
                  </a:cubicBezTo>
                  <a:cubicBezTo>
                    <a:pt x="6" y="14"/>
                    <a:pt x="4" y="18"/>
                    <a:pt x="4" y="23"/>
                  </a:cubicBezTo>
                  <a:cubicBezTo>
                    <a:pt x="4" y="28"/>
                    <a:pt x="6" y="31"/>
                    <a:pt x="10" y="31"/>
                  </a:cubicBezTo>
                  <a:cubicBezTo>
                    <a:pt x="13" y="31"/>
                    <a:pt x="15" y="30"/>
                    <a:pt x="16" y="27"/>
                  </a:cubicBezTo>
                  <a:cubicBezTo>
                    <a:pt x="16" y="26"/>
                    <a:pt x="16" y="26"/>
                    <a:pt x="16" y="25"/>
                  </a:cubicBezTo>
                  <a:lnTo>
                    <a:pt x="16" y="2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08">
              <a:extLst>
                <a:ext uri="{FF2B5EF4-FFF2-40B4-BE49-F238E27FC236}">
                  <a16:creationId xmlns:a16="http://schemas.microsoft.com/office/drawing/2014/main" id="{A53CA062-DF77-4ACE-AB31-E2867BC38921}"/>
                </a:ext>
              </a:extLst>
            </p:cNvPr>
            <p:cNvSpPr>
              <a:spLocks noEditPoints="1"/>
            </p:cNvSpPr>
            <p:nvPr/>
          </p:nvSpPr>
          <p:spPr bwMode="auto">
            <a:xfrm>
              <a:off x="8869363" y="3417888"/>
              <a:ext cx="12700" cy="82550"/>
            </a:xfrm>
            <a:custGeom>
              <a:avLst/>
              <a:gdLst>
                <a:gd name="T0" fmla="*/ 5 w 5"/>
                <a:gd name="T1" fmla="*/ 3 h 32"/>
                <a:gd name="T2" fmla="*/ 2 w 5"/>
                <a:gd name="T3" fmla="*/ 5 h 32"/>
                <a:gd name="T4" fmla="*/ 0 w 5"/>
                <a:gd name="T5" fmla="*/ 3 h 32"/>
                <a:gd name="T6" fmla="*/ 2 w 5"/>
                <a:gd name="T7" fmla="*/ 0 h 32"/>
                <a:gd name="T8" fmla="*/ 5 w 5"/>
                <a:gd name="T9" fmla="*/ 3 h 32"/>
                <a:gd name="T10" fmla="*/ 0 w 5"/>
                <a:gd name="T11" fmla="*/ 32 h 32"/>
                <a:gd name="T12" fmla="*/ 0 w 5"/>
                <a:gd name="T13" fmla="*/ 9 h 32"/>
                <a:gd name="T14" fmla="*/ 4 w 5"/>
                <a:gd name="T15" fmla="*/ 9 h 32"/>
                <a:gd name="T16" fmla="*/ 4 w 5"/>
                <a:gd name="T17" fmla="*/ 32 h 32"/>
                <a:gd name="T18" fmla="*/ 0 w 5"/>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2">
                  <a:moveTo>
                    <a:pt x="5" y="3"/>
                  </a:moveTo>
                  <a:cubicBezTo>
                    <a:pt x="5" y="4"/>
                    <a:pt x="4" y="5"/>
                    <a:pt x="2" y="5"/>
                  </a:cubicBezTo>
                  <a:cubicBezTo>
                    <a:pt x="1" y="5"/>
                    <a:pt x="0" y="4"/>
                    <a:pt x="0" y="3"/>
                  </a:cubicBezTo>
                  <a:cubicBezTo>
                    <a:pt x="0" y="1"/>
                    <a:pt x="1" y="0"/>
                    <a:pt x="2" y="0"/>
                  </a:cubicBezTo>
                  <a:cubicBezTo>
                    <a:pt x="4" y="0"/>
                    <a:pt x="5" y="1"/>
                    <a:pt x="5" y="3"/>
                  </a:cubicBezTo>
                  <a:close/>
                  <a:moveTo>
                    <a:pt x="0" y="32"/>
                  </a:moveTo>
                  <a:cubicBezTo>
                    <a:pt x="0" y="9"/>
                    <a:pt x="0" y="9"/>
                    <a:pt x="0" y="9"/>
                  </a:cubicBezTo>
                  <a:cubicBezTo>
                    <a:pt x="4" y="9"/>
                    <a:pt x="4" y="9"/>
                    <a:pt x="4" y="9"/>
                  </a:cubicBezTo>
                  <a:cubicBezTo>
                    <a:pt x="4" y="32"/>
                    <a:pt x="4" y="32"/>
                    <a:pt x="4" y="32"/>
                  </a:cubicBezTo>
                  <a:lnTo>
                    <a:pt x="0" y="3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09">
              <a:extLst>
                <a:ext uri="{FF2B5EF4-FFF2-40B4-BE49-F238E27FC236}">
                  <a16:creationId xmlns:a16="http://schemas.microsoft.com/office/drawing/2014/main" id="{6922BF28-CAB5-4DE9-BB83-5CE16FE4A8EA}"/>
                </a:ext>
              </a:extLst>
            </p:cNvPr>
            <p:cNvSpPr>
              <a:spLocks/>
            </p:cNvSpPr>
            <p:nvPr/>
          </p:nvSpPr>
          <p:spPr bwMode="auto">
            <a:xfrm>
              <a:off x="8897938" y="3441700"/>
              <a:ext cx="28575" cy="58737"/>
            </a:xfrm>
            <a:custGeom>
              <a:avLst/>
              <a:gdLst>
                <a:gd name="T0" fmla="*/ 0 w 11"/>
                <a:gd name="T1" fmla="*/ 7 h 23"/>
                <a:gd name="T2" fmla="*/ 0 w 11"/>
                <a:gd name="T3" fmla="*/ 0 h 23"/>
                <a:gd name="T4" fmla="*/ 3 w 11"/>
                <a:gd name="T5" fmla="*/ 0 h 23"/>
                <a:gd name="T6" fmla="*/ 3 w 11"/>
                <a:gd name="T7" fmla="*/ 4 h 23"/>
                <a:gd name="T8" fmla="*/ 3 w 11"/>
                <a:gd name="T9" fmla="*/ 4 h 23"/>
                <a:gd name="T10" fmla="*/ 9 w 11"/>
                <a:gd name="T11" fmla="*/ 0 h 23"/>
                <a:gd name="T12" fmla="*/ 11 w 11"/>
                <a:gd name="T13" fmla="*/ 0 h 23"/>
                <a:gd name="T14" fmla="*/ 11 w 11"/>
                <a:gd name="T15" fmla="*/ 4 h 23"/>
                <a:gd name="T16" fmla="*/ 9 w 11"/>
                <a:gd name="T17" fmla="*/ 4 h 23"/>
                <a:gd name="T18" fmla="*/ 4 w 11"/>
                <a:gd name="T19" fmla="*/ 9 h 23"/>
                <a:gd name="T20" fmla="*/ 4 w 11"/>
                <a:gd name="T21" fmla="*/ 11 h 23"/>
                <a:gd name="T22" fmla="*/ 4 w 11"/>
                <a:gd name="T23" fmla="*/ 23 h 23"/>
                <a:gd name="T24" fmla="*/ 0 w 11"/>
                <a:gd name="T25" fmla="*/ 23 h 23"/>
                <a:gd name="T26" fmla="*/ 0 w 11"/>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3">
                  <a:moveTo>
                    <a:pt x="0" y="7"/>
                  </a:moveTo>
                  <a:cubicBezTo>
                    <a:pt x="0" y="4"/>
                    <a:pt x="0" y="2"/>
                    <a:pt x="0" y="0"/>
                  </a:cubicBezTo>
                  <a:cubicBezTo>
                    <a:pt x="3" y="0"/>
                    <a:pt x="3" y="0"/>
                    <a:pt x="3" y="0"/>
                  </a:cubicBezTo>
                  <a:cubicBezTo>
                    <a:pt x="3" y="4"/>
                    <a:pt x="3" y="4"/>
                    <a:pt x="3" y="4"/>
                  </a:cubicBezTo>
                  <a:cubicBezTo>
                    <a:pt x="3" y="4"/>
                    <a:pt x="3" y="4"/>
                    <a:pt x="3" y="4"/>
                  </a:cubicBezTo>
                  <a:cubicBezTo>
                    <a:pt x="4" y="2"/>
                    <a:pt x="7" y="0"/>
                    <a:pt x="9" y="0"/>
                  </a:cubicBezTo>
                  <a:cubicBezTo>
                    <a:pt x="10" y="0"/>
                    <a:pt x="10" y="0"/>
                    <a:pt x="11" y="0"/>
                  </a:cubicBezTo>
                  <a:cubicBezTo>
                    <a:pt x="11" y="4"/>
                    <a:pt x="11" y="4"/>
                    <a:pt x="11" y="4"/>
                  </a:cubicBezTo>
                  <a:cubicBezTo>
                    <a:pt x="10" y="4"/>
                    <a:pt x="10" y="4"/>
                    <a:pt x="9" y="4"/>
                  </a:cubicBezTo>
                  <a:cubicBezTo>
                    <a:pt x="6" y="4"/>
                    <a:pt x="4" y="6"/>
                    <a:pt x="4" y="9"/>
                  </a:cubicBezTo>
                  <a:cubicBezTo>
                    <a:pt x="4" y="9"/>
                    <a:pt x="4" y="10"/>
                    <a:pt x="4" y="11"/>
                  </a:cubicBezTo>
                  <a:cubicBezTo>
                    <a:pt x="4" y="23"/>
                    <a:pt x="4" y="23"/>
                    <a:pt x="4" y="23"/>
                  </a:cubicBezTo>
                  <a:cubicBezTo>
                    <a:pt x="0" y="23"/>
                    <a:pt x="0" y="23"/>
                    <a:pt x="0" y="23"/>
                  </a:cubicBezTo>
                  <a:lnTo>
                    <a:pt x="0"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10">
              <a:extLst>
                <a:ext uri="{FF2B5EF4-FFF2-40B4-BE49-F238E27FC236}">
                  <a16:creationId xmlns:a16="http://schemas.microsoft.com/office/drawing/2014/main" id="{B1DB2340-DF9D-4777-8E81-704A9628614A}"/>
                </a:ext>
              </a:extLst>
            </p:cNvPr>
            <p:cNvSpPr>
              <a:spLocks noEditPoints="1"/>
            </p:cNvSpPr>
            <p:nvPr/>
          </p:nvSpPr>
          <p:spPr bwMode="auto">
            <a:xfrm>
              <a:off x="8928101" y="3441700"/>
              <a:ext cx="49213" cy="61912"/>
            </a:xfrm>
            <a:custGeom>
              <a:avLst/>
              <a:gdLst>
                <a:gd name="T0" fmla="*/ 4 w 19"/>
                <a:gd name="T1" fmla="*/ 12 h 24"/>
                <a:gd name="T2" fmla="*/ 11 w 19"/>
                <a:gd name="T3" fmla="*/ 21 h 24"/>
                <a:gd name="T4" fmla="*/ 17 w 19"/>
                <a:gd name="T5" fmla="*/ 19 h 24"/>
                <a:gd name="T6" fmla="*/ 18 w 19"/>
                <a:gd name="T7" fmla="*/ 22 h 24"/>
                <a:gd name="T8" fmla="*/ 11 w 19"/>
                <a:gd name="T9" fmla="*/ 24 h 24"/>
                <a:gd name="T10" fmla="*/ 0 w 19"/>
                <a:gd name="T11" fmla="*/ 12 h 24"/>
                <a:gd name="T12" fmla="*/ 10 w 19"/>
                <a:gd name="T13" fmla="*/ 0 h 24"/>
                <a:gd name="T14" fmla="*/ 19 w 19"/>
                <a:gd name="T15" fmla="*/ 10 h 24"/>
                <a:gd name="T16" fmla="*/ 19 w 19"/>
                <a:gd name="T17" fmla="*/ 12 h 24"/>
                <a:gd name="T18" fmla="*/ 4 w 19"/>
                <a:gd name="T19" fmla="*/ 12 h 24"/>
                <a:gd name="T20" fmla="*/ 15 w 19"/>
                <a:gd name="T21" fmla="*/ 9 h 24"/>
                <a:gd name="T22" fmla="*/ 10 w 19"/>
                <a:gd name="T23" fmla="*/ 3 h 24"/>
                <a:gd name="T24" fmla="*/ 4 w 19"/>
                <a:gd name="T25" fmla="*/ 9 h 24"/>
                <a:gd name="T26" fmla="*/ 15 w 19"/>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4">
                  <a:moveTo>
                    <a:pt x="4" y="12"/>
                  </a:moveTo>
                  <a:cubicBezTo>
                    <a:pt x="4" y="18"/>
                    <a:pt x="8" y="21"/>
                    <a:pt x="11" y="21"/>
                  </a:cubicBezTo>
                  <a:cubicBezTo>
                    <a:pt x="14" y="21"/>
                    <a:pt x="16" y="20"/>
                    <a:pt x="17" y="19"/>
                  </a:cubicBezTo>
                  <a:cubicBezTo>
                    <a:pt x="18" y="22"/>
                    <a:pt x="18" y="22"/>
                    <a:pt x="18" y="22"/>
                  </a:cubicBezTo>
                  <a:cubicBezTo>
                    <a:pt x="16" y="23"/>
                    <a:pt x="14" y="24"/>
                    <a:pt x="11" y="24"/>
                  </a:cubicBezTo>
                  <a:cubicBezTo>
                    <a:pt x="4" y="24"/>
                    <a:pt x="0" y="19"/>
                    <a:pt x="0" y="12"/>
                  </a:cubicBezTo>
                  <a:cubicBezTo>
                    <a:pt x="0" y="5"/>
                    <a:pt x="4" y="0"/>
                    <a:pt x="10" y="0"/>
                  </a:cubicBezTo>
                  <a:cubicBezTo>
                    <a:pt x="17" y="0"/>
                    <a:pt x="19" y="6"/>
                    <a:pt x="19" y="10"/>
                  </a:cubicBezTo>
                  <a:cubicBezTo>
                    <a:pt x="19" y="11"/>
                    <a:pt x="19" y="12"/>
                    <a:pt x="19" y="12"/>
                  </a:cubicBezTo>
                  <a:lnTo>
                    <a:pt x="4" y="12"/>
                  </a:lnTo>
                  <a:close/>
                  <a:moveTo>
                    <a:pt x="15" y="9"/>
                  </a:moveTo>
                  <a:cubicBezTo>
                    <a:pt x="15" y="6"/>
                    <a:pt x="14" y="3"/>
                    <a:pt x="10" y="3"/>
                  </a:cubicBezTo>
                  <a:cubicBezTo>
                    <a:pt x="6" y="3"/>
                    <a:pt x="5" y="6"/>
                    <a:pt x="4" y="9"/>
                  </a:cubicBezTo>
                  <a:lnTo>
                    <a:pt x="15" y="9"/>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311">
              <a:extLst>
                <a:ext uri="{FF2B5EF4-FFF2-40B4-BE49-F238E27FC236}">
                  <a16:creationId xmlns:a16="http://schemas.microsoft.com/office/drawing/2014/main" id="{B289C10F-5603-4942-A0D8-BC93FCD5D47C}"/>
                </a:ext>
              </a:extLst>
            </p:cNvPr>
            <p:cNvSpPr>
              <a:spLocks/>
            </p:cNvSpPr>
            <p:nvPr/>
          </p:nvSpPr>
          <p:spPr bwMode="auto">
            <a:xfrm>
              <a:off x="8985251" y="3441700"/>
              <a:ext cx="44450" cy="61912"/>
            </a:xfrm>
            <a:custGeom>
              <a:avLst/>
              <a:gdLst>
                <a:gd name="T0" fmla="*/ 17 w 17"/>
                <a:gd name="T1" fmla="*/ 23 h 24"/>
                <a:gd name="T2" fmla="*/ 11 w 17"/>
                <a:gd name="T3" fmla="*/ 24 h 24"/>
                <a:gd name="T4" fmla="*/ 0 w 17"/>
                <a:gd name="T5" fmla="*/ 12 h 24"/>
                <a:gd name="T6" fmla="*/ 12 w 17"/>
                <a:gd name="T7" fmla="*/ 0 h 24"/>
                <a:gd name="T8" fmla="*/ 17 w 17"/>
                <a:gd name="T9" fmla="*/ 1 h 24"/>
                <a:gd name="T10" fmla="*/ 16 w 17"/>
                <a:gd name="T11" fmla="*/ 4 h 24"/>
                <a:gd name="T12" fmla="*/ 12 w 17"/>
                <a:gd name="T13" fmla="*/ 3 h 24"/>
                <a:gd name="T14" fmla="*/ 4 w 17"/>
                <a:gd name="T15" fmla="*/ 12 h 24"/>
                <a:gd name="T16" fmla="*/ 12 w 17"/>
                <a:gd name="T17" fmla="*/ 20 h 24"/>
                <a:gd name="T18" fmla="*/ 16 w 17"/>
                <a:gd name="T19" fmla="*/ 19 h 24"/>
                <a:gd name="T20" fmla="*/ 17 w 17"/>
                <a:gd name="T2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4">
                  <a:moveTo>
                    <a:pt x="17" y="23"/>
                  </a:moveTo>
                  <a:cubicBezTo>
                    <a:pt x="16" y="23"/>
                    <a:pt x="14" y="24"/>
                    <a:pt x="11" y="24"/>
                  </a:cubicBezTo>
                  <a:cubicBezTo>
                    <a:pt x="5" y="24"/>
                    <a:pt x="0" y="19"/>
                    <a:pt x="0" y="12"/>
                  </a:cubicBezTo>
                  <a:cubicBezTo>
                    <a:pt x="0" y="5"/>
                    <a:pt x="5" y="0"/>
                    <a:pt x="12" y="0"/>
                  </a:cubicBezTo>
                  <a:cubicBezTo>
                    <a:pt x="14" y="0"/>
                    <a:pt x="16" y="0"/>
                    <a:pt x="17" y="1"/>
                  </a:cubicBezTo>
                  <a:cubicBezTo>
                    <a:pt x="16" y="4"/>
                    <a:pt x="16" y="4"/>
                    <a:pt x="16" y="4"/>
                  </a:cubicBezTo>
                  <a:cubicBezTo>
                    <a:pt x="15" y="3"/>
                    <a:pt x="14" y="3"/>
                    <a:pt x="12" y="3"/>
                  </a:cubicBezTo>
                  <a:cubicBezTo>
                    <a:pt x="7" y="3"/>
                    <a:pt x="4" y="7"/>
                    <a:pt x="4" y="12"/>
                  </a:cubicBezTo>
                  <a:cubicBezTo>
                    <a:pt x="4" y="17"/>
                    <a:pt x="8" y="20"/>
                    <a:pt x="12" y="20"/>
                  </a:cubicBezTo>
                  <a:cubicBezTo>
                    <a:pt x="14" y="20"/>
                    <a:pt x="15" y="20"/>
                    <a:pt x="16" y="19"/>
                  </a:cubicBezTo>
                  <a:lnTo>
                    <a:pt x="17" y="2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12">
              <a:extLst>
                <a:ext uri="{FF2B5EF4-FFF2-40B4-BE49-F238E27FC236}">
                  <a16:creationId xmlns:a16="http://schemas.microsoft.com/office/drawing/2014/main" id="{8C3FC7DC-AA04-4B2A-B83C-8EFADC6F6CD3}"/>
                </a:ext>
              </a:extLst>
            </p:cNvPr>
            <p:cNvSpPr>
              <a:spLocks/>
            </p:cNvSpPr>
            <p:nvPr/>
          </p:nvSpPr>
          <p:spPr bwMode="auto">
            <a:xfrm>
              <a:off x="9034463" y="3425825"/>
              <a:ext cx="34925" cy="77787"/>
            </a:xfrm>
            <a:custGeom>
              <a:avLst/>
              <a:gdLst>
                <a:gd name="T0" fmla="*/ 8 w 13"/>
                <a:gd name="T1" fmla="*/ 0 h 30"/>
                <a:gd name="T2" fmla="*/ 8 w 13"/>
                <a:gd name="T3" fmla="*/ 6 h 30"/>
                <a:gd name="T4" fmla="*/ 13 w 13"/>
                <a:gd name="T5" fmla="*/ 6 h 30"/>
                <a:gd name="T6" fmla="*/ 13 w 13"/>
                <a:gd name="T7" fmla="*/ 9 h 30"/>
                <a:gd name="T8" fmla="*/ 8 w 13"/>
                <a:gd name="T9" fmla="*/ 9 h 30"/>
                <a:gd name="T10" fmla="*/ 8 w 13"/>
                <a:gd name="T11" fmla="*/ 22 h 30"/>
                <a:gd name="T12" fmla="*/ 11 w 13"/>
                <a:gd name="T13" fmla="*/ 26 h 30"/>
                <a:gd name="T14" fmla="*/ 13 w 13"/>
                <a:gd name="T15" fmla="*/ 26 h 30"/>
                <a:gd name="T16" fmla="*/ 13 w 13"/>
                <a:gd name="T17" fmla="*/ 29 h 30"/>
                <a:gd name="T18" fmla="*/ 10 w 13"/>
                <a:gd name="T19" fmla="*/ 30 h 30"/>
                <a:gd name="T20" fmla="*/ 5 w 13"/>
                <a:gd name="T21" fmla="*/ 28 h 30"/>
                <a:gd name="T22" fmla="*/ 4 w 13"/>
                <a:gd name="T23" fmla="*/ 22 h 30"/>
                <a:gd name="T24" fmla="*/ 4 w 13"/>
                <a:gd name="T25" fmla="*/ 9 h 30"/>
                <a:gd name="T26" fmla="*/ 0 w 13"/>
                <a:gd name="T27" fmla="*/ 9 h 30"/>
                <a:gd name="T28" fmla="*/ 0 w 13"/>
                <a:gd name="T29" fmla="*/ 6 h 30"/>
                <a:gd name="T30" fmla="*/ 4 w 13"/>
                <a:gd name="T31" fmla="*/ 6 h 30"/>
                <a:gd name="T32" fmla="*/ 4 w 13"/>
                <a:gd name="T33" fmla="*/ 1 h 30"/>
                <a:gd name="T34" fmla="*/ 8 w 13"/>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0">
                  <a:moveTo>
                    <a:pt x="8" y="0"/>
                  </a:moveTo>
                  <a:cubicBezTo>
                    <a:pt x="8" y="6"/>
                    <a:pt x="8" y="6"/>
                    <a:pt x="8" y="6"/>
                  </a:cubicBezTo>
                  <a:cubicBezTo>
                    <a:pt x="13" y="6"/>
                    <a:pt x="13" y="6"/>
                    <a:pt x="13" y="6"/>
                  </a:cubicBezTo>
                  <a:cubicBezTo>
                    <a:pt x="13" y="9"/>
                    <a:pt x="13" y="9"/>
                    <a:pt x="13" y="9"/>
                  </a:cubicBezTo>
                  <a:cubicBezTo>
                    <a:pt x="8" y="9"/>
                    <a:pt x="8" y="9"/>
                    <a:pt x="8" y="9"/>
                  </a:cubicBezTo>
                  <a:cubicBezTo>
                    <a:pt x="8" y="22"/>
                    <a:pt x="8" y="22"/>
                    <a:pt x="8" y="22"/>
                  </a:cubicBezTo>
                  <a:cubicBezTo>
                    <a:pt x="8" y="25"/>
                    <a:pt x="9" y="26"/>
                    <a:pt x="11" y="26"/>
                  </a:cubicBezTo>
                  <a:cubicBezTo>
                    <a:pt x="12" y="26"/>
                    <a:pt x="12" y="26"/>
                    <a:pt x="13" y="26"/>
                  </a:cubicBezTo>
                  <a:cubicBezTo>
                    <a:pt x="13" y="29"/>
                    <a:pt x="13" y="29"/>
                    <a:pt x="13" y="29"/>
                  </a:cubicBezTo>
                  <a:cubicBezTo>
                    <a:pt x="12" y="30"/>
                    <a:pt x="11" y="30"/>
                    <a:pt x="10" y="30"/>
                  </a:cubicBezTo>
                  <a:cubicBezTo>
                    <a:pt x="8" y="30"/>
                    <a:pt x="6" y="29"/>
                    <a:pt x="5" y="28"/>
                  </a:cubicBezTo>
                  <a:cubicBezTo>
                    <a:pt x="4" y="27"/>
                    <a:pt x="4" y="25"/>
                    <a:pt x="4" y="22"/>
                  </a:cubicBezTo>
                  <a:cubicBezTo>
                    <a:pt x="4" y="9"/>
                    <a:pt x="4" y="9"/>
                    <a:pt x="4" y="9"/>
                  </a:cubicBezTo>
                  <a:cubicBezTo>
                    <a:pt x="0" y="9"/>
                    <a:pt x="0" y="9"/>
                    <a:pt x="0" y="9"/>
                  </a:cubicBezTo>
                  <a:cubicBezTo>
                    <a:pt x="0" y="6"/>
                    <a:pt x="0" y="6"/>
                    <a:pt x="0" y="6"/>
                  </a:cubicBezTo>
                  <a:cubicBezTo>
                    <a:pt x="4" y="6"/>
                    <a:pt x="4" y="6"/>
                    <a:pt x="4" y="6"/>
                  </a:cubicBezTo>
                  <a:cubicBezTo>
                    <a:pt x="4" y="1"/>
                    <a:pt x="4" y="1"/>
                    <a:pt x="4" y="1"/>
                  </a:cubicBezTo>
                  <a:lnTo>
                    <a:pt x="8"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13">
              <a:extLst>
                <a:ext uri="{FF2B5EF4-FFF2-40B4-BE49-F238E27FC236}">
                  <a16:creationId xmlns:a16="http://schemas.microsoft.com/office/drawing/2014/main" id="{23016FB2-C246-4E3C-83C6-DAA3786F7E5D}"/>
                </a:ext>
              </a:extLst>
            </p:cNvPr>
            <p:cNvSpPr>
              <a:spLocks noEditPoints="1"/>
            </p:cNvSpPr>
            <p:nvPr/>
          </p:nvSpPr>
          <p:spPr bwMode="auto">
            <a:xfrm>
              <a:off x="9078913" y="3417888"/>
              <a:ext cx="12700" cy="82550"/>
            </a:xfrm>
            <a:custGeom>
              <a:avLst/>
              <a:gdLst>
                <a:gd name="T0" fmla="*/ 5 w 5"/>
                <a:gd name="T1" fmla="*/ 3 h 32"/>
                <a:gd name="T2" fmla="*/ 3 w 5"/>
                <a:gd name="T3" fmla="*/ 5 h 32"/>
                <a:gd name="T4" fmla="*/ 0 w 5"/>
                <a:gd name="T5" fmla="*/ 3 h 32"/>
                <a:gd name="T6" fmla="*/ 3 w 5"/>
                <a:gd name="T7" fmla="*/ 0 h 32"/>
                <a:gd name="T8" fmla="*/ 5 w 5"/>
                <a:gd name="T9" fmla="*/ 3 h 32"/>
                <a:gd name="T10" fmla="*/ 1 w 5"/>
                <a:gd name="T11" fmla="*/ 32 h 32"/>
                <a:gd name="T12" fmla="*/ 1 w 5"/>
                <a:gd name="T13" fmla="*/ 9 h 32"/>
                <a:gd name="T14" fmla="*/ 5 w 5"/>
                <a:gd name="T15" fmla="*/ 9 h 32"/>
                <a:gd name="T16" fmla="*/ 5 w 5"/>
                <a:gd name="T17" fmla="*/ 32 h 32"/>
                <a:gd name="T18" fmla="*/ 1 w 5"/>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2">
                  <a:moveTo>
                    <a:pt x="5" y="3"/>
                  </a:moveTo>
                  <a:cubicBezTo>
                    <a:pt x="5" y="4"/>
                    <a:pt x="4" y="5"/>
                    <a:pt x="3" y="5"/>
                  </a:cubicBezTo>
                  <a:cubicBezTo>
                    <a:pt x="1" y="5"/>
                    <a:pt x="0" y="4"/>
                    <a:pt x="0" y="3"/>
                  </a:cubicBezTo>
                  <a:cubicBezTo>
                    <a:pt x="0" y="1"/>
                    <a:pt x="1" y="0"/>
                    <a:pt x="3" y="0"/>
                  </a:cubicBezTo>
                  <a:cubicBezTo>
                    <a:pt x="4" y="0"/>
                    <a:pt x="5" y="1"/>
                    <a:pt x="5" y="3"/>
                  </a:cubicBezTo>
                  <a:close/>
                  <a:moveTo>
                    <a:pt x="1" y="32"/>
                  </a:moveTo>
                  <a:cubicBezTo>
                    <a:pt x="1" y="9"/>
                    <a:pt x="1" y="9"/>
                    <a:pt x="1" y="9"/>
                  </a:cubicBezTo>
                  <a:cubicBezTo>
                    <a:pt x="5" y="9"/>
                    <a:pt x="5" y="9"/>
                    <a:pt x="5" y="9"/>
                  </a:cubicBezTo>
                  <a:cubicBezTo>
                    <a:pt x="5" y="32"/>
                    <a:pt x="5" y="32"/>
                    <a:pt x="5" y="32"/>
                  </a:cubicBezTo>
                  <a:lnTo>
                    <a:pt x="1" y="3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314">
              <a:extLst>
                <a:ext uri="{FF2B5EF4-FFF2-40B4-BE49-F238E27FC236}">
                  <a16:creationId xmlns:a16="http://schemas.microsoft.com/office/drawing/2014/main" id="{1BD1F493-AE9E-4AC2-A93C-B45ED2BBF6A5}"/>
                </a:ext>
              </a:extLst>
            </p:cNvPr>
            <p:cNvSpPr>
              <a:spLocks noEditPoints="1"/>
            </p:cNvSpPr>
            <p:nvPr/>
          </p:nvSpPr>
          <p:spPr bwMode="auto">
            <a:xfrm>
              <a:off x="9105901" y="3441700"/>
              <a:ext cx="50800" cy="61912"/>
            </a:xfrm>
            <a:custGeom>
              <a:avLst/>
              <a:gdLst>
                <a:gd name="T0" fmla="*/ 20 w 20"/>
                <a:gd name="T1" fmla="*/ 12 h 24"/>
                <a:gd name="T2" fmla="*/ 10 w 20"/>
                <a:gd name="T3" fmla="*/ 24 h 24"/>
                <a:gd name="T4" fmla="*/ 0 w 20"/>
                <a:gd name="T5" fmla="*/ 12 h 24"/>
                <a:gd name="T6" fmla="*/ 10 w 20"/>
                <a:gd name="T7" fmla="*/ 0 h 24"/>
                <a:gd name="T8" fmla="*/ 20 w 20"/>
                <a:gd name="T9" fmla="*/ 12 h 24"/>
                <a:gd name="T10" fmla="*/ 4 w 20"/>
                <a:gd name="T11" fmla="*/ 12 h 24"/>
                <a:gd name="T12" fmla="*/ 10 w 20"/>
                <a:gd name="T13" fmla="*/ 21 h 24"/>
                <a:gd name="T14" fmla="*/ 16 w 20"/>
                <a:gd name="T15" fmla="*/ 12 h 24"/>
                <a:gd name="T16" fmla="*/ 10 w 20"/>
                <a:gd name="T17" fmla="*/ 3 h 24"/>
                <a:gd name="T18" fmla="*/ 4 w 20"/>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4">
                  <a:moveTo>
                    <a:pt x="20" y="12"/>
                  </a:moveTo>
                  <a:cubicBezTo>
                    <a:pt x="20" y="20"/>
                    <a:pt x="15" y="24"/>
                    <a:pt x="10" y="24"/>
                  </a:cubicBezTo>
                  <a:cubicBezTo>
                    <a:pt x="4" y="24"/>
                    <a:pt x="0" y="19"/>
                    <a:pt x="0" y="12"/>
                  </a:cubicBezTo>
                  <a:cubicBezTo>
                    <a:pt x="0" y="4"/>
                    <a:pt x="4" y="0"/>
                    <a:pt x="10" y="0"/>
                  </a:cubicBezTo>
                  <a:cubicBezTo>
                    <a:pt x="16" y="0"/>
                    <a:pt x="20" y="4"/>
                    <a:pt x="20" y="12"/>
                  </a:cubicBezTo>
                  <a:close/>
                  <a:moveTo>
                    <a:pt x="4" y="12"/>
                  </a:moveTo>
                  <a:cubicBezTo>
                    <a:pt x="4" y="16"/>
                    <a:pt x="6" y="21"/>
                    <a:pt x="10" y="21"/>
                  </a:cubicBezTo>
                  <a:cubicBezTo>
                    <a:pt x="14" y="21"/>
                    <a:pt x="16" y="16"/>
                    <a:pt x="16" y="12"/>
                  </a:cubicBezTo>
                  <a:cubicBezTo>
                    <a:pt x="16" y="8"/>
                    <a:pt x="14" y="3"/>
                    <a:pt x="10" y="3"/>
                  </a:cubicBezTo>
                  <a:cubicBezTo>
                    <a:pt x="6" y="3"/>
                    <a:pt x="4" y="8"/>
                    <a:pt x="4" y="12"/>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15">
              <a:extLst>
                <a:ext uri="{FF2B5EF4-FFF2-40B4-BE49-F238E27FC236}">
                  <a16:creationId xmlns:a16="http://schemas.microsoft.com/office/drawing/2014/main" id="{BFFD7D50-C29B-4DC2-8C27-CCB76AA85361}"/>
                </a:ext>
              </a:extLst>
            </p:cNvPr>
            <p:cNvSpPr>
              <a:spLocks/>
            </p:cNvSpPr>
            <p:nvPr/>
          </p:nvSpPr>
          <p:spPr bwMode="auto">
            <a:xfrm>
              <a:off x="9169401" y="3441700"/>
              <a:ext cx="47625" cy="58737"/>
            </a:xfrm>
            <a:custGeom>
              <a:avLst/>
              <a:gdLst>
                <a:gd name="T0" fmla="*/ 0 w 18"/>
                <a:gd name="T1" fmla="*/ 6 h 23"/>
                <a:gd name="T2" fmla="*/ 0 w 18"/>
                <a:gd name="T3" fmla="*/ 0 h 23"/>
                <a:gd name="T4" fmla="*/ 4 w 18"/>
                <a:gd name="T5" fmla="*/ 0 h 23"/>
                <a:gd name="T6" fmla="*/ 4 w 18"/>
                <a:gd name="T7" fmla="*/ 4 h 23"/>
                <a:gd name="T8" fmla="*/ 4 w 18"/>
                <a:gd name="T9" fmla="*/ 4 h 23"/>
                <a:gd name="T10" fmla="*/ 11 w 18"/>
                <a:gd name="T11" fmla="*/ 0 h 23"/>
                <a:gd name="T12" fmla="*/ 18 w 18"/>
                <a:gd name="T13" fmla="*/ 9 h 23"/>
                <a:gd name="T14" fmla="*/ 18 w 18"/>
                <a:gd name="T15" fmla="*/ 23 h 23"/>
                <a:gd name="T16" fmla="*/ 14 w 18"/>
                <a:gd name="T17" fmla="*/ 23 h 23"/>
                <a:gd name="T18" fmla="*/ 14 w 18"/>
                <a:gd name="T19" fmla="*/ 9 h 23"/>
                <a:gd name="T20" fmla="*/ 9 w 18"/>
                <a:gd name="T21" fmla="*/ 3 h 23"/>
                <a:gd name="T22" fmla="*/ 4 w 18"/>
                <a:gd name="T23" fmla="*/ 7 h 23"/>
                <a:gd name="T24" fmla="*/ 4 w 18"/>
                <a:gd name="T25" fmla="*/ 9 h 23"/>
                <a:gd name="T26" fmla="*/ 4 w 18"/>
                <a:gd name="T27" fmla="*/ 23 h 23"/>
                <a:gd name="T28" fmla="*/ 0 w 18"/>
                <a:gd name="T29" fmla="*/ 23 h 23"/>
                <a:gd name="T30" fmla="*/ 0 w 18"/>
                <a:gd name="T3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3">
                  <a:moveTo>
                    <a:pt x="0" y="6"/>
                  </a:moveTo>
                  <a:cubicBezTo>
                    <a:pt x="0" y="4"/>
                    <a:pt x="0" y="2"/>
                    <a:pt x="0" y="0"/>
                  </a:cubicBezTo>
                  <a:cubicBezTo>
                    <a:pt x="4" y="0"/>
                    <a:pt x="4" y="0"/>
                    <a:pt x="4" y="0"/>
                  </a:cubicBezTo>
                  <a:cubicBezTo>
                    <a:pt x="4" y="4"/>
                    <a:pt x="4" y="4"/>
                    <a:pt x="4" y="4"/>
                  </a:cubicBezTo>
                  <a:cubicBezTo>
                    <a:pt x="4" y="4"/>
                    <a:pt x="4" y="4"/>
                    <a:pt x="4" y="4"/>
                  </a:cubicBezTo>
                  <a:cubicBezTo>
                    <a:pt x="5" y="2"/>
                    <a:pt x="7" y="0"/>
                    <a:pt x="11" y="0"/>
                  </a:cubicBezTo>
                  <a:cubicBezTo>
                    <a:pt x="14" y="0"/>
                    <a:pt x="18" y="2"/>
                    <a:pt x="18" y="9"/>
                  </a:cubicBezTo>
                  <a:cubicBezTo>
                    <a:pt x="18" y="23"/>
                    <a:pt x="18" y="23"/>
                    <a:pt x="18" y="23"/>
                  </a:cubicBezTo>
                  <a:cubicBezTo>
                    <a:pt x="14" y="23"/>
                    <a:pt x="14" y="23"/>
                    <a:pt x="14" y="23"/>
                  </a:cubicBezTo>
                  <a:cubicBezTo>
                    <a:pt x="14" y="9"/>
                    <a:pt x="14" y="9"/>
                    <a:pt x="14" y="9"/>
                  </a:cubicBezTo>
                  <a:cubicBezTo>
                    <a:pt x="14" y="6"/>
                    <a:pt x="13" y="3"/>
                    <a:pt x="9" y="3"/>
                  </a:cubicBezTo>
                  <a:cubicBezTo>
                    <a:pt x="7" y="3"/>
                    <a:pt x="5" y="5"/>
                    <a:pt x="4" y="7"/>
                  </a:cubicBezTo>
                  <a:cubicBezTo>
                    <a:pt x="4" y="8"/>
                    <a:pt x="4" y="8"/>
                    <a:pt x="4" y="9"/>
                  </a:cubicBezTo>
                  <a:cubicBezTo>
                    <a:pt x="4" y="23"/>
                    <a:pt x="4" y="23"/>
                    <a:pt x="4" y="23"/>
                  </a:cubicBezTo>
                  <a:cubicBezTo>
                    <a:pt x="0" y="23"/>
                    <a:pt x="0" y="23"/>
                    <a:pt x="0" y="23"/>
                  </a:cubicBezTo>
                  <a:lnTo>
                    <a:pt x="0" y="6"/>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16">
              <a:extLst>
                <a:ext uri="{FF2B5EF4-FFF2-40B4-BE49-F238E27FC236}">
                  <a16:creationId xmlns:a16="http://schemas.microsoft.com/office/drawing/2014/main" id="{2D4CC64C-FB39-40E2-9777-CF40F6E56EB1}"/>
                </a:ext>
              </a:extLst>
            </p:cNvPr>
            <p:cNvSpPr>
              <a:spLocks noEditPoints="1"/>
            </p:cNvSpPr>
            <p:nvPr/>
          </p:nvSpPr>
          <p:spPr bwMode="auto">
            <a:xfrm>
              <a:off x="9229726" y="3441700"/>
              <a:ext cx="44450" cy="61912"/>
            </a:xfrm>
            <a:custGeom>
              <a:avLst/>
              <a:gdLst>
                <a:gd name="T0" fmla="*/ 13 w 17"/>
                <a:gd name="T1" fmla="*/ 23 h 24"/>
                <a:gd name="T2" fmla="*/ 13 w 17"/>
                <a:gd name="T3" fmla="*/ 20 h 24"/>
                <a:gd name="T4" fmla="*/ 13 w 17"/>
                <a:gd name="T5" fmla="*/ 20 h 24"/>
                <a:gd name="T6" fmla="*/ 7 w 17"/>
                <a:gd name="T7" fmla="*/ 24 h 24"/>
                <a:gd name="T8" fmla="*/ 0 w 17"/>
                <a:gd name="T9" fmla="*/ 17 h 24"/>
                <a:gd name="T10" fmla="*/ 13 w 17"/>
                <a:gd name="T11" fmla="*/ 9 h 24"/>
                <a:gd name="T12" fmla="*/ 13 w 17"/>
                <a:gd name="T13" fmla="*/ 8 h 24"/>
                <a:gd name="T14" fmla="*/ 8 w 17"/>
                <a:gd name="T15" fmla="*/ 3 h 24"/>
                <a:gd name="T16" fmla="*/ 2 w 17"/>
                <a:gd name="T17" fmla="*/ 4 h 24"/>
                <a:gd name="T18" fmla="*/ 2 w 17"/>
                <a:gd name="T19" fmla="*/ 1 h 24"/>
                <a:gd name="T20" fmla="*/ 9 w 17"/>
                <a:gd name="T21" fmla="*/ 0 h 24"/>
                <a:gd name="T22" fmla="*/ 17 w 17"/>
                <a:gd name="T23" fmla="*/ 9 h 24"/>
                <a:gd name="T24" fmla="*/ 17 w 17"/>
                <a:gd name="T25" fmla="*/ 18 h 24"/>
                <a:gd name="T26" fmla="*/ 17 w 17"/>
                <a:gd name="T27" fmla="*/ 23 h 24"/>
                <a:gd name="T28" fmla="*/ 13 w 17"/>
                <a:gd name="T29" fmla="*/ 23 h 24"/>
                <a:gd name="T30" fmla="*/ 13 w 17"/>
                <a:gd name="T31" fmla="*/ 11 h 24"/>
                <a:gd name="T32" fmla="*/ 4 w 17"/>
                <a:gd name="T33" fmla="*/ 17 h 24"/>
                <a:gd name="T34" fmla="*/ 8 w 17"/>
                <a:gd name="T35" fmla="*/ 21 h 24"/>
                <a:gd name="T36" fmla="*/ 13 w 17"/>
                <a:gd name="T37" fmla="*/ 17 h 24"/>
                <a:gd name="T38" fmla="*/ 13 w 17"/>
                <a:gd name="T39" fmla="*/ 16 h 24"/>
                <a:gd name="T40" fmla="*/ 13 w 17"/>
                <a:gd name="T4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4">
                  <a:moveTo>
                    <a:pt x="13" y="23"/>
                  </a:moveTo>
                  <a:cubicBezTo>
                    <a:pt x="13" y="20"/>
                    <a:pt x="13" y="20"/>
                    <a:pt x="13" y="20"/>
                  </a:cubicBezTo>
                  <a:cubicBezTo>
                    <a:pt x="13" y="20"/>
                    <a:pt x="13" y="20"/>
                    <a:pt x="13" y="20"/>
                  </a:cubicBezTo>
                  <a:cubicBezTo>
                    <a:pt x="12" y="22"/>
                    <a:pt x="9" y="24"/>
                    <a:pt x="7" y="24"/>
                  </a:cubicBezTo>
                  <a:cubicBezTo>
                    <a:pt x="2" y="24"/>
                    <a:pt x="0" y="21"/>
                    <a:pt x="0" y="17"/>
                  </a:cubicBezTo>
                  <a:cubicBezTo>
                    <a:pt x="0" y="11"/>
                    <a:pt x="5" y="9"/>
                    <a:pt x="13" y="9"/>
                  </a:cubicBezTo>
                  <a:cubicBezTo>
                    <a:pt x="13" y="8"/>
                    <a:pt x="13" y="8"/>
                    <a:pt x="13" y="8"/>
                  </a:cubicBezTo>
                  <a:cubicBezTo>
                    <a:pt x="13" y="6"/>
                    <a:pt x="12" y="3"/>
                    <a:pt x="8" y="3"/>
                  </a:cubicBezTo>
                  <a:cubicBezTo>
                    <a:pt x="6" y="3"/>
                    <a:pt x="4" y="3"/>
                    <a:pt x="2" y="4"/>
                  </a:cubicBezTo>
                  <a:cubicBezTo>
                    <a:pt x="2" y="1"/>
                    <a:pt x="2" y="1"/>
                    <a:pt x="2" y="1"/>
                  </a:cubicBezTo>
                  <a:cubicBezTo>
                    <a:pt x="3" y="0"/>
                    <a:pt x="6" y="0"/>
                    <a:pt x="9" y="0"/>
                  </a:cubicBezTo>
                  <a:cubicBezTo>
                    <a:pt x="15" y="0"/>
                    <a:pt x="17" y="4"/>
                    <a:pt x="17" y="9"/>
                  </a:cubicBezTo>
                  <a:cubicBezTo>
                    <a:pt x="17" y="18"/>
                    <a:pt x="17" y="18"/>
                    <a:pt x="17" y="18"/>
                  </a:cubicBezTo>
                  <a:cubicBezTo>
                    <a:pt x="17" y="20"/>
                    <a:pt x="17" y="22"/>
                    <a:pt x="17" y="23"/>
                  </a:cubicBezTo>
                  <a:lnTo>
                    <a:pt x="13" y="23"/>
                  </a:lnTo>
                  <a:close/>
                  <a:moveTo>
                    <a:pt x="13" y="11"/>
                  </a:moveTo>
                  <a:cubicBezTo>
                    <a:pt x="9" y="11"/>
                    <a:pt x="4" y="12"/>
                    <a:pt x="4" y="17"/>
                  </a:cubicBezTo>
                  <a:cubicBezTo>
                    <a:pt x="4" y="20"/>
                    <a:pt x="6" y="21"/>
                    <a:pt x="8" y="21"/>
                  </a:cubicBezTo>
                  <a:cubicBezTo>
                    <a:pt x="10" y="21"/>
                    <a:pt x="12" y="19"/>
                    <a:pt x="13" y="17"/>
                  </a:cubicBezTo>
                  <a:cubicBezTo>
                    <a:pt x="13" y="17"/>
                    <a:pt x="13" y="16"/>
                    <a:pt x="13" y="16"/>
                  </a:cubicBezTo>
                  <a:lnTo>
                    <a:pt x="13" y="11"/>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317">
              <a:extLst>
                <a:ext uri="{FF2B5EF4-FFF2-40B4-BE49-F238E27FC236}">
                  <a16:creationId xmlns:a16="http://schemas.microsoft.com/office/drawing/2014/main" id="{34273147-951B-499A-91B4-AE2EA6987219}"/>
                </a:ext>
              </a:extLst>
            </p:cNvPr>
            <p:cNvSpPr>
              <a:spLocks noChangeArrowheads="1"/>
            </p:cNvSpPr>
            <p:nvPr/>
          </p:nvSpPr>
          <p:spPr bwMode="auto">
            <a:xfrm>
              <a:off x="9290051" y="3413125"/>
              <a:ext cx="9525" cy="87312"/>
            </a:xfrm>
            <a:prstGeom prst="rect">
              <a:avLst/>
            </a:prstGeom>
            <a:solidFill>
              <a:srgbClr val="BE1E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318">
              <a:extLst>
                <a:ext uri="{FF2B5EF4-FFF2-40B4-BE49-F238E27FC236}">
                  <a16:creationId xmlns:a16="http://schemas.microsoft.com/office/drawing/2014/main" id="{C81E1637-9475-4C60-9742-B90850FEF924}"/>
                </a:ext>
              </a:extLst>
            </p:cNvPr>
            <p:cNvSpPr>
              <a:spLocks/>
            </p:cNvSpPr>
            <p:nvPr/>
          </p:nvSpPr>
          <p:spPr bwMode="auto">
            <a:xfrm>
              <a:off x="9328151" y="3417888"/>
              <a:ext cx="57150" cy="82550"/>
            </a:xfrm>
            <a:custGeom>
              <a:avLst/>
              <a:gdLst>
                <a:gd name="T0" fmla="*/ 15 w 36"/>
                <a:gd name="T1" fmla="*/ 5 h 52"/>
                <a:gd name="T2" fmla="*/ 0 w 36"/>
                <a:gd name="T3" fmla="*/ 5 h 52"/>
                <a:gd name="T4" fmla="*/ 0 w 36"/>
                <a:gd name="T5" fmla="*/ 0 h 52"/>
                <a:gd name="T6" fmla="*/ 36 w 36"/>
                <a:gd name="T7" fmla="*/ 0 h 52"/>
                <a:gd name="T8" fmla="*/ 36 w 36"/>
                <a:gd name="T9" fmla="*/ 5 h 52"/>
                <a:gd name="T10" fmla="*/ 21 w 36"/>
                <a:gd name="T11" fmla="*/ 5 h 52"/>
                <a:gd name="T12" fmla="*/ 21 w 36"/>
                <a:gd name="T13" fmla="*/ 52 h 52"/>
                <a:gd name="T14" fmla="*/ 15 w 36"/>
                <a:gd name="T15" fmla="*/ 52 h 52"/>
                <a:gd name="T16" fmla="*/ 15 w 36"/>
                <a:gd name="T17" fmla="*/ 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52">
                  <a:moveTo>
                    <a:pt x="15" y="5"/>
                  </a:moveTo>
                  <a:lnTo>
                    <a:pt x="0" y="5"/>
                  </a:lnTo>
                  <a:lnTo>
                    <a:pt x="0" y="0"/>
                  </a:lnTo>
                  <a:lnTo>
                    <a:pt x="36" y="0"/>
                  </a:lnTo>
                  <a:lnTo>
                    <a:pt x="36" y="5"/>
                  </a:lnTo>
                  <a:lnTo>
                    <a:pt x="21" y="5"/>
                  </a:lnTo>
                  <a:lnTo>
                    <a:pt x="21" y="52"/>
                  </a:lnTo>
                  <a:lnTo>
                    <a:pt x="15" y="52"/>
                  </a:lnTo>
                  <a:lnTo>
                    <a:pt x="15" y="5"/>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319">
              <a:extLst>
                <a:ext uri="{FF2B5EF4-FFF2-40B4-BE49-F238E27FC236}">
                  <a16:creationId xmlns:a16="http://schemas.microsoft.com/office/drawing/2014/main" id="{87A80ED0-6C55-45F7-B10B-380417693D5C}"/>
                </a:ext>
              </a:extLst>
            </p:cNvPr>
            <p:cNvSpPr>
              <a:spLocks/>
            </p:cNvSpPr>
            <p:nvPr/>
          </p:nvSpPr>
          <p:spPr bwMode="auto">
            <a:xfrm>
              <a:off x="9388476" y="3441700"/>
              <a:ext cx="28575" cy="58737"/>
            </a:xfrm>
            <a:custGeom>
              <a:avLst/>
              <a:gdLst>
                <a:gd name="T0" fmla="*/ 0 w 11"/>
                <a:gd name="T1" fmla="*/ 7 h 23"/>
                <a:gd name="T2" fmla="*/ 0 w 11"/>
                <a:gd name="T3" fmla="*/ 0 h 23"/>
                <a:gd name="T4" fmla="*/ 3 w 11"/>
                <a:gd name="T5" fmla="*/ 0 h 23"/>
                <a:gd name="T6" fmla="*/ 3 w 11"/>
                <a:gd name="T7" fmla="*/ 4 h 23"/>
                <a:gd name="T8" fmla="*/ 4 w 11"/>
                <a:gd name="T9" fmla="*/ 4 h 23"/>
                <a:gd name="T10" fmla="*/ 10 w 11"/>
                <a:gd name="T11" fmla="*/ 0 h 23"/>
                <a:gd name="T12" fmla="*/ 11 w 11"/>
                <a:gd name="T13" fmla="*/ 0 h 23"/>
                <a:gd name="T14" fmla="*/ 11 w 11"/>
                <a:gd name="T15" fmla="*/ 4 h 23"/>
                <a:gd name="T16" fmla="*/ 9 w 11"/>
                <a:gd name="T17" fmla="*/ 4 h 23"/>
                <a:gd name="T18" fmla="*/ 4 w 11"/>
                <a:gd name="T19" fmla="*/ 9 h 23"/>
                <a:gd name="T20" fmla="*/ 4 w 11"/>
                <a:gd name="T21" fmla="*/ 11 h 23"/>
                <a:gd name="T22" fmla="*/ 4 w 11"/>
                <a:gd name="T23" fmla="*/ 23 h 23"/>
                <a:gd name="T24" fmla="*/ 0 w 11"/>
                <a:gd name="T25" fmla="*/ 23 h 23"/>
                <a:gd name="T26" fmla="*/ 0 w 11"/>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3">
                  <a:moveTo>
                    <a:pt x="0" y="7"/>
                  </a:moveTo>
                  <a:cubicBezTo>
                    <a:pt x="0" y="4"/>
                    <a:pt x="0" y="2"/>
                    <a:pt x="0" y="0"/>
                  </a:cubicBezTo>
                  <a:cubicBezTo>
                    <a:pt x="3" y="0"/>
                    <a:pt x="3" y="0"/>
                    <a:pt x="3" y="0"/>
                  </a:cubicBezTo>
                  <a:cubicBezTo>
                    <a:pt x="3" y="4"/>
                    <a:pt x="3" y="4"/>
                    <a:pt x="3" y="4"/>
                  </a:cubicBezTo>
                  <a:cubicBezTo>
                    <a:pt x="4" y="4"/>
                    <a:pt x="4" y="4"/>
                    <a:pt x="4" y="4"/>
                  </a:cubicBezTo>
                  <a:cubicBezTo>
                    <a:pt x="5" y="2"/>
                    <a:pt x="7" y="0"/>
                    <a:pt x="10" y="0"/>
                  </a:cubicBezTo>
                  <a:cubicBezTo>
                    <a:pt x="10" y="0"/>
                    <a:pt x="10" y="0"/>
                    <a:pt x="11" y="0"/>
                  </a:cubicBezTo>
                  <a:cubicBezTo>
                    <a:pt x="11" y="4"/>
                    <a:pt x="11" y="4"/>
                    <a:pt x="11" y="4"/>
                  </a:cubicBezTo>
                  <a:cubicBezTo>
                    <a:pt x="10" y="4"/>
                    <a:pt x="10" y="4"/>
                    <a:pt x="9" y="4"/>
                  </a:cubicBezTo>
                  <a:cubicBezTo>
                    <a:pt x="7" y="4"/>
                    <a:pt x="5" y="6"/>
                    <a:pt x="4" y="9"/>
                  </a:cubicBezTo>
                  <a:cubicBezTo>
                    <a:pt x="4" y="9"/>
                    <a:pt x="4" y="10"/>
                    <a:pt x="4" y="11"/>
                  </a:cubicBezTo>
                  <a:cubicBezTo>
                    <a:pt x="4" y="23"/>
                    <a:pt x="4" y="23"/>
                    <a:pt x="4" y="23"/>
                  </a:cubicBezTo>
                  <a:cubicBezTo>
                    <a:pt x="0" y="23"/>
                    <a:pt x="0" y="23"/>
                    <a:pt x="0" y="23"/>
                  </a:cubicBezTo>
                  <a:lnTo>
                    <a:pt x="0" y="7"/>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320">
              <a:extLst>
                <a:ext uri="{FF2B5EF4-FFF2-40B4-BE49-F238E27FC236}">
                  <a16:creationId xmlns:a16="http://schemas.microsoft.com/office/drawing/2014/main" id="{E77A3FB0-3603-4DFE-9851-DB8647CB324A}"/>
                </a:ext>
              </a:extLst>
            </p:cNvPr>
            <p:cNvSpPr>
              <a:spLocks noEditPoints="1"/>
            </p:cNvSpPr>
            <p:nvPr/>
          </p:nvSpPr>
          <p:spPr bwMode="auto">
            <a:xfrm>
              <a:off x="9418638" y="3441700"/>
              <a:ext cx="47625" cy="61912"/>
            </a:xfrm>
            <a:custGeom>
              <a:avLst/>
              <a:gdLst>
                <a:gd name="T0" fmla="*/ 14 w 18"/>
                <a:gd name="T1" fmla="*/ 23 h 24"/>
                <a:gd name="T2" fmla="*/ 14 w 18"/>
                <a:gd name="T3" fmla="*/ 20 h 24"/>
                <a:gd name="T4" fmla="*/ 13 w 18"/>
                <a:gd name="T5" fmla="*/ 20 h 24"/>
                <a:gd name="T6" fmla="*/ 7 w 18"/>
                <a:gd name="T7" fmla="*/ 24 h 24"/>
                <a:gd name="T8" fmla="*/ 0 w 18"/>
                <a:gd name="T9" fmla="*/ 17 h 24"/>
                <a:gd name="T10" fmla="*/ 13 w 18"/>
                <a:gd name="T11" fmla="*/ 9 h 24"/>
                <a:gd name="T12" fmla="*/ 13 w 18"/>
                <a:gd name="T13" fmla="*/ 8 h 24"/>
                <a:gd name="T14" fmla="*/ 8 w 18"/>
                <a:gd name="T15" fmla="*/ 3 h 24"/>
                <a:gd name="T16" fmla="*/ 3 w 18"/>
                <a:gd name="T17" fmla="*/ 4 h 24"/>
                <a:gd name="T18" fmla="*/ 2 w 18"/>
                <a:gd name="T19" fmla="*/ 1 h 24"/>
                <a:gd name="T20" fmla="*/ 9 w 18"/>
                <a:gd name="T21" fmla="*/ 0 h 24"/>
                <a:gd name="T22" fmla="*/ 17 w 18"/>
                <a:gd name="T23" fmla="*/ 9 h 24"/>
                <a:gd name="T24" fmla="*/ 17 w 18"/>
                <a:gd name="T25" fmla="*/ 18 h 24"/>
                <a:gd name="T26" fmla="*/ 18 w 18"/>
                <a:gd name="T27" fmla="*/ 23 h 24"/>
                <a:gd name="T28" fmla="*/ 14 w 18"/>
                <a:gd name="T29" fmla="*/ 23 h 24"/>
                <a:gd name="T30" fmla="*/ 13 w 18"/>
                <a:gd name="T31" fmla="*/ 11 h 24"/>
                <a:gd name="T32" fmla="*/ 5 w 18"/>
                <a:gd name="T33" fmla="*/ 17 h 24"/>
                <a:gd name="T34" fmla="*/ 8 w 18"/>
                <a:gd name="T35" fmla="*/ 21 h 24"/>
                <a:gd name="T36" fmla="*/ 13 w 18"/>
                <a:gd name="T37" fmla="*/ 17 h 24"/>
                <a:gd name="T38" fmla="*/ 13 w 18"/>
                <a:gd name="T39" fmla="*/ 16 h 24"/>
                <a:gd name="T40" fmla="*/ 13 w 18"/>
                <a:gd name="T4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4">
                  <a:moveTo>
                    <a:pt x="14" y="23"/>
                  </a:moveTo>
                  <a:cubicBezTo>
                    <a:pt x="14" y="20"/>
                    <a:pt x="14" y="20"/>
                    <a:pt x="14" y="20"/>
                  </a:cubicBezTo>
                  <a:cubicBezTo>
                    <a:pt x="13" y="20"/>
                    <a:pt x="13" y="20"/>
                    <a:pt x="13" y="20"/>
                  </a:cubicBezTo>
                  <a:cubicBezTo>
                    <a:pt x="12" y="22"/>
                    <a:pt x="10" y="24"/>
                    <a:pt x="7" y="24"/>
                  </a:cubicBezTo>
                  <a:cubicBezTo>
                    <a:pt x="3" y="24"/>
                    <a:pt x="0" y="21"/>
                    <a:pt x="0" y="17"/>
                  </a:cubicBezTo>
                  <a:cubicBezTo>
                    <a:pt x="0" y="11"/>
                    <a:pt x="5" y="9"/>
                    <a:pt x="13" y="9"/>
                  </a:cubicBezTo>
                  <a:cubicBezTo>
                    <a:pt x="13" y="8"/>
                    <a:pt x="13" y="8"/>
                    <a:pt x="13" y="8"/>
                  </a:cubicBezTo>
                  <a:cubicBezTo>
                    <a:pt x="13" y="6"/>
                    <a:pt x="13" y="3"/>
                    <a:pt x="8" y="3"/>
                  </a:cubicBezTo>
                  <a:cubicBezTo>
                    <a:pt x="6" y="3"/>
                    <a:pt x="4" y="3"/>
                    <a:pt x="3" y="4"/>
                  </a:cubicBezTo>
                  <a:cubicBezTo>
                    <a:pt x="2" y="1"/>
                    <a:pt x="2" y="1"/>
                    <a:pt x="2" y="1"/>
                  </a:cubicBezTo>
                  <a:cubicBezTo>
                    <a:pt x="4" y="0"/>
                    <a:pt x="6" y="0"/>
                    <a:pt x="9" y="0"/>
                  </a:cubicBezTo>
                  <a:cubicBezTo>
                    <a:pt x="15" y="0"/>
                    <a:pt x="17" y="4"/>
                    <a:pt x="17" y="9"/>
                  </a:cubicBezTo>
                  <a:cubicBezTo>
                    <a:pt x="17" y="18"/>
                    <a:pt x="17" y="18"/>
                    <a:pt x="17" y="18"/>
                  </a:cubicBezTo>
                  <a:cubicBezTo>
                    <a:pt x="17" y="20"/>
                    <a:pt x="17" y="22"/>
                    <a:pt x="18" y="23"/>
                  </a:cubicBezTo>
                  <a:lnTo>
                    <a:pt x="14" y="23"/>
                  </a:lnTo>
                  <a:close/>
                  <a:moveTo>
                    <a:pt x="13" y="11"/>
                  </a:moveTo>
                  <a:cubicBezTo>
                    <a:pt x="10" y="11"/>
                    <a:pt x="5" y="12"/>
                    <a:pt x="5" y="17"/>
                  </a:cubicBezTo>
                  <a:cubicBezTo>
                    <a:pt x="5" y="20"/>
                    <a:pt x="6" y="21"/>
                    <a:pt x="8" y="21"/>
                  </a:cubicBezTo>
                  <a:cubicBezTo>
                    <a:pt x="11" y="21"/>
                    <a:pt x="13" y="19"/>
                    <a:pt x="13" y="17"/>
                  </a:cubicBezTo>
                  <a:cubicBezTo>
                    <a:pt x="13" y="17"/>
                    <a:pt x="13" y="16"/>
                    <a:pt x="13" y="16"/>
                  </a:cubicBezTo>
                  <a:lnTo>
                    <a:pt x="13" y="11"/>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21">
              <a:extLst>
                <a:ext uri="{FF2B5EF4-FFF2-40B4-BE49-F238E27FC236}">
                  <a16:creationId xmlns:a16="http://schemas.microsoft.com/office/drawing/2014/main" id="{C2C6E8A3-054D-4D07-9CE1-37FD26678F38}"/>
                </a:ext>
              </a:extLst>
            </p:cNvPr>
            <p:cNvSpPr>
              <a:spLocks/>
            </p:cNvSpPr>
            <p:nvPr/>
          </p:nvSpPr>
          <p:spPr bwMode="auto">
            <a:xfrm>
              <a:off x="9478963" y="3441700"/>
              <a:ext cx="49213" cy="58737"/>
            </a:xfrm>
            <a:custGeom>
              <a:avLst/>
              <a:gdLst>
                <a:gd name="T0" fmla="*/ 1 w 19"/>
                <a:gd name="T1" fmla="*/ 6 h 23"/>
                <a:gd name="T2" fmla="*/ 0 w 19"/>
                <a:gd name="T3" fmla="*/ 0 h 23"/>
                <a:gd name="T4" fmla="*/ 4 w 19"/>
                <a:gd name="T5" fmla="*/ 0 h 23"/>
                <a:gd name="T6" fmla="*/ 4 w 19"/>
                <a:gd name="T7" fmla="*/ 4 h 23"/>
                <a:gd name="T8" fmla="*/ 4 w 19"/>
                <a:gd name="T9" fmla="*/ 4 h 23"/>
                <a:gd name="T10" fmla="*/ 11 w 19"/>
                <a:gd name="T11" fmla="*/ 0 h 23"/>
                <a:gd name="T12" fmla="*/ 19 w 19"/>
                <a:gd name="T13" fmla="*/ 9 h 23"/>
                <a:gd name="T14" fmla="*/ 19 w 19"/>
                <a:gd name="T15" fmla="*/ 23 h 23"/>
                <a:gd name="T16" fmla="*/ 15 w 19"/>
                <a:gd name="T17" fmla="*/ 23 h 23"/>
                <a:gd name="T18" fmla="*/ 15 w 19"/>
                <a:gd name="T19" fmla="*/ 9 h 23"/>
                <a:gd name="T20" fmla="*/ 10 w 19"/>
                <a:gd name="T21" fmla="*/ 3 h 23"/>
                <a:gd name="T22" fmla="*/ 5 w 19"/>
                <a:gd name="T23" fmla="*/ 7 h 23"/>
                <a:gd name="T24" fmla="*/ 5 w 19"/>
                <a:gd name="T25" fmla="*/ 9 h 23"/>
                <a:gd name="T26" fmla="*/ 5 w 19"/>
                <a:gd name="T27" fmla="*/ 23 h 23"/>
                <a:gd name="T28" fmla="*/ 1 w 19"/>
                <a:gd name="T29" fmla="*/ 23 h 23"/>
                <a:gd name="T30" fmla="*/ 1 w 19"/>
                <a:gd name="T3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3">
                  <a:moveTo>
                    <a:pt x="1" y="6"/>
                  </a:moveTo>
                  <a:cubicBezTo>
                    <a:pt x="1" y="4"/>
                    <a:pt x="1" y="2"/>
                    <a:pt x="0" y="0"/>
                  </a:cubicBezTo>
                  <a:cubicBezTo>
                    <a:pt x="4" y="0"/>
                    <a:pt x="4" y="0"/>
                    <a:pt x="4" y="0"/>
                  </a:cubicBezTo>
                  <a:cubicBezTo>
                    <a:pt x="4" y="4"/>
                    <a:pt x="4" y="4"/>
                    <a:pt x="4" y="4"/>
                  </a:cubicBezTo>
                  <a:cubicBezTo>
                    <a:pt x="4" y="4"/>
                    <a:pt x="4" y="4"/>
                    <a:pt x="4" y="4"/>
                  </a:cubicBezTo>
                  <a:cubicBezTo>
                    <a:pt x="5" y="2"/>
                    <a:pt x="8" y="0"/>
                    <a:pt x="11" y="0"/>
                  </a:cubicBezTo>
                  <a:cubicBezTo>
                    <a:pt x="14" y="0"/>
                    <a:pt x="19" y="2"/>
                    <a:pt x="19" y="9"/>
                  </a:cubicBezTo>
                  <a:cubicBezTo>
                    <a:pt x="19" y="23"/>
                    <a:pt x="19" y="23"/>
                    <a:pt x="19" y="23"/>
                  </a:cubicBezTo>
                  <a:cubicBezTo>
                    <a:pt x="15" y="23"/>
                    <a:pt x="15" y="23"/>
                    <a:pt x="15" y="23"/>
                  </a:cubicBezTo>
                  <a:cubicBezTo>
                    <a:pt x="15" y="9"/>
                    <a:pt x="15" y="9"/>
                    <a:pt x="15" y="9"/>
                  </a:cubicBezTo>
                  <a:cubicBezTo>
                    <a:pt x="15" y="6"/>
                    <a:pt x="14" y="3"/>
                    <a:pt x="10" y="3"/>
                  </a:cubicBezTo>
                  <a:cubicBezTo>
                    <a:pt x="8" y="3"/>
                    <a:pt x="6" y="5"/>
                    <a:pt x="5" y="7"/>
                  </a:cubicBezTo>
                  <a:cubicBezTo>
                    <a:pt x="5" y="8"/>
                    <a:pt x="5" y="8"/>
                    <a:pt x="5" y="9"/>
                  </a:cubicBezTo>
                  <a:cubicBezTo>
                    <a:pt x="5" y="23"/>
                    <a:pt x="5" y="23"/>
                    <a:pt x="5" y="23"/>
                  </a:cubicBezTo>
                  <a:cubicBezTo>
                    <a:pt x="1" y="23"/>
                    <a:pt x="1" y="23"/>
                    <a:pt x="1" y="23"/>
                  </a:cubicBezTo>
                  <a:lnTo>
                    <a:pt x="1" y="6"/>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22">
              <a:extLst>
                <a:ext uri="{FF2B5EF4-FFF2-40B4-BE49-F238E27FC236}">
                  <a16:creationId xmlns:a16="http://schemas.microsoft.com/office/drawing/2014/main" id="{2B508B7B-75EC-4783-A7B9-4ACCE2E80423}"/>
                </a:ext>
              </a:extLst>
            </p:cNvPr>
            <p:cNvSpPr>
              <a:spLocks/>
            </p:cNvSpPr>
            <p:nvPr/>
          </p:nvSpPr>
          <p:spPr bwMode="auto">
            <a:xfrm>
              <a:off x="9540876" y="3441700"/>
              <a:ext cx="36513" cy="61912"/>
            </a:xfrm>
            <a:custGeom>
              <a:avLst/>
              <a:gdLst>
                <a:gd name="T0" fmla="*/ 0 w 14"/>
                <a:gd name="T1" fmla="*/ 19 h 24"/>
                <a:gd name="T2" fmla="*/ 6 w 14"/>
                <a:gd name="T3" fmla="*/ 21 h 24"/>
                <a:gd name="T4" fmla="*/ 10 w 14"/>
                <a:gd name="T5" fmla="*/ 17 h 24"/>
                <a:gd name="T6" fmla="*/ 6 w 14"/>
                <a:gd name="T7" fmla="*/ 13 h 24"/>
                <a:gd name="T8" fmla="*/ 0 w 14"/>
                <a:gd name="T9" fmla="*/ 6 h 24"/>
                <a:gd name="T10" fmla="*/ 8 w 14"/>
                <a:gd name="T11" fmla="*/ 0 h 24"/>
                <a:gd name="T12" fmla="*/ 13 w 14"/>
                <a:gd name="T13" fmla="*/ 1 h 24"/>
                <a:gd name="T14" fmla="*/ 12 w 14"/>
                <a:gd name="T15" fmla="*/ 4 h 24"/>
                <a:gd name="T16" fmla="*/ 8 w 14"/>
                <a:gd name="T17" fmla="*/ 3 h 24"/>
                <a:gd name="T18" fmla="*/ 4 w 14"/>
                <a:gd name="T19" fmla="*/ 6 h 24"/>
                <a:gd name="T20" fmla="*/ 8 w 14"/>
                <a:gd name="T21" fmla="*/ 10 h 24"/>
                <a:gd name="T22" fmla="*/ 14 w 14"/>
                <a:gd name="T23" fmla="*/ 17 h 24"/>
                <a:gd name="T24" fmla="*/ 5 w 14"/>
                <a:gd name="T25" fmla="*/ 24 h 24"/>
                <a:gd name="T26" fmla="*/ 0 w 14"/>
                <a:gd name="T27" fmla="*/ 22 h 24"/>
                <a:gd name="T28" fmla="*/ 0 w 14"/>
                <a:gd name="T2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0" y="19"/>
                  </a:moveTo>
                  <a:cubicBezTo>
                    <a:pt x="2" y="20"/>
                    <a:pt x="4" y="21"/>
                    <a:pt x="6" y="21"/>
                  </a:cubicBezTo>
                  <a:cubicBezTo>
                    <a:pt x="8" y="21"/>
                    <a:pt x="10" y="19"/>
                    <a:pt x="10" y="17"/>
                  </a:cubicBezTo>
                  <a:cubicBezTo>
                    <a:pt x="10" y="15"/>
                    <a:pt x="9" y="14"/>
                    <a:pt x="6" y="13"/>
                  </a:cubicBezTo>
                  <a:cubicBezTo>
                    <a:pt x="2" y="11"/>
                    <a:pt x="0" y="9"/>
                    <a:pt x="0" y="6"/>
                  </a:cubicBezTo>
                  <a:cubicBezTo>
                    <a:pt x="0" y="3"/>
                    <a:pt x="3" y="0"/>
                    <a:pt x="8" y="0"/>
                  </a:cubicBezTo>
                  <a:cubicBezTo>
                    <a:pt x="10" y="0"/>
                    <a:pt x="12" y="0"/>
                    <a:pt x="13" y="1"/>
                  </a:cubicBezTo>
                  <a:cubicBezTo>
                    <a:pt x="12" y="4"/>
                    <a:pt x="12" y="4"/>
                    <a:pt x="12" y="4"/>
                  </a:cubicBezTo>
                  <a:cubicBezTo>
                    <a:pt x="11" y="3"/>
                    <a:pt x="9" y="3"/>
                    <a:pt x="8" y="3"/>
                  </a:cubicBezTo>
                  <a:cubicBezTo>
                    <a:pt x="5" y="3"/>
                    <a:pt x="4" y="4"/>
                    <a:pt x="4" y="6"/>
                  </a:cubicBezTo>
                  <a:cubicBezTo>
                    <a:pt x="4" y="8"/>
                    <a:pt x="5" y="8"/>
                    <a:pt x="8" y="10"/>
                  </a:cubicBezTo>
                  <a:cubicBezTo>
                    <a:pt x="12" y="11"/>
                    <a:pt x="14" y="13"/>
                    <a:pt x="14" y="17"/>
                  </a:cubicBezTo>
                  <a:cubicBezTo>
                    <a:pt x="14" y="21"/>
                    <a:pt x="10" y="24"/>
                    <a:pt x="5" y="24"/>
                  </a:cubicBezTo>
                  <a:cubicBezTo>
                    <a:pt x="3" y="24"/>
                    <a:pt x="1" y="23"/>
                    <a:pt x="0" y="22"/>
                  </a:cubicBezTo>
                  <a:lnTo>
                    <a:pt x="0" y="19"/>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23">
              <a:extLst>
                <a:ext uri="{FF2B5EF4-FFF2-40B4-BE49-F238E27FC236}">
                  <a16:creationId xmlns:a16="http://schemas.microsoft.com/office/drawing/2014/main" id="{B3612586-72DE-483D-9C2D-403AC1FA02C3}"/>
                </a:ext>
              </a:extLst>
            </p:cNvPr>
            <p:cNvSpPr>
              <a:spLocks noEditPoints="1"/>
            </p:cNvSpPr>
            <p:nvPr/>
          </p:nvSpPr>
          <p:spPr bwMode="auto">
            <a:xfrm>
              <a:off x="9585326" y="3441700"/>
              <a:ext cx="44450" cy="61912"/>
            </a:xfrm>
            <a:custGeom>
              <a:avLst/>
              <a:gdLst>
                <a:gd name="T0" fmla="*/ 13 w 17"/>
                <a:gd name="T1" fmla="*/ 23 h 24"/>
                <a:gd name="T2" fmla="*/ 13 w 17"/>
                <a:gd name="T3" fmla="*/ 20 h 24"/>
                <a:gd name="T4" fmla="*/ 13 w 17"/>
                <a:gd name="T5" fmla="*/ 20 h 24"/>
                <a:gd name="T6" fmla="*/ 7 w 17"/>
                <a:gd name="T7" fmla="*/ 24 h 24"/>
                <a:gd name="T8" fmla="*/ 0 w 17"/>
                <a:gd name="T9" fmla="*/ 17 h 24"/>
                <a:gd name="T10" fmla="*/ 13 w 17"/>
                <a:gd name="T11" fmla="*/ 9 h 24"/>
                <a:gd name="T12" fmla="*/ 13 w 17"/>
                <a:gd name="T13" fmla="*/ 8 h 24"/>
                <a:gd name="T14" fmla="*/ 8 w 17"/>
                <a:gd name="T15" fmla="*/ 3 h 24"/>
                <a:gd name="T16" fmla="*/ 2 w 17"/>
                <a:gd name="T17" fmla="*/ 4 h 24"/>
                <a:gd name="T18" fmla="*/ 2 w 17"/>
                <a:gd name="T19" fmla="*/ 1 h 24"/>
                <a:gd name="T20" fmla="*/ 9 w 17"/>
                <a:gd name="T21" fmla="*/ 0 h 24"/>
                <a:gd name="T22" fmla="*/ 17 w 17"/>
                <a:gd name="T23" fmla="*/ 9 h 24"/>
                <a:gd name="T24" fmla="*/ 17 w 17"/>
                <a:gd name="T25" fmla="*/ 18 h 24"/>
                <a:gd name="T26" fmla="*/ 17 w 17"/>
                <a:gd name="T27" fmla="*/ 23 h 24"/>
                <a:gd name="T28" fmla="*/ 13 w 17"/>
                <a:gd name="T29" fmla="*/ 23 h 24"/>
                <a:gd name="T30" fmla="*/ 13 w 17"/>
                <a:gd name="T31" fmla="*/ 11 h 24"/>
                <a:gd name="T32" fmla="*/ 4 w 17"/>
                <a:gd name="T33" fmla="*/ 17 h 24"/>
                <a:gd name="T34" fmla="*/ 8 w 17"/>
                <a:gd name="T35" fmla="*/ 21 h 24"/>
                <a:gd name="T36" fmla="*/ 13 w 17"/>
                <a:gd name="T37" fmla="*/ 17 h 24"/>
                <a:gd name="T38" fmla="*/ 13 w 17"/>
                <a:gd name="T39" fmla="*/ 16 h 24"/>
                <a:gd name="T40" fmla="*/ 13 w 17"/>
                <a:gd name="T4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4">
                  <a:moveTo>
                    <a:pt x="13" y="23"/>
                  </a:moveTo>
                  <a:cubicBezTo>
                    <a:pt x="13" y="20"/>
                    <a:pt x="13" y="20"/>
                    <a:pt x="13" y="20"/>
                  </a:cubicBezTo>
                  <a:cubicBezTo>
                    <a:pt x="13" y="20"/>
                    <a:pt x="13" y="20"/>
                    <a:pt x="13" y="20"/>
                  </a:cubicBezTo>
                  <a:cubicBezTo>
                    <a:pt x="12" y="22"/>
                    <a:pt x="9" y="24"/>
                    <a:pt x="7" y="24"/>
                  </a:cubicBezTo>
                  <a:cubicBezTo>
                    <a:pt x="2" y="24"/>
                    <a:pt x="0" y="21"/>
                    <a:pt x="0" y="17"/>
                  </a:cubicBezTo>
                  <a:cubicBezTo>
                    <a:pt x="0" y="11"/>
                    <a:pt x="5" y="9"/>
                    <a:pt x="13" y="9"/>
                  </a:cubicBezTo>
                  <a:cubicBezTo>
                    <a:pt x="13" y="8"/>
                    <a:pt x="13" y="8"/>
                    <a:pt x="13" y="8"/>
                  </a:cubicBezTo>
                  <a:cubicBezTo>
                    <a:pt x="13" y="6"/>
                    <a:pt x="12" y="3"/>
                    <a:pt x="8" y="3"/>
                  </a:cubicBezTo>
                  <a:cubicBezTo>
                    <a:pt x="6" y="3"/>
                    <a:pt x="4" y="3"/>
                    <a:pt x="2" y="4"/>
                  </a:cubicBezTo>
                  <a:cubicBezTo>
                    <a:pt x="2" y="1"/>
                    <a:pt x="2" y="1"/>
                    <a:pt x="2" y="1"/>
                  </a:cubicBezTo>
                  <a:cubicBezTo>
                    <a:pt x="3" y="0"/>
                    <a:pt x="6" y="0"/>
                    <a:pt x="9" y="0"/>
                  </a:cubicBezTo>
                  <a:cubicBezTo>
                    <a:pt x="15" y="0"/>
                    <a:pt x="17" y="4"/>
                    <a:pt x="17" y="9"/>
                  </a:cubicBezTo>
                  <a:cubicBezTo>
                    <a:pt x="17" y="18"/>
                    <a:pt x="17" y="18"/>
                    <a:pt x="17" y="18"/>
                  </a:cubicBezTo>
                  <a:cubicBezTo>
                    <a:pt x="17" y="20"/>
                    <a:pt x="17" y="22"/>
                    <a:pt x="17" y="23"/>
                  </a:cubicBezTo>
                  <a:lnTo>
                    <a:pt x="13" y="23"/>
                  </a:lnTo>
                  <a:close/>
                  <a:moveTo>
                    <a:pt x="13" y="11"/>
                  </a:moveTo>
                  <a:cubicBezTo>
                    <a:pt x="9" y="11"/>
                    <a:pt x="4" y="12"/>
                    <a:pt x="4" y="17"/>
                  </a:cubicBezTo>
                  <a:cubicBezTo>
                    <a:pt x="4" y="20"/>
                    <a:pt x="6" y="21"/>
                    <a:pt x="8" y="21"/>
                  </a:cubicBezTo>
                  <a:cubicBezTo>
                    <a:pt x="10" y="21"/>
                    <a:pt x="12" y="19"/>
                    <a:pt x="13" y="17"/>
                  </a:cubicBezTo>
                  <a:cubicBezTo>
                    <a:pt x="13" y="17"/>
                    <a:pt x="13" y="16"/>
                    <a:pt x="13" y="16"/>
                  </a:cubicBezTo>
                  <a:lnTo>
                    <a:pt x="13" y="11"/>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24">
              <a:extLst>
                <a:ext uri="{FF2B5EF4-FFF2-40B4-BE49-F238E27FC236}">
                  <a16:creationId xmlns:a16="http://schemas.microsoft.com/office/drawing/2014/main" id="{CB8D371D-60D6-4462-915D-9D13460D0B04}"/>
                </a:ext>
              </a:extLst>
            </p:cNvPr>
            <p:cNvSpPr>
              <a:spLocks/>
            </p:cNvSpPr>
            <p:nvPr/>
          </p:nvSpPr>
          <p:spPr bwMode="auto">
            <a:xfrm>
              <a:off x="9642476" y="3441700"/>
              <a:ext cx="41275" cy="61912"/>
            </a:xfrm>
            <a:custGeom>
              <a:avLst/>
              <a:gdLst>
                <a:gd name="T0" fmla="*/ 16 w 16"/>
                <a:gd name="T1" fmla="*/ 23 h 24"/>
                <a:gd name="T2" fmla="*/ 10 w 16"/>
                <a:gd name="T3" fmla="*/ 24 h 24"/>
                <a:gd name="T4" fmla="*/ 0 w 16"/>
                <a:gd name="T5" fmla="*/ 12 h 24"/>
                <a:gd name="T6" fmla="*/ 11 w 16"/>
                <a:gd name="T7" fmla="*/ 0 h 24"/>
                <a:gd name="T8" fmla="*/ 16 w 16"/>
                <a:gd name="T9" fmla="*/ 1 h 24"/>
                <a:gd name="T10" fmla="*/ 15 w 16"/>
                <a:gd name="T11" fmla="*/ 4 h 24"/>
                <a:gd name="T12" fmla="*/ 11 w 16"/>
                <a:gd name="T13" fmla="*/ 3 h 24"/>
                <a:gd name="T14" fmla="*/ 4 w 16"/>
                <a:gd name="T15" fmla="*/ 12 h 24"/>
                <a:gd name="T16" fmla="*/ 11 w 16"/>
                <a:gd name="T17" fmla="*/ 20 h 24"/>
                <a:gd name="T18" fmla="*/ 15 w 16"/>
                <a:gd name="T19" fmla="*/ 19 h 24"/>
                <a:gd name="T20" fmla="*/ 16 w 16"/>
                <a:gd name="T2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6" y="23"/>
                  </a:moveTo>
                  <a:cubicBezTo>
                    <a:pt x="15" y="23"/>
                    <a:pt x="13" y="24"/>
                    <a:pt x="10" y="24"/>
                  </a:cubicBezTo>
                  <a:cubicBezTo>
                    <a:pt x="4" y="24"/>
                    <a:pt x="0" y="19"/>
                    <a:pt x="0" y="12"/>
                  </a:cubicBezTo>
                  <a:cubicBezTo>
                    <a:pt x="0" y="5"/>
                    <a:pt x="4" y="0"/>
                    <a:pt x="11" y="0"/>
                  </a:cubicBezTo>
                  <a:cubicBezTo>
                    <a:pt x="13" y="0"/>
                    <a:pt x="15" y="0"/>
                    <a:pt x="16" y="1"/>
                  </a:cubicBezTo>
                  <a:cubicBezTo>
                    <a:pt x="15" y="4"/>
                    <a:pt x="15" y="4"/>
                    <a:pt x="15" y="4"/>
                  </a:cubicBezTo>
                  <a:cubicBezTo>
                    <a:pt x="14" y="3"/>
                    <a:pt x="13" y="3"/>
                    <a:pt x="11" y="3"/>
                  </a:cubicBezTo>
                  <a:cubicBezTo>
                    <a:pt x="6" y="3"/>
                    <a:pt x="4" y="7"/>
                    <a:pt x="4" y="12"/>
                  </a:cubicBezTo>
                  <a:cubicBezTo>
                    <a:pt x="4" y="17"/>
                    <a:pt x="7" y="20"/>
                    <a:pt x="11" y="20"/>
                  </a:cubicBezTo>
                  <a:cubicBezTo>
                    <a:pt x="13" y="20"/>
                    <a:pt x="14" y="20"/>
                    <a:pt x="15" y="19"/>
                  </a:cubicBezTo>
                  <a:lnTo>
                    <a:pt x="16" y="23"/>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25">
              <a:extLst>
                <a:ext uri="{FF2B5EF4-FFF2-40B4-BE49-F238E27FC236}">
                  <a16:creationId xmlns:a16="http://schemas.microsoft.com/office/drawing/2014/main" id="{FAA50422-830C-43F5-95E7-0129D7393079}"/>
                </a:ext>
              </a:extLst>
            </p:cNvPr>
            <p:cNvSpPr>
              <a:spLocks/>
            </p:cNvSpPr>
            <p:nvPr/>
          </p:nvSpPr>
          <p:spPr bwMode="auto">
            <a:xfrm>
              <a:off x="9691688" y="3425825"/>
              <a:ext cx="33338" cy="77787"/>
            </a:xfrm>
            <a:custGeom>
              <a:avLst/>
              <a:gdLst>
                <a:gd name="T0" fmla="*/ 7 w 13"/>
                <a:gd name="T1" fmla="*/ 0 h 30"/>
                <a:gd name="T2" fmla="*/ 7 w 13"/>
                <a:gd name="T3" fmla="*/ 6 h 30"/>
                <a:gd name="T4" fmla="*/ 13 w 13"/>
                <a:gd name="T5" fmla="*/ 6 h 30"/>
                <a:gd name="T6" fmla="*/ 13 w 13"/>
                <a:gd name="T7" fmla="*/ 9 h 30"/>
                <a:gd name="T8" fmla="*/ 7 w 13"/>
                <a:gd name="T9" fmla="*/ 9 h 30"/>
                <a:gd name="T10" fmla="*/ 7 w 13"/>
                <a:gd name="T11" fmla="*/ 22 h 30"/>
                <a:gd name="T12" fmla="*/ 10 w 13"/>
                <a:gd name="T13" fmla="*/ 26 h 30"/>
                <a:gd name="T14" fmla="*/ 12 w 13"/>
                <a:gd name="T15" fmla="*/ 26 h 30"/>
                <a:gd name="T16" fmla="*/ 12 w 13"/>
                <a:gd name="T17" fmla="*/ 29 h 30"/>
                <a:gd name="T18" fmla="*/ 9 w 13"/>
                <a:gd name="T19" fmla="*/ 30 h 30"/>
                <a:gd name="T20" fmla="*/ 5 w 13"/>
                <a:gd name="T21" fmla="*/ 28 h 30"/>
                <a:gd name="T22" fmla="*/ 3 w 13"/>
                <a:gd name="T23" fmla="*/ 22 h 30"/>
                <a:gd name="T24" fmla="*/ 3 w 13"/>
                <a:gd name="T25" fmla="*/ 9 h 30"/>
                <a:gd name="T26" fmla="*/ 0 w 13"/>
                <a:gd name="T27" fmla="*/ 9 h 30"/>
                <a:gd name="T28" fmla="*/ 0 w 13"/>
                <a:gd name="T29" fmla="*/ 6 h 30"/>
                <a:gd name="T30" fmla="*/ 3 w 13"/>
                <a:gd name="T31" fmla="*/ 6 h 30"/>
                <a:gd name="T32" fmla="*/ 3 w 13"/>
                <a:gd name="T33" fmla="*/ 1 h 30"/>
                <a:gd name="T34" fmla="*/ 7 w 13"/>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0">
                  <a:moveTo>
                    <a:pt x="7" y="0"/>
                  </a:moveTo>
                  <a:cubicBezTo>
                    <a:pt x="7" y="6"/>
                    <a:pt x="7" y="6"/>
                    <a:pt x="7" y="6"/>
                  </a:cubicBezTo>
                  <a:cubicBezTo>
                    <a:pt x="13" y="6"/>
                    <a:pt x="13" y="6"/>
                    <a:pt x="13" y="6"/>
                  </a:cubicBezTo>
                  <a:cubicBezTo>
                    <a:pt x="13" y="9"/>
                    <a:pt x="13" y="9"/>
                    <a:pt x="13" y="9"/>
                  </a:cubicBezTo>
                  <a:cubicBezTo>
                    <a:pt x="7" y="9"/>
                    <a:pt x="7" y="9"/>
                    <a:pt x="7" y="9"/>
                  </a:cubicBezTo>
                  <a:cubicBezTo>
                    <a:pt x="7" y="22"/>
                    <a:pt x="7" y="22"/>
                    <a:pt x="7" y="22"/>
                  </a:cubicBezTo>
                  <a:cubicBezTo>
                    <a:pt x="7" y="25"/>
                    <a:pt x="8" y="26"/>
                    <a:pt x="10" y="26"/>
                  </a:cubicBezTo>
                  <a:cubicBezTo>
                    <a:pt x="11" y="26"/>
                    <a:pt x="12" y="26"/>
                    <a:pt x="12" y="26"/>
                  </a:cubicBezTo>
                  <a:cubicBezTo>
                    <a:pt x="12" y="29"/>
                    <a:pt x="12" y="29"/>
                    <a:pt x="12" y="29"/>
                  </a:cubicBezTo>
                  <a:cubicBezTo>
                    <a:pt x="12" y="30"/>
                    <a:pt x="10" y="30"/>
                    <a:pt x="9" y="30"/>
                  </a:cubicBezTo>
                  <a:cubicBezTo>
                    <a:pt x="7" y="30"/>
                    <a:pt x="6" y="29"/>
                    <a:pt x="5" y="28"/>
                  </a:cubicBezTo>
                  <a:cubicBezTo>
                    <a:pt x="3" y="27"/>
                    <a:pt x="3" y="25"/>
                    <a:pt x="3" y="22"/>
                  </a:cubicBezTo>
                  <a:cubicBezTo>
                    <a:pt x="3" y="9"/>
                    <a:pt x="3" y="9"/>
                    <a:pt x="3" y="9"/>
                  </a:cubicBezTo>
                  <a:cubicBezTo>
                    <a:pt x="0" y="9"/>
                    <a:pt x="0" y="9"/>
                    <a:pt x="0" y="9"/>
                  </a:cubicBezTo>
                  <a:cubicBezTo>
                    <a:pt x="0" y="6"/>
                    <a:pt x="0" y="6"/>
                    <a:pt x="0" y="6"/>
                  </a:cubicBezTo>
                  <a:cubicBezTo>
                    <a:pt x="3" y="6"/>
                    <a:pt x="3" y="6"/>
                    <a:pt x="3" y="6"/>
                  </a:cubicBezTo>
                  <a:cubicBezTo>
                    <a:pt x="3" y="1"/>
                    <a:pt x="3" y="1"/>
                    <a:pt x="3" y="1"/>
                  </a:cubicBezTo>
                  <a:lnTo>
                    <a:pt x="7"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26">
              <a:extLst>
                <a:ext uri="{FF2B5EF4-FFF2-40B4-BE49-F238E27FC236}">
                  <a16:creationId xmlns:a16="http://schemas.microsoft.com/office/drawing/2014/main" id="{A69AB2B8-D975-411E-BDEB-097BEB07EB24}"/>
                </a:ext>
              </a:extLst>
            </p:cNvPr>
            <p:cNvSpPr>
              <a:spLocks noEditPoints="1"/>
            </p:cNvSpPr>
            <p:nvPr/>
          </p:nvSpPr>
          <p:spPr bwMode="auto">
            <a:xfrm>
              <a:off x="9732963" y="3417888"/>
              <a:ext cx="14288" cy="82550"/>
            </a:xfrm>
            <a:custGeom>
              <a:avLst/>
              <a:gdLst>
                <a:gd name="T0" fmla="*/ 5 w 5"/>
                <a:gd name="T1" fmla="*/ 3 h 32"/>
                <a:gd name="T2" fmla="*/ 3 w 5"/>
                <a:gd name="T3" fmla="*/ 5 h 32"/>
                <a:gd name="T4" fmla="*/ 0 w 5"/>
                <a:gd name="T5" fmla="*/ 3 h 32"/>
                <a:gd name="T6" fmla="*/ 3 w 5"/>
                <a:gd name="T7" fmla="*/ 0 h 32"/>
                <a:gd name="T8" fmla="*/ 5 w 5"/>
                <a:gd name="T9" fmla="*/ 3 h 32"/>
                <a:gd name="T10" fmla="*/ 1 w 5"/>
                <a:gd name="T11" fmla="*/ 32 h 32"/>
                <a:gd name="T12" fmla="*/ 1 w 5"/>
                <a:gd name="T13" fmla="*/ 9 h 32"/>
                <a:gd name="T14" fmla="*/ 5 w 5"/>
                <a:gd name="T15" fmla="*/ 9 h 32"/>
                <a:gd name="T16" fmla="*/ 5 w 5"/>
                <a:gd name="T17" fmla="*/ 32 h 32"/>
                <a:gd name="T18" fmla="*/ 1 w 5"/>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2">
                  <a:moveTo>
                    <a:pt x="5" y="3"/>
                  </a:moveTo>
                  <a:cubicBezTo>
                    <a:pt x="5" y="4"/>
                    <a:pt x="4" y="5"/>
                    <a:pt x="3" y="5"/>
                  </a:cubicBezTo>
                  <a:cubicBezTo>
                    <a:pt x="1" y="5"/>
                    <a:pt x="0" y="4"/>
                    <a:pt x="0" y="3"/>
                  </a:cubicBezTo>
                  <a:cubicBezTo>
                    <a:pt x="0" y="1"/>
                    <a:pt x="1" y="0"/>
                    <a:pt x="3" y="0"/>
                  </a:cubicBezTo>
                  <a:cubicBezTo>
                    <a:pt x="4" y="0"/>
                    <a:pt x="5" y="1"/>
                    <a:pt x="5" y="3"/>
                  </a:cubicBezTo>
                  <a:close/>
                  <a:moveTo>
                    <a:pt x="1" y="32"/>
                  </a:moveTo>
                  <a:cubicBezTo>
                    <a:pt x="1" y="9"/>
                    <a:pt x="1" y="9"/>
                    <a:pt x="1" y="9"/>
                  </a:cubicBezTo>
                  <a:cubicBezTo>
                    <a:pt x="5" y="9"/>
                    <a:pt x="5" y="9"/>
                    <a:pt x="5" y="9"/>
                  </a:cubicBezTo>
                  <a:cubicBezTo>
                    <a:pt x="5" y="32"/>
                    <a:pt x="5" y="32"/>
                    <a:pt x="5" y="32"/>
                  </a:cubicBezTo>
                  <a:lnTo>
                    <a:pt x="1" y="32"/>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27">
              <a:extLst>
                <a:ext uri="{FF2B5EF4-FFF2-40B4-BE49-F238E27FC236}">
                  <a16:creationId xmlns:a16="http://schemas.microsoft.com/office/drawing/2014/main" id="{BA0E81C6-E3FD-4D3F-9FAE-D11057CABF8D}"/>
                </a:ext>
              </a:extLst>
            </p:cNvPr>
            <p:cNvSpPr>
              <a:spLocks noEditPoints="1"/>
            </p:cNvSpPr>
            <p:nvPr/>
          </p:nvSpPr>
          <p:spPr bwMode="auto">
            <a:xfrm>
              <a:off x="9759951" y="3441700"/>
              <a:ext cx="50800" cy="61912"/>
            </a:xfrm>
            <a:custGeom>
              <a:avLst/>
              <a:gdLst>
                <a:gd name="T0" fmla="*/ 20 w 20"/>
                <a:gd name="T1" fmla="*/ 12 h 24"/>
                <a:gd name="T2" fmla="*/ 10 w 20"/>
                <a:gd name="T3" fmla="*/ 24 h 24"/>
                <a:gd name="T4" fmla="*/ 0 w 20"/>
                <a:gd name="T5" fmla="*/ 12 h 24"/>
                <a:gd name="T6" fmla="*/ 10 w 20"/>
                <a:gd name="T7" fmla="*/ 0 h 24"/>
                <a:gd name="T8" fmla="*/ 20 w 20"/>
                <a:gd name="T9" fmla="*/ 12 h 24"/>
                <a:gd name="T10" fmla="*/ 4 w 20"/>
                <a:gd name="T11" fmla="*/ 12 h 24"/>
                <a:gd name="T12" fmla="*/ 10 w 20"/>
                <a:gd name="T13" fmla="*/ 21 h 24"/>
                <a:gd name="T14" fmla="*/ 16 w 20"/>
                <a:gd name="T15" fmla="*/ 12 h 24"/>
                <a:gd name="T16" fmla="*/ 10 w 20"/>
                <a:gd name="T17" fmla="*/ 3 h 24"/>
                <a:gd name="T18" fmla="*/ 4 w 20"/>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4">
                  <a:moveTo>
                    <a:pt x="20" y="12"/>
                  </a:moveTo>
                  <a:cubicBezTo>
                    <a:pt x="20" y="20"/>
                    <a:pt x="15" y="24"/>
                    <a:pt x="10" y="24"/>
                  </a:cubicBezTo>
                  <a:cubicBezTo>
                    <a:pt x="4" y="24"/>
                    <a:pt x="0" y="19"/>
                    <a:pt x="0" y="12"/>
                  </a:cubicBezTo>
                  <a:cubicBezTo>
                    <a:pt x="0" y="4"/>
                    <a:pt x="5" y="0"/>
                    <a:pt x="10" y="0"/>
                  </a:cubicBezTo>
                  <a:cubicBezTo>
                    <a:pt x="16" y="0"/>
                    <a:pt x="20" y="4"/>
                    <a:pt x="20" y="12"/>
                  </a:cubicBezTo>
                  <a:close/>
                  <a:moveTo>
                    <a:pt x="4" y="12"/>
                  </a:moveTo>
                  <a:cubicBezTo>
                    <a:pt x="4" y="16"/>
                    <a:pt x="6" y="21"/>
                    <a:pt x="10" y="21"/>
                  </a:cubicBezTo>
                  <a:cubicBezTo>
                    <a:pt x="14" y="21"/>
                    <a:pt x="16" y="16"/>
                    <a:pt x="16" y="12"/>
                  </a:cubicBezTo>
                  <a:cubicBezTo>
                    <a:pt x="16" y="8"/>
                    <a:pt x="15" y="3"/>
                    <a:pt x="10" y="3"/>
                  </a:cubicBezTo>
                  <a:cubicBezTo>
                    <a:pt x="6" y="3"/>
                    <a:pt x="4" y="8"/>
                    <a:pt x="4" y="12"/>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28">
              <a:extLst>
                <a:ext uri="{FF2B5EF4-FFF2-40B4-BE49-F238E27FC236}">
                  <a16:creationId xmlns:a16="http://schemas.microsoft.com/office/drawing/2014/main" id="{2A96113E-AB03-42B7-9746-97B0339FA68D}"/>
                </a:ext>
              </a:extLst>
            </p:cNvPr>
            <p:cNvSpPr>
              <a:spLocks/>
            </p:cNvSpPr>
            <p:nvPr/>
          </p:nvSpPr>
          <p:spPr bwMode="auto">
            <a:xfrm>
              <a:off x="9825038" y="3441700"/>
              <a:ext cx="46038" cy="58737"/>
            </a:xfrm>
            <a:custGeom>
              <a:avLst/>
              <a:gdLst>
                <a:gd name="T0" fmla="*/ 0 w 18"/>
                <a:gd name="T1" fmla="*/ 6 h 23"/>
                <a:gd name="T2" fmla="*/ 0 w 18"/>
                <a:gd name="T3" fmla="*/ 0 h 23"/>
                <a:gd name="T4" fmla="*/ 4 w 18"/>
                <a:gd name="T5" fmla="*/ 0 h 23"/>
                <a:gd name="T6" fmla="*/ 4 w 18"/>
                <a:gd name="T7" fmla="*/ 4 h 23"/>
                <a:gd name="T8" fmla="*/ 4 w 18"/>
                <a:gd name="T9" fmla="*/ 4 h 23"/>
                <a:gd name="T10" fmla="*/ 11 w 18"/>
                <a:gd name="T11" fmla="*/ 0 h 23"/>
                <a:gd name="T12" fmla="*/ 18 w 18"/>
                <a:gd name="T13" fmla="*/ 9 h 23"/>
                <a:gd name="T14" fmla="*/ 18 w 18"/>
                <a:gd name="T15" fmla="*/ 23 h 23"/>
                <a:gd name="T16" fmla="*/ 14 w 18"/>
                <a:gd name="T17" fmla="*/ 23 h 23"/>
                <a:gd name="T18" fmla="*/ 14 w 18"/>
                <a:gd name="T19" fmla="*/ 9 h 23"/>
                <a:gd name="T20" fmla="*/ 10 w 18"/>
                <a:gd name="T21" fmla="*/ 3 h 23"/>
                <a:gd name="T22" fmla="*/ 5 w 18"/>
                <a:gd name="T23" fmla="*/ 7 h 23"/>
                <a:gd name="T24" fmla="*/ 4 w 18"/>
                <a:gd name="T25" fmla="*/ 9 h 23"/>
                <a:gd name="T26" fmla="*/ 4 w 18"/>
                <a:gd name="T27" fmla="*/ 23 h 23"/>
                <a:gd name="T28" fmla="*/ 0 w 18"/>
                <a:gd name="T29" fmla="*/ 23 h 23"/>
                <a:gd name="T30" fmla="*/ 0 w 18"/>
                <a:gd name="T31"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3">
                  <a:moveTo>
                    <a:pt x="0" y="6"/>
                  </a:moveTo>
                  <a:cubicBezTo>
                    <a:pt x="0" y="4"/>
                    <a:pt x="0" y="2"/>
                    <a:pt x="0" y="0"/>
                  </a:cubicBezTo>
                  <a:cubicBezTo>
                    <a:pt x="4" y="0"/>
                    <a:pt x="4" y="0"/>
                    <a:pt x="4" y="0"/>
                  </a:cubicBezTo>
                  <a:cubicBezTo>
                    <a:pt x="4" y="4"/>
                    <a:pt x="4" y="4"/>
                    <a:pt x="4" y="4"/>
                  </a:cubicBezTo>
                  <a:cubicBezTo>
                    <a:pt x="4" y="4"/>
                    <a:pt x="4" y="4"/>
                    <a:pt x="4" y="4"/>
                  </a:cubicBezTo>
                  <a:cubicBezTo>
                    <a:pt x="5" y="2"/>
                    <a:pt x="8" y="0"/>
                    <a:pt x="11" y="0"/>
                  </a:cubicBezTo>
                  <a:cubicBezTo>
                    <a:pt x="14" y="0"/>
                    <a:pt x="18" y="2"/>
                    <a:pt x="18" y="9"/>
                  </a:cubicBezTo>
                  <a:cubicBezTo>
                    <a:pt x="18" y="23"/>
                    <a:pt x="18" y="23"/>
                    <a:pt x="18" y="23"/>
                  </a:cubicBezTo>
                  <a:cubicBezTo>
                    <a:pt x="14" y="23"/>
                    <a:pt x="14" y="23"/>
                    <a:pt x="14" y="23"/>
                  </a:cubicBezTo>
                  <a:cubicBezTo>
                    <a:pt x="14" y="9"/>
                    <a:pt x="14" y="9"/>
                    <a:pt x="14" y="9"/>
                  </a:cubicBezTo>
                  <a:cubicBezTo>
                    <a:pt x="14" y="6"/>
                    <a:pt x="13" y="3"/>
                    <a:pt x="10" y="3"/>
                  </a:cubicBezTo>
                  <a:cubicBezTo>
                    <a:pt x="7" y="3"/>
                    <a:pt x="5" y="5"/>
                    <a:pt x="5" y="7"/>
                  </a:cubicBezTo>
                  <a:cubicBezTo>
                    <a:pt x="4" y="8"/>
                    <a:pt x="4" y="8"/>
                    <a:pt x="4" y="9"/>
                  </a:cubicBezTo>
                  <a:cubicBezTo>
                    <a:pt x="4" y="23"/>
                    <a:pt x="4" y="23"/>
                    <a:pt x="4" y="23"/>
                  </a:cubicBezTo>
                  <a:cubicBezTo>
                    <a:pt x="0" y="23"/>
                    <a:pt x="0" y="23"/>
                    <a:pt x="0" y="23"/>
                  </a:cubicBezTo>
                  <a:lnTo>
                    <a:pt x="0" y="6"/>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0" name="Group 279">
            <a:extLst>
              <a:ext uri="{FF2B5EF4-FFF2-40B4-BE49-F238E27FC236}">
                <a16:creationId xmlns:a16="http://schemas.microsoft.com/office/drawing/2014/main" id="{3521E6EF-BEFA-4027-BD2D-D4240498CDBA}"/>
              </a:ext>
            </a:extLst>
          </p:cNvPr>
          <p:cNvGrpSpPr/>
          <p:nvPr/>
        </p:nvGrpSpPr>
        <p:grpSpPr>
          <a:xfrm>
            <a:off x="3772912" y="1408926"/>
            <a:ext cx="1443038" cy="1511300"/>
            <a:chOff x="4406901" y="2122488"/>
            <a:chExt cx="1443038" cy="1511300"/>
          </a:xfrm>
        </p:grpSpPr>
        <p:sp>
          <p:nvSpPr>
            <p:cNvPr id="281" name="Freeform 329">
              <a:extLst>
                <a:ext uri="{FF2B5EF4-FFF2-40B4-BE49-F238E27FC236}">
                  <a16:creationId xmlns:a16="http://schemas.microsoft.com/office/drawing/2014/main" id="{1B492D1A-1FC4-4835-8B74-D15B31CA947A}"/>
                </a:ext>
              </a:extLst>
            </p:cNvPr>
            <p:cNvSpPr>
              <a:spLocks noEditPoints="1"/>
            </p:cNvSpPr>
            <p:nvPr/>
          </p:nvSpPr>
          <p:spPr bwMode="auto">
            <a:xfrm>
              <a:off x="4411663" y="2601913"/>
              <a:ext cx="1433513" cy="808037"/>
            </a:xfrm>
            <a:custGeom>
              <a:avLst/>
              <a:gdLst>
                <a:gd name="T0" fmla="*/ 512 w 552"/>
                <a:gd name="T1" fmla="*/ 97 h 311"/>
                <a:gd name="T2" fmla="*/ 479 w 552"/>
                <a:gd name="T3" fmla="*/ 91 h 311"/>
                <a:gd name="T4" fmla="*/ 459 w 552"/>
                <a:gd name="T5" fmla="*/ 71 h 311"/>
                <a:gd name="T6" fmla="*/ 432 w 552"/>
                <a:gd name="T7" fmla="*/ 44 h 311"/>
                <a:gd name="T8" fmla="*/ 448 w 552"/>
                <a:gd name="T9" fmla="*/ 36 h 311"/>
                <a:gd name="T10" fmla="*/ 414 w 552"/>
                <a:gd name="T11" fmla="*/ 7 h 311"/>
                <a:gd name="T12" fmla="*/ 383 w 552"/>
                <a:gd name="T13" fmla="*/ 0 h 311"/>
                <a:gd name="T14" fmla="*/ 369 w 552"/>
                <a:gd name="T15" fmla="*/ 40 h 311"/>
                <a:gd name="T16" fmla="*/ 354 w 552"/>
                <a:gd name="T17" fmla="*/ 38 h 311"/>
                <a:gd name="T18" fmla="*/ 325 w 552"/>
                <a:gd name="T19" fmla="*/ 43 h 311"/>
                <a:gd name="T20" fmla="*/ 324 w 552"/>
                <a:gd name="T21" fmla="*/ 26 h 311"/>
                <a:gd name="T22" fmla="*/ 288 w 552"/>
                <a:gd name="T23" fmla="*/ 20 h 311"/>
                <a:gd name="T24" fmla="*/ 244 w 552"/>
                <a:gd name="T25" fmla="*/ 46 h 311"/>
                <a:gd name="T26" fmla="*/ 219 w 552"/>
                <a:gd name="T27" fmla="*/ 43 h 311"/>
                <a:gd name="T28" fmla="*/ 201 w 552"/>
                <a:gd name="T29" fmla="*/ 58 h 311"/>
                <a:gd name="T30" fmla="*/ 148 w 552"/>
                <a:gd name="T31" fmla="*/ 67 h 311"/>
                <a:gd name="T32" fmla="*/ 117 w 552"/>
                <a:gd name="T33" fmla="*/ 75 h 311"/>
                <a:gd name="T34" fmla="*/ 103 w 552"/>
                <a:gd name="T35" fmla="*/ 86 h 311"/>
                <a:gd name="T36" fmla="*/ 96 w 552"/>
                <a:gd name="T37" fmla="*/ 102 h 311"/>
                <a:gd name="T38" fmla="*/ 70 w 552"/>
                <a:gd name="T39" fmla="*/ 111 h 311"/>
                <a:gd name="T40" fmla="*/ 60 w 552"/>
                <a:gd name="T41" fmla="*/ 116 h 311"/>
                <a:gd name="T42" fmla="*/ 47 w 552"/>
                <a:gd name="T43" fmla="*/ 116 h 311"/>
                <a:gd name="T44" fmla="*/ 70 w 552"/>
                <a:gd name="T45" fmla="*/ 159 h 311"/>
                <a:gd name="T46" fmla="*/ 54 w 552"/>
                <a:gd name="T47" fmla="*/ 182 h 311"/>
                <a:gd name="T48" fmla="*/ 0 w 552"/>
                <a:gd name="T49" fmla="*/ 204 h 311"/>
                <a:gd name="T50" fmla="*/ 0 w 552"/>
                <a:gd name="T51" fmla="*/ 205 h 311"/>
                <a:gd name="T52" fmla="*/ 52 w 552"/>
                <a:gd name="T53" fmla="*/ 227 h 311"/>
                <a:gd name="T54" fmla="*/ 69 w 552"/>
                <a:gd name="T55" fmla="*/ 245 h 311"/>
                <a:gd name="T56" fmla="*/ 70 w 552"/>
                <a:gd name="T57" fmla="*/ 259 h 311"/>
                <a:gd name="T58" fmla="*/ 102 w 552"/>
                <a:gd name="T59" fmla="*/ 268 h 311"/>
                <a:gd name="T60" fmla="*/ 157 w 552"/>
                <a:gd name="T61" fmla="*/ 289 h 311"/>
                <a:gd name="T62" fmla="*/ 170 w 552"/>
                <a:gd name="T63" fmla="*/ 311 h 311"/>
                <a:gd name="T64" fmla="*/ 193 w 552"/>
                <a:gd name="T65" fmla="*/ 288 h 311"/>
                <a:gd name="T66" fmla="*/ 242 w 552"/>
                <a:gd name="T67" fmla="*/ 294 h 311"/>
                <a:gd name="T68" fmla="*/ 261 w 552"/>
                <a:gd name="T69" fmla="*/ 259 h 311"/>
                <a:gd name="T70" fmla="*/ 272 w 552"/>
                <a:gd name="T71" fmla="*/ 230 h 311"/>
                <a:gd name="T72" fmla="*/ 284 w 552"/>
                <a:gd name="T73" fmla="*/ 220 h 311"/>
                <a:gd name="T74" fmla="*/ 347 w 552"/>
                <a:gd name="T75" fmla="*/ 230 h 311"/>
                <a:gd name="T76" fmla="*/ 393 w 552"/>
                <a:gd name="T77" fmla="*/ 233 h 311"/>
                <a:gd name="T78" fmla="*/ 430 w 552"/>
                <a:gd name="T79" fmla="*/ 234 h 311"/>
                <a:gd name="T80" fmla="*/ 431 w 552"/>
                <a:gd name="T81" fmla="*/ 224 h 311"/>
                <a:gd name="T82" fmla="*/ 468 w 552"/>
                <a:gd name="T83" fmla="*/ 196 h 311"/>
                <a:gd name="T84" fmla="*/ 481 w 552"/>
                <a:gd name="T85" fmla="*/ 173 h 311"/>
                <a:gd name="T86" fmla="*/ 529 w 552"/>
                <a:gd name="T87" fmla="*/ 139 h 311"/>
                <a:gd name="T88" fmla="*/ 539 w 552"/>
                <a:gd name="T89" fmla="*/ 139 h 311"/>
                <a:gd name="T90" fmla="*/ 541 w 552"/>
                <a:gd name="T91" fmla="*/ 128 h 311"/>
                <a:gd name="T92" fmla="*/ 552 w 552"/>
                <a:gd name="T93" fmla="*/ 105 h 311"/>
                <a:gd name="T94" fmla="*/ 539 w 552"/>
                <a:gd name="T95" fmla="*/ 85 h 311"/>
                <a:gd name="T96" fmla="*/ 432 w 552"/>
                <a:gd name="T97" fmla="*/ 53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2" h="311">
                  <a:moveTo>
                    <a:pt x="539" y="85"/>
                  </a:moveTo>
                  <a:cubicBezTo>
                    <a:pt x="519" y="86"/>
                    <a:pt x="519" y="86"/>
                    <a:pt x="519" y="86"/>
                  </a:cubicBezTo>
                  <a:cubicBezTo>
                    <a:pt x="521" y="100"/>
                    <a:pt x="521" y="100"/>
                    <a:pt x="521" y="100"/>
                  </a:cubicBezTo>
                  <a:cubicBezTo>
                    <a:pt x="517" y="99"/>
                    <a:pt x="514" y="97"/>
                    <a:pt x="512" y="97"/>
                  </a:cubicBezTo>
                  <a:cubicBezTo>
                    <a:pt x="510" y="97"/>
                    <a:pt x="509" y="97"/>
                    <a:pt x="507" y="98"/>
                  </a:cubicBezTo>
                  <a:cubicBezTo>
                    <a:pt x="506" y="98"/>
                    <a:pt x="504" y="98"/>
                    <a:pt x="502" y="98"/>
                  </a:cubicBezTo>
                  <a:cubicBezTo>
                    <a:pt x="498" y="98"/>
                    <a:pt x="494" y="93"/>
                    <a:pt x="485" y="95"/>
                  </a:cubicBezTo>
                  <a:cubicBezTo>
                    <a:pt x="481" y="96"/>
                    <a:pt x="480" y="94"/>
                    <a:pt x="479" y="91"/>
                  </a:cubicBezTo>
                  <a:cubicBezTo>
                    <a:pt x="477" y="89"/>
                    <a:pt x="475" y="87"/>
                    <a:pt x="470" y="87"/>
                  </a:cubicBezTo>
                  <a:cubicBezTo>
                    <a:pt x="461" y="87"/>
                    <a:pt x="457" y="93"/>
                    <a:pt x="451" y="92"/>
                  </a:cubicBezTo>
                  <a:cubicBezTo>
                    <a:pt x="444" y="91"/>
                    <a:pt x="446" y="81"/>
                    <a:pt x="434" y="75"/>
                  </a:cubicBezTo>
                  <a:cubicBezTo>
                    <a:pt x="431" y="73"/>
                    <a:pt x="449" y="72"/>
                    <a:pt x="459" y="71"/>
                  </a:cubicBezTo>
                  <a:cubicBezTo>
                    <a:pt x="464" y="71"/>
                    <a:pt x="464" y="71"/>
                    <a:pt x="464" y="71"/>
                  </a:cubicBezTo>
                  <a:cubicBezTo>
                    <a:pt x="464" y="43"/>
                    <a:pt x="464" y="43"/>
                    <a:pt x="464" y="43"/>
                  </a:cubicBezTo>
                  <a:cubicBezTo>
                    <a:pt x="432" y="43"/>
                    <a:pt x="432" y="43"/>
                    <a:pt x="432" y="43"/>
                  </a:cubicBezTo>
                  <a:cubicBezTo>
                    <a:pt x="432" y="44"/>
                    <a:pt x="432" y="44"/>
                    <a:pt x="432" y="44"/>
                  </a:cubicBezTo>
                  <a:cubicBezTo>
                    <a:pt x="430" y="43"/>
                    <a:pt x="428" y="43"/>
                    <a:pt x="428" y="42"/>
                  </a:cubicBezTo>
                  <a:cubicBezTo>
                    <a:pt x="428" y="41"/>
                    <a:pt x="431" y="41"/>
                    <a:pt x="434" y="41"/>
                  </a:cubicBezTo>
                  <a:cubicBezTo>
                    <a:pt x="439" y="42"/>
                    <a:pt x="446" y="42"/>
                    <a:pt x="447" y="39"/>
                  </a:cubicBezTo>
                  <a:cubicBezTo>
                    <a:pt x="448" y="38"/>
                    <a:pt x="448" y="37"/>
                    <a:pt x="448" y="36"/>
                  </a:cubicBezTo>
                  <a:cubicBezTo>
                    <a:pt x="448" y="10"/>
                    <a:pt x="448" y="10"/>
                    <a:pt x="448" y="10"/>
                  </a:cubicBezTo>
                  <a:cubicBezTo>
                    <a:pt x="426" y="10"/>
                    <a:pt x="426" y="10"/>
                    <a:pt x="426" y="10"/>
                  </a:cubicBezTo>
                  <a:cubicBezTo>
                    <a:pt x="426" y="16"/>
                    <a:pt x="426" y="16"/>
                    <a:pt x="426" y="16"/>
                  </a:cubicBezTo>
                  <a:cubicBezTo>
                    <a:pt x="423" y="12"/>
                    <a:pt x="420" y="9"/>
                    <a:pt x="414" y="7"/>
                  </a:cubicBezTo>
                  <a:cubicBezTo>
                    <a:pt x="404" y="5"/>
                    <a:pt x="402" y="27"/>
                    <a:pt x="399" y="28"/>
                  </a:cubicBezTo>
                  <a:cubicBezTo>
                    <a:pt x="391" y="30"/>
                    <a:pt x="393" y="23"/>
                    <a:pt x="389" y="22"/>
                  </a:cubicBezTo>
                  <a:cubicBezTo>
                    <a:pt x="389" y="0"/>
                    <a:pt x="389" y="0"/>
                    <a:pt x="389" y="0"/>
                  </a:cubicBezTo>
                  <a:cubicBezTo>
                    <a:pt x="383" y="0"/>
                    <a:pt x="383" y="0"/>
                    <a:pt x="383" y="0"/>
                  </a:cubicBezTo>
                  <a:cubicBezTo>
                    <a:pt x="383" y="13"/>
                    <a:pt x="383" y="13"/>
                    <a:pt x="383" y="13"/>
                  </a:cubicBezTo>
                  <a:cubicBezTo>
                    <a:pt x="369" y="13"/>
                    <a:pt x="369" y="13"/>
                    <a:pt x="369" y="13"/>
                  </a:cubicBezTo>
                  <a:cubicBezTo>
                    <a:pt x="369" y="39"/>
                    <a:pt x="369" y="39"/>
                    <a:pt x="369" y="39"/>
                  </a:cubicBezTo>
                  <a:cubicBezTo>
                    <a:pt x="369" y="40"/>
                    <a:pt x="369" y="40"/>
                    <a:pt x="369" y="40"/>
                  </a:cubicBezTo>
                  <a:cubicBezTo>
                    <a:pt x="369" y="50"/>
                    <a:pt x="369" y="50"/>
                    <a:pt x="369" y="50"/>
                  </a:cubicBezTo>
                  <a:cubicBezTo>
                    <a:pt x="380" y="50"/>
                    <a:pt x="380" y="50"/>
                    <a:pt x="380" y="50"/>
                  </a:cubicBezTo>
                  <a:cubicBezTo>
                    <a:pt x="380" y="50"/>
                    <a:pt x="380" y="50"/>
                    <a:pt x="379" y="51"/>
                  </a:cubicBezTo>
                  <a:cubicBezTo>
                    <a:pt x="369" y="57"/>
                    <a:pt x="362" y="39"/>
                    <a:pt x="354" y="38"/>
                  </a:cubicBezTo>
                  <a:cubicBezTo>
                    <a:pt x="351" y="37"/>
                    <a:pt x="347" y="40"/>
                    <a:pt x="344" y="43"/>
                  </a:cubicBezTo>
                  <a:cubicBezTo>
                    <a:pt x="342" y="45"/>
                    <a:pt x="339" y="48"/>
                    <a:pt x="336" y="48"/>
                  </a:cubicBezTo>
                  <a:cubicBezTo>
                    <a:pt x="330" y="46"/>
                    <a:pt x="334" y="42"/>
                    <a:pt x="330" y="40"/>
                  </a:cubicBezTo>
                  <a:cubicBezTo>
                    <a:pt x="328" y="40"/>
                    <a:pt x="326" y="41"/>
                    <a:pt x="325" y="43"/>
                  </a:cubicBezTo>
                  <a:cubicBezTo>
                    <a:pt x="323" y="45"/>
                    <a:pt x="321" y="47"/>
                    <a:pt x="318" y="46"/>
                  </a:cubicBezTo>
                  <a:cubicBezTo>
                    <a:pt x="312" y="44"/>
                    <a:pt x="324" y="36"/>
                    <a:pt x="324" y="32"/>
                  </a:cubicBezTo>
                  <a:cubicBezTo>
                    <a:pt x="324" y="31"/>
                    <a:pt x="321" y="29"/>
                    <a:pt x="317" y="26"/>
                  </a:cubicBezTo>
                  <a:cubicBezTo>
                    <a:pt x="324" y="26"/>
                    <a:pt x="324" y="26"/>
                    <a:pt x="324" y="26"/>
                  </a:cubicBezTo>
                  <a:cubicBezTo>
                    <a:pt x="324" y="6"/>
                    <a:pt x="324" y="6"/>
                    <a:pt x="324" y="6"/>
                  </a:cubicBezTo>
                  <a:cubicBezTo>
                    <a:pt x="309" y="6"/>
                    <a:pt x="309" y="6"/>
                    <a:pt x="309" y="6"/>
                  </a:cubicBezTo>
                  <a:cubicBezTo>
                    <a:pt x="309" y="23"/>
                    <a:pt x="309" y="23"/>
                    <a:pt x="309" y="23"/>
                  </a:cubicBezTo>
                  <a:cubicBezTo>
                    <a:pt x="302" y="21"/>
                    <a:pt x="294" y="19"/>
                    <a:pt x="288" y="20"/>
                  </a:cubicBezTo>
                  <a:cubicBezTo>
                    <a:pt x="288" y="0"/>
                    <a:pt x="288" y="0"/>
                    <a:pt x="288" y="0"/>
                  </a:cubicBezTo>
                  <a:cubicBezTo>
                    <a:pt x="278" y="0"/>
                    <a:pt x="278" y="0"/>
                    <a:pt x="278" y="0"/>
                  </a:cubicBezTo>
                  <a:cubicBezTo>
                    <a:pt x="278" y="34"/>
                    <a:pt x="278" y="34"/>
                    <a:pt x="278" y="34"/>
                  </a:cubicBezTo>
                  <a:cubicBezTo>
                    <a:pt x="269" y="37"/>
                    <a:pt x="248" y="41"/>
                    <a:pt x="244" y="46"/>
                  </a:cubicBezTo>
                  <a:cubicBezTo>
                    <a:pt x="241" y="52"/>
                    <a:pt x="235" y="45"/>
                    <a:pt x="228" y="42"/>
                  </a:cubicBezTo>
                  <a:cubicBezTo>
                    <a:pt x="228" y="17"/>
                    <a:pt x="228" y="17"/>
                    <a:pt x="228" y="17"/>
                  </a:cubicBezTo>
                  <a:cubicBezTo>
                    <a:pt x="219" y="17"/>
                    <a:pt x="219" y="17"/>
                    <a:pt x="219" y="17"/>
                  </a:cubicBezTo>
                  <a:cubicBezTo>
                    <a:pt x="219" y="43"/>
                    <a:pt x="219" y="43"/>
                    <a:pt x="219" y="43"/>
                  </a:cubicBezTo>
                  <a:cubicBezTo>
                    <a:pt x="219" y="44"/>
                    <a:pt x="219" y="44"/>
                    <a:pt x="219" y="44"/>
                  </a:cubicBezTo>
                  <a:cubicBezTo>
                    <a:pt x="219" y="57"/>
                    <a:pt x="219" y="57"/>
                    <a:pt x="219" y="57"/>
                  </a:cubicBezTo>
                  <a:cubicBezTo>
                    <a:pt x="219" y="58"/>
                    <a:pt x="219" y="58"/>
                    <a:pt x="218" y="58"/>
                  </a:cubicBezTo>
                  <a:cubicBezTo>
                    <a:pt x="209" y="64"/>
                    <a:pt x="210" y="59"/>
                    <a:pt x="201" y="58"/>
                  </a:cubicBezTo>
                  <a:cubicBezTo>
                    <a:pt x="193" y="57"/>
                    <a:pt x="200" y="64"/>
                    <a:pt x="193" y="64"/>
                  </a:cubicBezTo>
                  <a:cubicBezTo>
                    <a:pt x="190" y="65"/>
                    <a:pt x="184" y="62"/>
                    <a:pt x="178" y="59"/>
                  </a:cubicBezTo>
                  <a:cubicBezTo>
                    <a:pt x="172" y="55"/>
                    <a:pt x="165" y="52"/>
                    <a:pt x="161" y="53"/>
                  </a:cubicBezTo>
                  <a:cubicBezTo>
                    <a:pt x="152" y="54"/>
                    <a:pt x="154" y="62"/>
                    <a:pt x="148" y="67"/>
                  </a:cubicBezTo>
                  <a:cubicBezTo>
                    <a:pt x="144" y="70"/>
                    <a:pt x="141" y="70"/>
                    <a:pt x="139" y="69"/>
                  </a:cubicBezTo>
                  <a:cubicBezTo>
                    <a:pt x="138" y="69"/>
                    <a:pt x="137" y="69"/>
                    <a:pt x="136" y="69"/>
                  </a:cubicBezTo>
                  <a:cubicBezTo>
                    <a:pt x="132" y="70"/>
                    <a:pt x="130" y="76"/>
                    <a:pt x="130" y="76"/>
                  </a:cubicBezTo>
                  <a:cubicBezTo>
                    <a:pt x="130" y="76"/>
                    <a:pt x="122" y="74"/>
                    <a:pt x="117" y="75"/>
                  </a:cubicBezTo>
                  <a:cubicBezTo>
                    <a:pt x="115" y="75"/>
                    <a:pt x="114" y="76"/>
                    <a:pt x="114" y="77"/>
                  </a:cubicBezTo>
                  <a:cubicBezTo>
                    <a:pt x="114" y="60"/>
                    <a:pt x="114" y="60"/>
                    <a:pt x="114" y="60"/>
                  </a:cubicBezTo>
                  <a:cubicBezTo>
                    <a:pt x="103" y="60"/>
                    <a:pt x="103" y="60"/>
                    <a:pt x="103" y="60"/>
                  </a:cubicBezTo>
                  <a:cubicBezTo>
                    <a:pt x="103" y="86"/>
                    <a:pt x="103" y="86"/>
                    <a:pt x="103" y="86"/>
                  </a:cubicBezTo>
                  <a:cubicBezTo>
                    <a:pt x="103" y="86"/>
                    <a:pt x="103" y="86"/>
                    <a:pt x="103" y="86"/>
                  </a:cubicBezTo>
                  <a:cubicBezTo>
                    <a:pt x="103" y="94"/>
                    <a:pt x="103" y="94"/>
                    <a:pt x="103" y="94"/>
                  </a:cubicBezTo>
                  <a:cubicBezTo>
                    <a:pt x="101" y="94"/>
                    <a:pt x="99" y="94"/>
                    <a:pt x="99" y="95"/>
                  </a:cubicBezTo>
                  <a:cubicBezTo>
                    <a:pt x="97" y="96"/>
                    <a:pt x="100" y="99"/>
                    <a:pt x="96" y="102"/>
                  </a:cubicBezTo>
                  <a:cubicBezTo>
                    <a:pt x="93" y="104"/>
                    <a:pt x="90" y="104"/>
                    <a:pt x="85" y="104"/>
                  </a:cubicBezTo>
                  <a:cubicBezTo>
                    <a:pt x="85" y="85"/>
                    <a:pt x="85" y="85"/>
                    <a:pt x="85" y="85"/>
                  </a:cubicBezTo>
                  <a:cubicBezTo>
                    <a:pt x="70" y="85"/>
                    <a:pt x="70" y="85"/>
                    <a:pt x="70" y="85"/>
                  </a:cubicBezTo>
                  <a:cubicBezTo>
                    <a:pt x="70" y="111"/>
                    <a:pt x="70" y="111"/>
                    <a:pt x="70" y="111"/>
                  </a:cubicBezTo>
                  <a:cubicBezTo>
                    <a:pt x="70" y="115"/>
                    <a:pt x="75" y="120"/>
                    <a:pt x="72" y="122"/>
                  </a:cubicBezTo>
                  <a:cubicBezTo>
                    <a:pt x="71" y="123"/>
                    <a:pt x="70" y="123"/>
                    <a:pt x="68" y="124"/>
                  </a:cubicBezTo>
                  <a:cubicBezTo>
                    <a:pt x="68" y="116"/>
                    <a:pt x="68" y="116"/>
                    <a:pt x="68" y="116"/>
                  </a:cubicBezTo>
                  <a:cubicBezTo>
                    <a:pt x="60" y="116"/>
                    <a:pt x="60" y="116"/>
                    <a:pt x="60" y="116"/>
                  </a:cubicBezTo>
                  <a:cubicBezTo>
                    <a:pt x="60" y="105"/>
                    <a:pt x="60" y="105"/>
                    <a:pt x="60" y="105"/>
                  </a:cubicBezTo>
                  <a:cubicBezTo>
                    <a:pt x="51" y="105"/>
                    <a:pt x="51" y="105"/>
                    <a:pt x="51" y="105"/>
                  </a:cubicBezTo>
                  <a:cubicBezTo>
                    <a:pt x="51" y="116"/>
                    <a:pt x="51" y="116"/>
                    <a:pt x="51" y="116"/>
                  </a:cubicBezTo>
                  <a:cubicBezTo>
                    <a:pt x="47" y="116"/>
                    <a:pt x="47" y="116"/>
                    <a:pt x="47" y="116"/>
                  </a:cubicBezTo>
                  <a:cubicBezTo>
                    <a:pt x="47" y="142"/>
                    <a:pt x="47" y="142"/>
                    <a:pt x="47" y="142"/>
                  </a:cubicBezTo>
                  <a:cubicBezTo>
                    <a:pt x="46" y="144"/>
                    <a:pt x="48" y="146"/>
                    <a:pt x="55" y="147"/>
                  </a:cubicBezTo>
                  <a:cubicBezTo>
                    <a:pt x="55" y="150"/>
                    <a:pt x="56" y="152"/>
                    <a:pt x="61" y="154"/>
                  </a:cubicBezTo>
                  <a:cubicBezTo>
                    <a:pt x="76" y="158"/>
                    <a:pt x="71" y="157"/>
                    <a:pt x="70" y="159"/>
                  </a:cubicBezTo>
                  <a:cubicBezTo>
                    <a:pt x="69" y="162"/>
                    <a:pt x="70" y="163"/>
                    <a:pt x="70" y="165"/>
                  </a:cubicBezTo>
                  <a:cubicBezTo>
                    <a:pt x="71" y="167"/>
                    <a:pt x="89" y="171"/>
                    <a:pt x="83" y="177"/>
                  </a:cubicBezTo>
                  <a:cubicBezTo>
                    <a:pt x="80" y="181"/>
                    <a:pt x="73" y="181"/>
                    <a:pt x="67" y="181"/>
                  </a:cubicBezTo>
                  <a:cubicBezTo>
                    <a:pt x="62" y="181"/>
                    <a:pt x="58" y="181"/>
                    <a:pt x="54" y="182"/>
                  </a:cubicBezTo>
                  <a:cubicBezTo>
                    <a:pt x="49" y="183"/>
                    <a:pt x="37" y="186"/>
                    <a:pt x="26" y="190"/>
                  </a:cubicBezTo>
                  <a:cubicBezTo>
                    <a:pt x="26" y="178"/>
                    <a:pt x="26" y="178"/>
                    <a:pt x="26" y="178"/>
                  </a:cubicBezTo>
                  <a:cubicBezTo>
                    <a:pt x="0" y="178"/>
                    <a:pt x="0" y="178"/>
                    <a:pt x="0" y="178"/>
                  </a:cubicBezTo>
                  <a:cubicBezTo>
                    <a:pt x="0" y="204"/>
                    <a:pt x="0" y="204"/>
                    <a:pt x="0" y="204"/>
                  </a:cubicBezTo>
                  <a:cubicBezTo>
                    <a:pt x="0" y="204"/>
                    <a:pt x="0" y="204"/>
                    <a:pt x="0" y="204"/>
                  </a:cubicBezTo>
                  <a:cubicBezTo>
                    <a:pt x="0" y="204"/>
                    <a:pt x="0" y="204"/>
                    <a:pt x="0" y="204"/>
                  </a:cubicBezTo>
                  <a:cubicBezTo>
                    <a:pt x="0" y="204"/>
                    <a:pt x="0" y="204"/>
                    <a:pt x="0" y="204"/>
                  </a:cubicBezTo>
                  <a:cubicBezTo>
                    <a:pt x="0" y="205"/>
                    <a:pt x="0" y="205"/>
                    <a:pt x="0" y="205"/>
                  </a:cubicBezTo>
                  <a:cubicBezTo>
                    <a:pt x="3" y="211"/>
                    <a:pt x="20" y="220"/>
                    <a:pt x="26" y="220"/>
                  </a:cubicBezTo>
                  <a:cubicBezTo>
                    <a:pt x="32" y="219"/>
                    <a:pt x="30" y="217"/>
                    <a:pt x="37" y="217"/>
                  </a:cubicBezTo>
                  <a:cubicBezTo>
                    <a:pt x="44" y="217"/>
                    <a:pt x="41" y="225"/>
                    <a:pt x="44" y="227"/>
                  </a:cubicBezTo>
                  <a:cubicBezTo>
                    <a:pt x="46" y="228"/>
                    <a:pt x="49" y="227"/>
                    <a:pt x="52" y="227"/>
                  </a:cubicBezTo>
                  <a:cubicBezTo>
                    <a:pt x="54" y="226"/>
                    <a:pt x="56" y="226"/>
                    <a:pt x="56" y="226"/>
                  </a:cubicBezTo>
                  <a:cubicBezTo>
                    <a:pt x="64" y="230"/>
                    <a:pt x="58" y="246"/>
                    <a:pt x="62" y="248"/>
                  </a:cubicBezTo>
                  <a:cubicBezTo>
                    <a:pt x="63" y="249"/>
                    <a:pt x="64" y="248"/>
                    <a:pt x="65" y="246"/>
                  </a:cubicBezTo>
                  <a:cubicBezTo>
                    <a:pt x="65" y="245"/>
                    <a:pt x="66" y="244"/>
                    <a:pt x="69" y="245"/>
                  </a:cubicBezTo>
                  <a:cubicBezTo>
                    <a:pt x="69" y="245"/>
                    <a:pt x="69" y="245"/>
                    <a:pt x="70" y="246"/>
                  </a:cubicBezTo>
                  <a:cubicBezTo>
                    <a:pt x="70" y="257"/>
                    <a:pt x="70" y="257"/>
                    <a:pt x="70" y="257"/>
                  </a:cubicBezTo>
                  <a:cubicBezTo>
                    <a:pt x="70" y="258"/>
                    <a:pt x="70" y="258"/>
                    <a:pt x="70" y="258"/>
                  </a:cubicBezTo>
                  <a:cubicBezTo>
                    <a:pt x="70" y="259"/>
                    <a:pt x="70" y="259"/>
                    <a:pt x="70" y="259"/>
                  </a:cubicBezTo>
                  <a:cubicBezTo>
                    <a:pt x="70" y="259"/>
                    <a:pt x="70" y="259"/>
                    <a:pt x="70" y="259"/>
                  </a:cubicBezTo>
                  <a:cubicBezTo>
                    <a:pt x="70" y="261"/>
                    <a:pt x="71" y="264"/>
                    <a:pt x="73" y="265"/>
                  </a:cubicBezTo>
                  <a:cubicBezTo>
                    <a:pt x="80" y="268"/>
                    <a:pt x="83" y="262"/>
                    <a:pt x="91" y="261"/>
                  </a:cubicBezTo>
                  <a:cubicBezTo>
                    <a:pt x="98" y="261"/>
                    <a:pt x="100" y="266"/>
                    <a:pt x="102" y="268"/>
                  </a:cubicBezTo>
                  <a:cubicBezTo>
                    <a:pt x="102" y="274"/>
                    <a:pt x="102" y="274"/>
                    <a:pt x="102" y="274"/>
                  </a:cubicBezTo>
                  <a:cubicBezTo>
                    <a:pt x="102" y="275"/>
                    <a:pt x="103" y="276"/>
                    <a:pt x="104" y="276"/>
                  </a:cubicBezTo>
                  <a:cubicBezTo>
                    <a:pt x="108" y="278"/>
                    <a:pt x="134" y="282"/>
                    <a:pt x="134" y="282"/>
                  </a:cubicBezTo>
                  <a:cubicBezTo>
                    <a:pt x="134" y="282"/>
                    <a:pt x="143" y="294"/>
                    <a:pt x="157" y="289"/>
                  </a:cubicBezTo>
                  <a:cubicBezTo>
                    <a:pt x="159" y="295"/>
                    <a:pt x="157" y="297"/>
                    <a:pt x="162" y="298"/>
                  </a:cubicBezTo>
                  <a:cubicBezTo>
                    <a:pt x="165" y="299"/>
                    <a:pt x="166" y="298"/>
                    <a:pt x="167" y="297"/>
                  </a:cubicBezTo>
                  <a:cubicBezTo>
                    <a:pt x="167" y="308"/>
                    <a:pt x="167" y="308"/>
                    <a:pt x="167" y="308"/>
                  </a:cubicBezTo>
                  <a:cubicBezTo>
                    <a:pt x="167" y="310"/>
                    <a:pt x="168" y="310"/>
                    <a:pt x="170" y="311"/>
                  </a:cubicBezTo>
                  <a:cubicBezTo>
                    <a:pt x="178" y="311"/>
                    <a:pt x="176" y="304"/>
                    <a:pt x="179" y="302"/>
                  </a:cubicBezTo>
                  <a:cubicBezTo>
                    <a:pt x="181" y="300"/>
                    <a:pt x="182" y="300"/>
                    <a:pt x="184" y="300"/>
                  </a:cubicBezTo>
                  <a:cubicBezTo>
                    <a:pt x="185" y="301"/>
                    <a:pt x="186" y="301"/>
                    <a:pt x="187" y="300"/>
                  </a:cubicBezTo>
                  <a:cubicBezTo>
                    <a:pt x="190" y="298"/>
                    <a:pt x="188" y="292"/>
                    <a:pt x="193" y="288"/>
                  </a:cubicBezTo>
                  <a:cubicBezTo>
                    <a:pt x="196" y="286"/>
                    <a:pt x="203" y="288"/>
                    <a:pt x="210" y="290"/>
                  </a:cubicBezTo>
                  <a:cubicBezTo>
                    <a:pt x="215" y="292"/>
                    <a:pt x="220" y="293"/>
                    <a:pt x="223" y="293"/>
                  </a:cubicBezTo>
                  <a:cubicBezTo>
                    <a:pt x="230" y="293"/>
                    <a:pt x="234" y="290"/>
                    <a:pt x="238" y="289"/>
                  </a:cubicBezTo>
                  <a:cubicBezTo>
                    <a:pt x="242" y="289"/>
                    <a:pt x="238" y="293"/>
                    <a:pt x="242" y="294"/>
                  </a:cubicBezTo>
                  <a:cubicBezTo>
                    <a:pt x="247" y="295"/>
                    <a:pt x="258" y="292"/>
                    <a:pt x="260" y="287"/>
                  </a:cubicBezTo>
                  <a:cubicBezTo>
                    <a:pt x="261" y="286"/>
                    <a:pt x="261" y="286"/>
                    <a:pt x="261" y="285"/>
                  </a:cubicBezTo>
                  <a:cubicBezTo>
                    <a:pt x="261" y="285"/>
                    <a:pt x="261" y="285"/>
                    <a:pt x="261" y="285"/>
                  </a:cubicBezTo>
                  <a:cubicBezTo>
                    <a:pt x="261" y="259"/>
                    <a:pt x="261" y="259"/>
                    <a:pt x="261" y="259"/>
                  </a:cubicBezTo>
                  <a:cubicBezTo>
                    <a:pt x="260" y="259"/>
                    <a:pt x="260" y="259"/>
                    <a:pt x="260" y="259"/>
                  </a:cubicBezTo>
                  <a:cubicBezTo>
                    <a:pt x="260" y="238"/>
                    <a:pt x="260" y="238"/>
                    <a:pt x="260" y="238"/>
                  </a:cubicBezTo>
                  <a:cubicBezTo>
                    <a:pt x="261" y="238"/>
                    <a:pt x="261" y="237"/>
                    <a:pt x="262" y="237"/>
                  </a:cubicBezTo>
                  <a:cubicBezTo>
                    <a:pt x="269" y="234"/>
                    <a:pt x="272" y="236"/>
                    <a:pt x="272" y="230"/>
                  </a:cubicBezTo>
                  <a:cubicBezTo>
                    <a:pt x="272" y="230"/>
                    <a:pt x="271" y="214"/>
                    <a:pt x="282" y="214"/>
                  </a:cubicBezTo>
                  <a:cubicBezTo>
                    <a:pt x="282" y="218"/>
                    <a:pt x="282" y="218"/>
                    <a:pt x="282" y="218"/>
                  </a:cubicBezTo>
                  <a:cubicBezTo>
                    <a:pt x="283" y="218"/>
                    <a:pt x="283" y="218"/>
                    <a:pt x="283" y="218"/>
                  </a:cubicBezTo>
                  <a:cubicBezTo>
                    <a:pt x="283" y="219"/>
                    <a:pt x="283" y="219"/>
                    <a:pt x="284" y="220"/>
                  </a:cubicBezTo>
                  <a:cubicBezTo>
                    <a:pt x="286" y="221"/>
                    <a:pt x="289" y="220"/>
                    <a:pt x="292" y="220"/>
                  </a:cubicBezTo>
                  <a:cubicBezTo>
                    <a:pt x="296" y="219"/>
                    <a:pt x="300" y="219"/>
                    <a:pt x="304" y="220"/>
                  </a:cubicBezTo>
                  <a:cubicBezTo>
                    <a:pt x="312" y="222"/>
                    <a:pt x="324" y="232"/>
                    <a:pt x="344" y="232"/>
                  </a:cubicBezTo>
                  <a:cubicBezTo>
                    <a:pt x="347" y="231"/>
                    <a:pt x="347" y="231"/>
                    <a:pt x="347" y="230"/>
                  </a:cubicBezTo>
                  <a:cubicBezTo>
                    <a:pt x="347" y="228"/>
                    <a:pt x="347" y="228"/>
                    <a:pt x="347" y="228"/>
                  </a:cubicBezTo>
                  <a:cubicBezTo>
                    <a:pt x="353" y="229"/>
                    <a:pt x="378" y="239"/>
                    <a:pt x="384" y="238"/>
                  </a:cubicBezTo>
                  <a:cubicBezTo>
                    <a:pt x="389" y="237"/>
                    <a:pt x="388" y="231"/>
                    <a:pt x="393" y="233"/>
                  </a:cubicBezTo>
                  <a:cubicBezTo>
                    <a:pt x="393" y="233"/>
                    <a:pt x="393" y="233"/>
                    <a:pt x="393" y="233"/>
                  </a:cubicBezTo>
                  <a:cubicBezTo>
                    <a:pt x="393" y="245"/>
                    <a:pt x="393" y="245"/>
                    <a:pt x="393" y="245"/>
                  </a:cubicBezTo>
                  <a:cubicBezTo>
                    <a:pt x="393" y="245"/>
                    <a:pt x="393" y="245"/>
                    <a:pt x="393" y="245"/>
                  </a:cubicBezTo>
                  <a:cubicBezTo>
                    <a:pt x="393" y="246"/>
                    <a:pt x="394" y="247"/>
                    <a:pt x="395" y="248"/>
                  </a:cubicBezTo>
                  <a:cubicBezTo>
                    <a:pt x="401" y="249"/>
                    <a:pt x="428" y="237"/>
                    <a:pt x="430" y="234"/>
                  </a:cubicBezTo>
                  <a:cubicBezTo>
                    <a:pt x="431" y="234"/>
                    <a:pt x="431" y="233"/>
                    <a:pt x="431" y="232"/>
                  </a:cubicBezTo>
                  <a:cubicBezTo>
                    <a:pt x="431" y="232"/>
                    <a:pt x="431" y="232"/>
                    <a:pt x="431" y="232"/>
                  </a:cubicBezTo>
                  <a:cubicBezTo>
                    <a:pt x="431" y="232"/>
                    <a:pt x="431" y="232"/>
                    <a:pt x="431" y="232"/>
                  </a:cubicBezTo>
                  <a:cubicBezTo>
                    <a:pt x="431" y="224"/>
                    <a:pt x="431" y="224"/>
                    <a:pt x="431" y="224"/>
                  </a:cubicBezTo>
                  <a:cubicBezTo>
                    <a:pt x="433" y="223"/>
                    <a:pt x="435" y="224"/>
                    <a:pt x="437" y="222"/>
                  </a:cubicBezTo>
                  <a:cubicBezTo>
                    <a:pt x="440" y="220"/>
                    <a:pt x="438" y="217"/>
                    <a:pt x="442" y="214"/>
                  </a:cubicBezTo>
                  <a:cubicBezTo>
                    <a:pt x="445" y="211"/>
                    <a:pt x="455" y="211"/>
                    <a:pt x="459" y="208"/>
                  </a:cubicBezTo>
                  <a:cubicBezTo>
                    <a:pt x="464" y="204"/>
                    <a:pt x="463" y="199"/>
                    <a:pt x="468" y="196"/>
                  </a:cubicBezTo>
                  <a:cubicBezTo>
                    <a:pt x="472" y="192"/>
                    <a:pt x="478" y="194"/>
                    <a:pt x="480" y="191"/>
                  </a:cubicBezTo>
                  <a:cubicBezTo>
                    <a:pt x="481" y="191"/>
                    <a:pt x="481" y="190"/>
                    <a:pt x="481" y="189"/>
                  </a:cubicBezTo>
                  <a:cubicBezTo>
                    <a:pt x="481" y="189"/>
                    <a:pt x="481" y="189"/>
                    <a:pt x="481" y="189"/>
                  </a:cubicBezTo>
                  <a:cubicBezTo>
                    <a:pt x="481" y="173"/>
                    <a:pt x="481" y="173"/>
                    <a:pt x="481" y="173"/>
                  </a:cubicBezTo>
                  <a:cubicBezTo>
                    <a:pt x="486" y="170"/>
                    <a:pt x="500" y="171"/>
                    <a:pt x="510" y="167"/>
                  </a:cubicBezTo>
                  <a:cubicBezTo>
                    <a:pt x="516" y="165"/>
                    <a:pt x="518" y="161"/>
                    <a:pt x="522" y="156"/>
                  </a:cubicBezTo>
                  <a:cubicBezTo>
                    <a:pt x="524" y="154"/>
                    <a:pt x="529" y="152"/>
                    <a:pt x="529" y="150"/>
                  </a:cubicBezTo>
                  <a:cubicBezTo>
                    <a:pt x="529" y="139"/>
                    <a:pt x="529" y="139"/>
                    <a:pt x="529" y="139"/>
                  </a:cubicBezTo>
                  <a:cubicBezTo>
                    <a:pt x="529" y="139"/>
                    <a:pt x="529" y="139"/>
                    <a:pt x="529" y="139"/>
                  </a:cubicBezTo>
                  <a:cubicBezTo>
                    <a:pt x="533" y="142"/>
                    <a:pt x="537" y="144"/>
                    <a:pt x="538" y="142"/>
                  </a:cubicBezTo>
                  <a:cubicBezTo>
                    <a:pt x="539" y="141"/>
                    <a:pt x="539" y="140"/>
                    <a:pt x="539" y="139"/>
                  </a:cubicBezTo>
                  <a:cubicBezTo>
                    <a:pt x="539" y="139"/>
                    <a:pt x="539" y="139"/>
                    <a:pt x="539" y="139"/>
                  </a:cubicBezTo>
                  <a:cubicBezTo>
                    <a:pt x="539" y="131"/>
                    <a:pt x="539" y="131"/>
                    <a:pt x="539" y="131"/>
                  </a:cubicBezTo>
                  <a:cubicBezTo>
                    <a:pt x="540" y="130"/>
                    <a:pt x="540" y="129"/>
                    <a:pt x="541" y="128"/>
                  </a:cubicBezTo>
                  <a:cubicBezTo>
                    <a:pt x="541" y="128"/>
                    <a:pt x="541" y="128"/>
                    <a:pt x="541" y="128"/>
                  </a:cubicBezTo>
                  <a:cubicBezTo>
                    <a:pt x="541" y="128"/>
                    <a:pt x="541" y="128"/>
                    <a:pt x="541" y="128"/>
                  </a:cubicBezTo>
                  <a:cubicBezTo>
                    <a:pt x="541" y="117"/>
                    <a:pt x="541" y="117"/>
                    <a:pt x="541" y="117"/>
                  </a:cubicBezTo>
                  <a:cubicBezTo>
                    <a:pt x="543" y="119"/>
                    <a:pt x="545" y="120"/>
                    <a:pt x="547" y="119"/>
                  </a:cubicBezTo>
                  <a:cubicBezTo>
                    <a:pt x="549" y="119"/>
                    <a:pt x="548" y="115"/>
                    <a:pt x="549" y="111"/>
                  </a:cubicBezTo>
                  <a:cubicBezTo>
                    <a:pt x="549" y="109"/>
                    <a:pt x="552" y="107"/>
                    <a:pt x="552" y="105"/>
                  </a:cubicBezTo>
                  <a:cubicBezTo>
                    <a:pt x="552" y="105"/>
                    <a:pt x="552" y="105"/>
                    <a:pt x="552" y="105"/>
                  </a:cubicBezTo>
                  <a:cubicBezTo>
                    <a:pt x="552" y="105"/>
                    <a:pt x="552" y="105"/>
                    <a:pt x="552" y="105"/>
                  </a:cubicBezTo>
                  <a:cubicBezTo>
                    <a:pt x="552" y="79"/>
                    <a:pt x="552" y="79"/>
                    <a:pt x="552" y="79"/>
                  </a:cubicBezTo>
                  <a:cubicBezTo>
                    <a:pt x="539" y="85"/>
                    <a:pt x="539" y="85"/>
                    <a:pt x="539" y="85"/>
                  </a:cubicBezTo>
                  <a:moveTo>
                    <a:pt x="432" y="53"/>
                  </a:moveTo>
                  <a:cubicBezTo>
                    <a:pt x="430" y="53"/>
                    <a:pt x="428" y="54"/>
                    <a:pt x="427" y="53"/>
                  </a:cubicBezTo>
                  <a:cubicBezTo>
                    <a:pt x="426" y="52"/>
                    <a:pt x="429" y="51"/>
                    <a:pt x="432" y="50"/>
                  </a:cubicBezTo>
                  <a:cubicBezTo>
                    <a:pt x="432" y="53"/>
                    <a:pt x="432" y="53"/>
                    <a:pt x="432" y="53"/>
                  </a:cubicBezTo>
                </a:path>
              </a:pathLst>
            </a:custGeom>
            <a:solidFill>
              <a:srgbClr val="528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30">
              <a:extLst>
                <a:ext uri="{FF2B5EF4-FFF2-40B4-BE49-F238E27FC236}">
                  <a16:creationId xmlns:a16="http://schemas.microsoft.com/office/drawing/2014/main" id="{DE9D87E3-00AF-4BA9-89E1-7B00C92A4E91}"/>
                </a:ext>
              </a:extLst>
            </p:cNvPr>
            <p:cNvSpPr>
              <a:spLocks/>
            </p:cNvSpPr>
            <p:nvPr/>
          </p:nvSpPr>
          <p:spPr bwMode="auto">
            <a:xfrm>
              <a:off x="4406901" y="2547938"/>
              <a:ext cx="1443038" cy="793750"/>
            </a:xfrm>
            <a:custGeom>
              <a:avLst/>
              <a:gdLst>
                <a:gd name="T0" fmla="*/ 444 w 556"/>
                <a:gd name="T1" fmla="*/ 24 h 306"/>
                <a:gd name="T2" fmla="*/ 430 w 556"/>
                <a:gd name="T3" fmla="*/ 37 h 306"/>
                <a:gd name="T4" fmla="*/ 435 w 556"/>
                <a:gd name="T5" fmla="*/ 48 h 306"/>
                <a:gd name="T6" fmla="*/ 466 w 556"/>
                <a:gd name="T7" fmla="*/ 64 h 306"/>
                <a:gd name="T8" fmla="*/ 472 w 556"/>
                <a:gd name="T9" fmla="*/ 82 h 306"/>
                <a:gd name="T10" fmla="*/ 504 w 556"/>
                <a:gd name="T11" fmla="*/ 93 h 306"/>
                <a:gd name="T12" fmla="*/ 530 w 556"/>
                <a:gd name="T13" fmla="*/ 99 h 306"/>
                <a:gd name="T14" fmla="*/ 551 w 556"/>
                <a:gd name="T15" fmla="*/ 106 h 306"/>
                <a:gd name="T16" fmla="*/ 529 w 556"/>
                <a:gd name="T17" fmla="*/ 110 h 306"/>
                <a:gd name="T18" fmla="*/ 535 w 556"/>
                <a:gd name="T19" fmla="*/ 127 h 306"/>
                <a:gd name="T20" fmla="*/ 532 w 556"/>
                <a:gd name="T21" fmla="*/ 135 h 306"/>
                <a:gd name="T22" fmla="*/ 524 w 556"/>
                <a:gd name="T23" fmla="*/ 151 h 306"/>
                <a:gd name="T24" fmla="*/ 482 w 556"/>
                <a:gd name="T25" fmla="*/ 186 h 306"/>
                <a:gd name="T26" fmla="*/ 444 w 556"/>
                <a:gd name="T27" fmla="*/ 209 h 306"/>
                <a:gd name="T28" fmla="*/ 432 w 556"/>
                <a:gd name="T29" fmla="*/ 229 h 306"/>
                <a:gd name="T30" fmla="*/ 386 w 556"/>
                <a:gd name="T31" fmla="*/ 233 h 306"/>
                <a:gd name="T32" fmla="*/ 346 w 556"/>
                <a:gd name="T33" fmla="*/ 227 h 306"/>
                <a:gd name="T34" fmla="*/ 286 w 556"/>
                <a:gd name="T35" fmla="*/ 215 h 306"/>
                <a:gd name="T36" fmla="*/ 264 w 556"/>
                <a:gd name="T37" fmla="*/ 232 h 306"/>
                <a:gd name="T38" fmla="*/ 258 w 556"/>
                <a:gd name="T39" fmla="*/ 271 h 306"/>
                <a:gd name="T40" fmla="*/ 240 w 556"/>
                <a:gd name="T41" fmla="*/ 284 h 306"/>
                <a:gd name="T42" fmla="*/ 195 w 556"/>
                <a:gd name="T43" fmla="*/ 283 h 306"/>
                <a:gd name="T44" fmla="*/ 181 w 556"/>
                <a:gd name="T45" fmla="*/ 297 h 306"/>
                <a:gd name="T46" fmla="*/ 169 w 556"/>
                <a:gd name="T47" fmla="*/ 293 h 306"/>
                <a:gd name="T48" fmla="*/ 136 w 556"/>
                <a:gd name="T49" fmla="*/ 277 h 306"/>
                <a:gd name="T50" fmla="*/ 93 w 556"/>
                <a:gd name="T51" fmla="*/ 256 h 306"/>
                <a:gd name="T52" fmla="*/ 67 w 556"/>
                <a:gd name="T53" fmla="*/ 241 h 306"/>
                <a:gd name="T54" fmla="*/ 54 w 556"/>
                <a:gd name="T55" fmla="*/ 222 h 306"/>
                <a:gd name="T56" fmla="*/ 28 w 556"/>
                <a:gd name="T57" fmla="*/ 215 h 306"/>
                <a:gd name="T58" fmla="*/ 69 w 556"/>
                <a:gd name="T59" fmla="*/ 176 h 306"/>
                <a:gd name="T60" fmla="*/ 72 w 556"/>
                <a:gd name="T61" fmla="*/ 154 h 306"/>
                <a:gd name="T62" fmla="*/ 56 w 556"/>
                <a:gd name="T63" fmla="*/ 129 h 306"/>
                <a:gd name="T64" fmla="*/ 75 w 556"/>
                <a:gd name="T65" fmla="*/ 103 h 306"/>
                <a:gd name="T66" fmla="*/ 104 w 556"/>
                <a:gd name="T67" fmla="*/ 89 h 306"/>
                <a:gd name="T68" fmla="*/ 114 w 556"/>
                <a:gd name="T69" fmla="*/ 78 h 306"/>
                <a:gd name="T70" fmla="*/ 138 w 556"/>
                <a:gd name="T71" fmla="*/ 64 h 306"/>
                <a:gd name="T72" fmla="*/ 163 w 556"/>
                <a:gd name="T73" fmla="*/ 48 h 306"/>
                <a:gd name="T74" fmla="*/ 203 w 556"/>
                <a:gd name="T75" fmla="*/ 53 h 306"/>
                <a:gd name="T76" fmla="*/ 235 w 556"/>
                <a:gd name="T77" fmla="*/ 40 h 306"/>
                <a:gd name="T78" fmla="*/ 286 w 556"/>
                <a:gd name="T79" fmla="*/ 16 h 306"/>
                <a:gd name="T80" fmla="*/ 327 w 556"/>
                <a:gd name="T81" fmla="*/ 38 h 306"/>
                <a:gd name="T82" fmla="*/ 346 w 556"/>
                <a:gd name="T83" fmla="*/ 38 h 306"/>
                <a:gd name="T84" fmla="*/ 371 w 556"/>
                <a:gd name="T85" fmla="*/ 34 h 306"/>
                <a:gd name="T86" fmla="*/ 394 w 556"/>
                <a:gd name="T87" fmla="*/ 2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6" h="306">
                  <a:moveTo>
                    <a:pt x="416" y="2"/>
                  </a:moveTo>
                  <a:cubicBezTo>
                    <a:pt x="425" y="4"/>
                    <a:pt x="428" y="12"/>
                    <a:pt x="431" y="16"/>
                  </a:cubicBezTo>
                  <a:cubicBezTo>
                    <a:pt x="435" y="20"/>
                    <a:pt x="441" y="20"/>
                    <a:pt x="444" y="24"/>
                  </a:cubicBezTo>
                  <a:cubicBezTo>
                    <a:pt x="447" y="27"/>
                    <a:pt x="452" y="29"/>
                    <a:pt x="449" y="34"/>
                  </a:cubicBezTo>
                  <a:cubicBezTo>
                    <a:pt x="448" y="37"/>
                    <a:pt x="441" y="37"/>
                    <a:pt x="436" y="36"/>
                  </a:cubicBezTo>
                  <a:cubicBezTo>
                    <a:pt x="433" y="36"/>
                    <a:pt x="430" y="36"/>
                    <a:pt x="430" y="37"/>
                  </a:cubicBezTo>
                  <a:cubicBezTo>
                    <a:pt x="430" y="39"/>
                    <a:pt x="439" y="40"/>
                    <a:pt x="439" y="42"/>
                  </a:cubicBezTo>
                  <a:cubicBezTo>
                    <a:pt x="439" y="44"/>
                    <a:pt x="427" y="46"/>
                    <a:pt x="429" y="48"/>
                  </a:cubicBezTo>
                  <a:cubicBezTo>
                    <a:pt x="430" y="49"/>
                    <a:pt x="432" y="48"/>
                    <a:pt x="435" y="48"/>
                  </a:cubicBezTo>
                  <a:cubicBezTo>
                    <a:pt x="437" y="47"/>
                    <a:pt x="440" y="47"/>
                    <a:pt x="443" y="48"/>
                  </a:cubicBezTo>
                  <a:cubicBezTo>
                    <a:pt x="447" y="50"/>
                    <a:pt x="447" y="58"/>
                    <a:pt x="451" y="60"/>
                  </a:cubicBezTo>
                  <a:cubicBezTo>
                    <a:pt x="455" y="63"/>
                    <a:pt x="466" y="61"/>
                    <a:pt x="466" y="64"/>
                  </a:cubicBezTo>
                  <a:cubicBezTo>
                    <a:pt x="466" y="67"/>
                    <a:pt x="432" y="68"/>
                    <a:pt x="436" y="70"/>
                  </a:cubicBezTo>
                  <a:cubicBezTo>
                    <a:pt x="448" y="76"/>
                    <a:pt x="446" y="86"/>
                    <a:pt x="453" y="87"/>
                  </a:cubicBezTo>
                  <a:cubicBezTo>
                    <a:pt x="459" y="88"/>
                    <a:pt x="463" y="82"/>
                    <a:pt x="472" y="82"/>
                  </a:cubicBezTo>
                  <a:cubicBezTo>
                    <a:pt x="477" y="82"/>
                    <a:pt x="479" y="84"/>
                    <a:pt x="481" y="86"/>
                  </a:cubicBezTo>
                  <a:cubicBezTo>
                    <a:pt x="482" y="89"/>
                    <a:pt x="483" y="91"/>
                    <a:pt x="487" y="90"/>
                  </a:cubicBezTo>
                  <a:cubicBezTo>
                    <a:pt x="496" y="88"/>
                    <a:pt x="500" y="93"/>
                    <a:pt x="504" y="93"/>
                  </a:cubicBezTo>
                  <a:cubicBezTo>
                    <a:pt x="506" y="93"/>
                    <a:pt x="508" y="93"/>
                    <a:pt x="509" y="93"/>
                  </a:cubicBezTo>
                  <a:cubicBezTo>
                    <a:pt x="511" y="92"/>
                    <a:pt x="512" y="92"/>
                    <a:pt x="514" y="92"/>
                  </a:cubicBezTo>
                  <a:cubicBezTo>
                    <a:pt x="518" y="92"/>
                    <a:pt x="528" y="98"/>
                    <a:pt x="530" y="99"/>
                  </a:cubicBezTo>
                  <a:cubicBezTo>
                    <a:pt x="531" y="101"/>
                    <a:pt x="533" y="104"/>
                    <a:pt x="537" y="104"/>
                  </a:cubicBezTo>
                  <a:cubicBezTo>
                    <a:pt x="542" y="104"/>
                    <a:pt x="547" y="94"/>
                    <a:pt x="553" y="99"/>
                  </a:cubicBezTo>
                  <a:cubicBezTo>
                    <a:pt x="556" y="100"/>
                    <a:pt x="551" y="104"/>
                    <a:pt x="551" y="106"/>
                  </a:cubicBezTo>
                  <a:cubicBezTo>
                    <a:pt x="550" y="110"/>
                    <a:pt x="551" y="114"/>
                    <a:pt x="549" y="114"/>
                  </a:cubicBezTo>
                  <a:cubicBezTo>
                    <a:pt x="547" y="115"/>
                    <a:pt x="544" y="113"/>
                    <a:pt x="541" y="112"/>
                  </a:cubicBezTo>
                  <a:cubicBezTo>
                    <a:pt x="537" y="110"/>
                    <a:pt x="533" y="108"/>
                    <a:pt x="529" y="110"/>
                  </a:cubicBezTo>
                  <a:cubicBezTo>
                    <a:pt x="526" y="111"/>
                    <a:pt x="524" y="116"/>
                    <a:pt x="527" y="118"/>
                  </a:cubicBezTo>
                  <a:cubicBezTo>
                    <a:pt x="530" y="120"/>
                    <a:pt x="544" y="119"/>
                    <a:pt x="543" y="124"/>
                  </a:cubicBezTo>
                  <a:cubicBezTo>
                    <a:pt x="541" y="128"/>
                    <a:pt x="538" y="127"/>
                    <a:pt x="535" y="127"/>
                  </a:cubicBezTo>
                  <a:cubicBezTo>
                    <a:pt x="533" y="127"/>
                    <a:pt x="531" y="126"/>
                    <a:pt x="532" y="128"/>
                  </a:cubicBezTo>
                  <a:cubicBezTo>
                    <a:pt x="532" y="132"/>
                    <a:pt x="545" y="130"/>
                    <a:pt x="540" y="137"/>
                  </a:cubicBezTo>
                  <a:cubicBezTo>
                    <a:pt x="539" y="139"/>
                    <a:pt x="536" y="137"/>
                    <a:pt x="532" y="135"/>
                  </a:cubicBezTo>
                  <a:cubicBezTo>
                    <a:pt x="529" y="133"/>
                    <a:pt x="525" y="131"/>
                    <a:pt x="524" y="132"/>
                  </a:cubicBezTo>
                  <a:cubicBezTo>
                    <a:pt x="520" y="134"/>
                    <a:pt x="530" y="140"/>
                    <a:pt x="531" y="145"/>
                  </a:cubicBezTo>
                  <a:cubicBezTo>
                    <a:pt x="531" y="147"/>
                    <a:pt x="526" y="149"/>
                    <a:pt x="524" y="151"/>
                  </a:cubicBezTo>
                  <a:cubicBezTo>
                    <a:pt x="520" y="156"/>
                    <a:pt x="518" y="160"/>
                    <a:pt x="512" y="162"/>
                  </a:cubicBezTo>
                  <a:cubicBezTo>
                    <a:pt x="502" y="166"/>
                    <a:pt x="487" y="164"/>
                    <a:pt x="482" y="169"/>
                  </a:cubicBezTo>
                  <a:cubicBezTo>
                    <a:pt x="478" y="173"/>
                    <a:pt x="485" y="183"/>
                    <a:pt x="482" y="186"/>
                  </a:cubicBezTo>
                  <a:cubicBezTo>
                    <a:pt x="480" y="189"/>
                    <a:pt x="474" y="187"/>
                    <a:pt x="470" y="191"/>
                  </a:cubicBezTo>
                  <a:cubicBezTo>
                    <a:pt x="465" y="194"/>
                    <a:pt x="466" y="199"/>
                    <a:pt x="461" y="203"/>
                  </a:cubicBezTo>
                  <a:cubicBezTo>
                    <a:pt x="457" y="206"/>
                    <a:pt x="447" y="206"/>
                    <a:pt x="444" y="209"/>
                  </a:cubicBezTo>
                  <a:cubicBezTo>
                    <a:pt x="440" y="212"/>
                    <a:pt x="442" y="215"/>
                    <a:pt x="439" y="217"/>
                  </a:cubicBezTo>
                  <a:cubicBezTo>
                    <a:pt x="436" y="220"/>
                    <a:pt x="432" y="218"/>
                    <a:pt x="431" y="220"/>
                  </a:cubicBezTo>
                  <a:cubicBezTo>
                    <a:pt x="430" y="223"/>
                    <a:pt x="435" y="226"/>
                    <a:pt x="432" y="229"/>
                  </a:cubicBezTo>
                  <a:cubicBezTo>
                    <a:pt x="430" y="233"/>
                    <a:pt x="403" y="244"/>
                    <a:pt x="397" y="243"/>
                  </a:cubicBezTo>
                  <a:cubicBezTo>
                    <a:pt x="391" y="241"/>
                    <a:pt x="400" y="230"/>
                    <a:pt x="395" y="228"/>
                  </a:cubicBezTo>
                  <a:cubicBezTo>
                    <a:pt x="390" y="226"/>
                    <a:pt x="391" y="232"/>
                    <a:pt x="386" y="233"/>
                  </a:cubicBezTo>
                  <a:cubicBezTo>
                    <a:pt x="383" y="233"/>
                    <a:pt x="374" y="230"/>
                    <a:pt x="365" y="228"/>
                  </a:cubicBezTo>
                  <a:cubicBezTo>
                    <a:pt x="357" y="225"/>
                    <a:pt x="349" y="222"/>
                    <a:pt x="348" y="223"/>
                  </a:cubicBezTo>
                  <a:cubicBezTo>
                    <a:pt x="347" y="223"/>
                    <a:pt x="352" y="226"/>
                    <a:pt x="346" y="227"/>
                  </a:cubicBezTo>
                  <a:cubicBezTo>
                    <a:pt x="326" y="227"/>
                    <a:pt x="314" y="217"/>
                    <a:pt x="306" y="215"/>
                  </a:cubicBezTo>
                  <a:cubicBezTo>
                    <a:pt x="302" y="214"/>
                    <a:pt x="298" y="214"/>
                    <a:pt x="294" y="215"/>
                  </a:cubicBezTo>
                  <a:cubicBezTo>
                    <a:pt x="291" y="215"/>
                    <a:pt x="288" y="216"/>
                    <a:pt x="286" y="215"/>
                  </a:cubicBezTo>
                  <a:cubicBezTo>
                    <a:pt x="281" y="213"/>
                    <a:pt x="290" y="210"/>
                    <a:pt x="285" y="209"/>
                  </a:cubicBezTo>
                  <a:cubicBezTo>
                    <a:pt x="273" y="209"/>
                    <a:pt x="274" y="225"/>
                    <a:pt x="274" y="225"/>
                  </a:cubicBezTo>
                  <a:cubicBezTo>
                    <a:pt x="274" y="231"/>
                    <a:pt x="271" y="229"/>
                    <a:pt x="264" y="232"/>
                  </a:cubicBezTo>
                  <a:cubicBezTo>
                    <a:pt x="261" y="234"/>
                    <a:pt x="256" y="241"/>
                    <a:pt x="257" y="246"/>
                  </a:cubicBezTo>
                  <a:cubicBezTo>
                    <a:pt x="257" y="249"/>
                    <a:pt x="262" y="250"/>
                    <a:pt x="262" y="253"/>
                  </a:cubicBezTo>
                  <a:cubicBezTo>
                    <a:pt x="262" y="260"/>
                    <a:pt x="258" y="265"/>
                    <a:pt x="258" y="271"/>
                  </a:cubicBezTo>
                  <a:cubicBezTo>
                    <a:pt x="258" y="277"/>
                    <a:pt x="265" y="277"/>
                    <a:pt x="262" y="282"/>
                  </a:cubicBezTo>
                  <a:cubicBezTo>
                    <a:pt x="262" y="286"/>
                    <a:pt x="249" y="290"/>
                    <a:pt x="244" y="289"/>
                  </a:cubicBezTo>
                  <a:cubicBezTo>
                    <a:pt x="240" y="288"/>
                    <a:pt x="244" y="284"/>
                    <a:pt x="240" y="284"/>
                  </a:cubicBezTo>
                  <a:cubicBezTo>
                    <a:pt x="236" y="285"/>
                    <a:pt x="232" y="288"/>
                    <a:pt x="225" y="288"/>
                  </a:cubicBezTo>
                  <a:cubicBezTo>
                    <a:pt x="222" y="288"/>
                    <a:pt x="217" y="287"/>
                    <a:pt x="212" y="285"/>
                  </a:cubicBezTo>
                  <a:cubicBezTo>
                    <a:pt x="205" y="283"/>
                    <a:pt x="198" y="281"/>
                    <a:pt x="195" y="283"/>
                  </a:cubicBezTo>
                  <a:cubicBezTo>
                    <a:pt x="190" y="287"/>
                    <a:pt x="192" y="293"/>
                    <a:pt x="189" y="295"/>
                  </a:cubicBezTo>
                  <a:cubicBezTo>
                    <a:pt x="188" y="296"/>
                    <a:pt x="187" y="296"/>
                    <a:pt x="186" y="296"/>
                  </a:cubicBezTo>
                  <a:cubicBezTo>
                    <a:pt x="184" y="295"/>
                    <a:pt x="183" y="295"/>
                    <a:pt x="181" y="297"/>
                  </a:cubicBezTo>
                  <a:cubicBezTo>
                    <a:pt x="178" y="299"/>
                    <a:pt x="180" y="306"/>
                    <a:pt x="172" y="306"/>
                  </a:cubicBezTo>
                  <a:cubicBezTo>
                    <a:pt x="164" y="305"/>
                    <a:pt x="176" y="293"/>
                    <a:pt x="173" y="292"/>
                  </a:cubicBezTo>
                  <a:cubicBezTo>
                    <a:pt x="171" y="292"/>
                    <a:pt x="170" y="292"/>
                    <a:pt x="169" y="293"/>
                  </a:cubicBezTo>
                  <a:cubicBezTo>
                    <a:pt x="168" y="293"/>
                    <a:pt x="167" y="294"/>
                    <a:pt x="164" y="293"/>
                  </a:cubicBezTo>
                  <a:cubicBezTo>
                    <a:pt x="159" y="292"/>
                    <a:pt x="161" y="290"/>
                    <a:pt x="159" y="284"/>
                  </a:cubicBezTo>
                  <a:cubicBezTo>
                    <a:pt x="145" y="289"/>
                    <a:pt x="136" y="277"/>
                    <a:pt x="136" y="277"/>
                  </a:cubicBezTo>
                  <a:cubicBezTo>
                    <a:pt x="136" y="277"/>
                    <a:pt x="110" y="273"/>
                    <a:pt x="106" y="271"/>
                  </a:cubicBezTo>
                  <a:cubicBezTo>
                    <a:pt x="102" y="269"/>
                    <a:pt x="107" y="267"/>
                    <a:pt x="105" y="264"/>
                  </a:cubicBezTo>
                  <a:cubicBezTo>
                    <a:pt x="103" y="261"/>
                    <a:pt x="101" y="256"/>
                    <a:pt x="93" y="256"/>
                  </a:cubicBezTo>
                  <a:cubicBezTo>
                    <a:pt x="85" y="257"/>
                    <a:pt x="82" y="263"/>
                    <a:pt x="75" y="260"/>
                  </a:cubicBezTo>
                  <a:cubicBezTo>
                    <a:pt x="68" y="257"/>
                    <a:pt x="76" y="241"/>
                    <a:pt x="71" y="240"/>
                  </a:cubicBezTo>
                  <a:cubicBezTo>
                    <a:pt x="68" y="239"/>
                    <a:pt x="67" y="240"/>
                    <a:pt x="67" y="241"/>
                  </a:cubicBezTo>
                  <a:cubicBezTo>
                    <a:pt x="66" y="243"/>
                    <a:pt x="65" y="244"/>
                    <a:pt x="64" y="243"/>
                  </a:cubicBezTo>
                  <a:cubicBezTo>
                    <a:pt x="60" y="241"/>
                    <a:pt x="66" y="225"/>
                    <a:pt x="58" y="221"/>
                  </a:cubicBezTo>
                  <a:cubicBezTo>
                    <a:pt x="58" y="221"/>
                    <a:pt x="56" y="221"/>
                    <a:pt x="54" y="222"/>
                  </a:cubicBezTo>
                  <a:cubicBezTo>
                    <a:pt x="51" y="222"/>
                    <a:pt x="48" y="223"/>
                    <a:pt x="46" y="222"/>
                  </a:cubicBezTo>
                  <a:cubicBezTo>
                    <a:pt x="43" y="220"/>
                    <a:pt x="46" y="212"/>
                    <a:pt x="39" y="212"/>
                  </a:cubicBezTo>
                  <a:cubicBezTo>
                    <a:pt x="32" y="212"/>
                    <a:pt x="34" y="214"/>
                    <a:pt x="28" y="215"/>
                  </a:cubicBezTo>
                  <a:cubicBezTo>
                    <a:pt x="22" y="215"/>
                    <a:pt x="5" y="206"/>
                    <a:pt x="2" y="200"/>
                  </a:cubicBezTo>
                  <a:cubicBezTo>
                    <a:pt x="0" y="194"/>
                    <a:pt x="46" y="179"/>
                    <a:pt x="56" y="177"/>
                  </a:cubicBezTo>
                  <a:cubicBezTo>
                    <a:pt x="60" y="176"/>
                    <a:pt x="64" y="176"/>
                    <a:pt x="69" y="176"/>
                  </a:cubicBezTo>
                  <a:cubicBezTo>
                    <a:pt x="75" y="176"/>
                    <a:pt x="82" y="176"/>
                    <a:pt x="85" y="172"/>
                  </a:cubicBezTo>
                  <a:cubicBezTo>
                    <a:pt x="91" y="166"/>
                    <a:pt x="73" y="162"/>
                    <a:pt x="72" y="160"/>
                  </a:cubicBezTo>
                  <a:cubicBezTo>
                    <a:pt x="72" y="158"/>
                    <a:pt x="71" y="157"/>
                    <a:pt x="72" y="154"/>
                  </a:cubicBezTo>
                  <a:cubicBezTo>
                    <a:pt x="73" y="152"/>
                    <a:pt x="78" y="153"/>
                    <a:pt x="63" y="149"/>
                  </a:cubicBezTo>
                  <a:cubicBezTo>
                    <a:pt x="58" y="147"/>
                    <a:pt x="57" y="145"/>
                    <a:pt x="57" y="142"/>
                  </a:cubicBezTo>
                  <a:cubicBezTo>
                    <a:pt x="40" y="139"/>
                    <a:pt x="55" y="130"/>
                    <a:pt x="56" y="129"/>
                  </a:cubicBezTo>
                  <a:cubicBezTo>
                    <a:pt x="56" y="128"/>
                    <a:pt x="51" y="128"/>
                    <a:pt x="55" y="123"/>
                  </a:cubicBezTo>
                  <a:cubicBezTo>
                    <a:pt x="58" y="118"/>
                    <a:pt x="69" y="121"/>
                    <a:pt x="74" y="117"/>
                  </a:cubicBezTo>
                  <a:cubicBezTo>
                    <a:pt x="78" y="114"/>
                    <a:pt x="68" y="106"/>
                    <a:pt x="75" y="103"/>
                  </a:cubicBezTo>
                  <a:cubicBezTo>
                    <a:pt x="81" y="99"/>
                    <a:pt x="93" y="100"/>
                    <a:pt x="98" y="97"/>
                  </a:cubicBezTo>
                  <a:cubicBezTo>
                    <a:pt x="102" y="94"/>
                    <a:pt x="99" y="91"/>
                    <a:pt x="101" y="90"/>
                  </a:cubicBezTo>
                  <a:cubicBezTo>
                    <a:pt x="101" y="89"/>
                    <a:pt x="103" y="89"/>
                    <a:pt x="104" y="89"/>
                  </a:cubicBezTo>
                  <a:cubicBezTo>
                    <a:pt x="106" y="89"/>
                    <a:pt x="108" y="89"/>
                    <a:pt x="109" y="88"/>
                  </a:cubicBezTo>
                  <a:cubicBezTo>
                    <a:pt x="110" y="86"/>
                    <a:pt x="104" y="83"/>
                    <a:pt x="105" y="81"/>
                  </a:cubicBezTo>
                  <a:cubicBezTo>
                    <a:pt x="105" y="78"/>
                    <a:pt x="114" y="78"/>
                    <a:pt x="114" y="78"/>
                  </a:cubicBezTo>
                  <a:cubicBezTo>
                    <a:pt x="114" y="78"/>
                    <a:pt x="114" y="71"/>
                    <a:pt x="119" y="70"/>
                  </a:cubicBezTo>
                  <a:cubicBezTo>
                    <a:pt x="124" y="69"/>
                    <a:pt x="132" y="71"/>
                    <a:pt x="132" y="71"/>
                  </a:cubicBezTo>
                  <a:cubicBezTo>
                    <a:pt x="132" y="71"/>
                    <a:pt x="134" y="65"/>
                    <a:pt x="138" y="64"/>
                  </a:cubicBezTo>
                  <a:cubicBezTo>
                    <a:pt x="139" y="64"/>
                    <a:pt x="140" y="64"/>
                    <a:pt x="141" y="64"/>
                  </a:cubicBezTo>
                  <a:cubicBezTo>
                    <a:pt x="143" y="65"/>
                    <a:pt x="146" y="65"/>
                    <a:pt x="150" y="62"/>
                  </a:cubicBezTo>
                  <a:cubicBezTo>
                    <a:pt x="156" y="57"/>
                    <a:pt x="154" y="49"/>
                    <a:pt x="163" y="48"/>
                  </a:cubicBezTo>
                  <a:cubicBezTo>
                    <a:pt x="167" y="47"/>
                    <a:pt x="174" y="50"/>
                    <a:pt x="180" y="54"/>
                  </a:cubicBezTo>
                  <a:cubicBezTo>
                    <a:pt x="186" y="57"/>
                    <a:pt x="192" y="60"/>
                    <a:pt x="195" y="59"/>
                  </a:cubicBezTo>
                  <a:cubicBezTo>
                    <a:pt x="202" y="59"/>
                    <a:pt x="195" y="52"/>
                    <a:pt x="203" y="53"/>
                  </a:cubicBezTo>
                  <a:cubicBezTo>
                    <a:pt x="212" y="54"/>
                    <a:pt x="211" y="59"/>
                    <a:pt x="220" y="53"/>
                  </a:cubicBezTo>
                  <a:cubicBezTo>
                    <a:pt x="230" y="48"/>
                    <a:pt x="215" y="37"/>
                    <a:pt x="225" y="36"/>
                  </a:cubicBezTo>
                  <a:cubicBezTo>
                    <a:pt x="229" y="36"/>
                    <a:pt x="232" y="38"/>
                    <a:pt x="235" y="40"/>
                  </a:cubicBezTo>
                  <a:cubicBezTo>
                    <a:pt x="240" y="43"/>
                    <a:pt x="244" y="45"/>
                    <a:pt x="246" y="42"/>
                  </a:cubicBezTo>
                  <a:cubicBezTo>
                    <a:pt x="251" y="35"/>
                    <a:pt x="283" y="30"/>
                    <a:pt x="284" y="27"/>
                  </a:cubicBezTo>
                  <a:cubicBezTo>
                    <a:pt x="285" y="24"/>
                    <a:pt x="274" y="21"/>
                    <a:pt x="286" y="16"/>
                  </a:cubicBezTo>
                  <a:cubicBezTo>
                    <a:pt x="297" y="11"/>
                    <a:pt x="326" y="23"/>
                    <a:pt x="326" y="27"/>
                  </a:cubicBezTo>
                  <a:cubicBezTo>
                    <a:pt x="326" y="31"/>
                    <a:pt x="314" y="39"/>
                    <a:pt x="320" y="41"/>
                  </a:cubicBezTo>
                  <a:cubicBezTo>
                    <a:pt x="323" y="42"/>
                    <a:pt x="325" y="40"/>
                    <a:pt x="327" y="38"/>
                  </a:cubicBezTo>
                  <a:cubicBezTo>
                    <a:pt x="328" y="36"/>
                    <a:pt x="330" y="35"/>
                    <a:pt x="332" y="35"/>
                  </a:cubicBezTo>
                  <a:cubicBezTo>
                    <a:pt x="336" y="37"/>
                    <a:pt x="332" y="41"/>
                    <a:pt x="338" y="43"/>
                  </a:cubicBezTo>
                  <a:cubicBezTo>
                    <a:pt x="341" y="43"/>
                    <a:pt x="344" y="40"/>
                    <a:pt x="346" y="38"/>
                  </a:cubicBezTo>
                  <a:cubicBezTo>
                    <a:pt x="349" y="35"/>
                    <a:pt x="352" y="32"/>
                    <a:pt x="356" y="33"/>
                  </a:cubicBezTo>
                  <a:cubicBezTo>
                    <a:pt x="364" y="34"/>
                    <a:pt x="371" y="52"/>
                    <a:pt x="381" y="46"/>
                  </a:cubicBezTo>
                  <a:cubicBezTo>
                    <a:pt x="386" y="43"/>
                    <a:pt x="370" y="38"/>
                    <a:pt x="371" y="34"/>
                  </a:cubicBezTo>
                  <a:cubicBezTo>
                    <a:pt x="373" y="29"/>
                    <a:pt x="386" y="30"/>
                    <a:pt x="390" y="27"/>
                  </a:cubicBezTo>
                  <a:cubicBezTo>
                    <a:pt x="393" y="23"/>
                    <a:pt x="376" y="22"/>
                    <a:pt x="390" y="18"/>
                  </a:cubicBezTo>
                  <a:cubicBezTo>
                    <a:pt x="393" y="17"/>
                    <a:pt x="393" y="18"/>
                    <a:pt x="394" y="20"/>
                  </a:cubicBezTo>
                  <a:cubicBezTo>
                    <a:pt x="395" y="22"/>
                    <a:pt x="396" y="24"/>
                    <a:pt x="401" y="23"/>
                  </a:cubicBezTo>
                  <a:cubicBezTo>
                    <a:pt x="404" y="22"/>
                    <a:pt x="406" y="0"/>
                    <a:pt x="416" y="2"/>
                  </a:cubicBezTo>
                </a:path>
              </a:pathLst>
            </a:custGeom>
            <a:solidFill>
              <a:srgbClr val="78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331">
              <a:extLst>
                <a:ext uri="{FF2B5EF4-FFF2-40B4-BE49-F238E27FC236}">
                  <a16:creationId xmlns:a16="http://schemas.microsoft.com/office/drawing/2014/main" id="{A5A5B5DD-B4BE-4912-B170-0D2B87720489}"/>
                </a:ext>
              </a:extLst>
            </p:cNvPr>
            <p:cNvSpPr>
              <a:spLocks noChangeArrowheads="1"/>
            </p:cNvSpPr>
            <p:nvPr/>
          </p:nvSpPr>
          <p:spPr bwMode="auto">
            <a:xfrm>
              <a:off x="4575176" y="2971800"/>
              <a:ext cx="57150" cy="28575"/>
            </a:xfrm>
            <a:prstGeom prst="rect">
              <a:avLst/>
            </a:prstGeom>
            <a:solidFill>
              <a:srgbClr val="40623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32">
              <a:extLst>
                <a:ext uri="{FF2B5EF4-FFF2-40B4-BE49-F238E27FC236}">
                  <a16:creationId xmlns:a16="http://schemas.microsoft.com/office/drawing/2014/main" id="{9C59BB44-A18C-4330-A34E-C2446D528E31}"/>
                </a:ext>
              </a:extLst>
            </p:cNvPr>
            <p:cNvSpPr>
              <a:spLocks/>
            </p:cNvSpPr>
            <p:nvPr/>
          </p:nvSpPr>
          <p:spPr bwMode="auto">
            <a:xfrm>
              <a:off x="4619626" y="2882900"/>
              <a:ext cx="682625" cy="119062"/>
            </a:xfrm>
            <a:custGeom>
              <a:avLst/>
              <a:gdLst>
                <a:gd name="T0" fmla="*/ 259 w 263"/>
                <a:gd name="T1" fmla="*/ 0 h 46"/>
                <a:gd name="T2" fmla="*/ 238 w 263"/>
                <a:gd name="T3" fmla="*/ 0 h 46"/>
                <a:gd name="T4" fmla="*/ 216 w 263"/>
                <a:gd name="T5" fmla="*/ 0 h 46"/>
                <a:gd name="T6" fmla="*/ 194 w 263"/>
                <a:gd name="T7" fmla="*/ 0 h 46"/>
                <a:gd name="T8" fmla="*/ 149 w 263"/>
                <a:gd name="T9" fmla="*/ 36 h 46"/>
                <a:gd name="T10" fmla="*/ 0 w 263"/>
                <a:gd name="T11" fmla="*/ 36 h 46"/>
                <a:gd name="T12" fmla="*/ 4 w 263"/>
                <a:gd name="T13" fmla="*/ 42 h 46"/>
                <a:gd name="T14" fmla="*/ 221 w 263"/>
                <a:gd name="T15" fmla="*/ 42 h 46"/>
                <a:gd name="T16" fmla="*/ 228 w 263"/>
                <a:gd name="T17" fmla="*/ 46 h 46"/>
                <a:gd name="T18" fmla="*/ 236 w 263"/>
                <a:gd name="T19" fmla="*/ 39 h 46"/>
                <a:gd name="T20" fmla="*/ 228 w 263"/>
                <a:gd name="T21" fmla="*/ 33 h 46"/>
                <a:gd name="T22" fmla="*/ 221 w 263"/>
                <a:gd name="T23" fmla="*/ 36 h 46"/>
                <a:gd name="T24" fmla="*/ 215 w 263"/>
                <a:gd name="T25" fmla="*/ 36 h 46"/>
                <a:gd name="T26" fmla="*/ 259 w 263"/>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46">
                  <a:moveTo>
                    <a:pt x="259" y="0"/>
                  </a:moveTo>
                  <a:cubicBezTo>
                    <a:pt x="252" y="0"/>
                    <a:pt x="245" y="0"/>
                    <a:pt x="238" y="0"/>
                  </a:cubicBezTo>
                  <a:cubicBezTo>
                    <a:pt x="230" y="0"/>
                    <a:pt x="223" y="0"/>
                    <a:pt x="216" y="0"/>
                  </a:cubicBezTo>
                  <a:cubicBezTo>
                    <a:pt x="208" y="0"/>
                    <a:pt x="201" y="0"/>
                    <a:pt x="194" y="0"/>
                  </a:cubicBezTo>
                  <a:cubicBezTo>
                    <a:pt x="197" y="19"/>
                    <a:pt x="146" y="17"/>
                    <a:pt x="149" y="36"/>
                  </a:cubicBezTo>
                  <a:cubicBezTo>
                    <a:pt x="0" y="36"/>
                    <a:pt x="0" y="36"/>
                    <a:pt x="0" y="36"/>
                  </a:cubicBezTo>
                  <a:cubicBezTo>
                    <a:pt x="3" y="38"/>
                    <a:pt x="5" y="40"/>
                    <a:pt x="4" y="42"/>
                  </a:cubicBezTo>
                  <a:cubicBezTo>
                    <a:pt x="221" y="42"/>
                    <a:pt x="221" y="42"/>
                    <a:pt x="221" y="42"/>
                  </a:cubicBezTo>
                  <a:cubicBezTo>
                    <a:pt x="223" y="44"/>
                    <a:pt x="225" y="46"/>
                    <a:pt x="228" y="46"/>
                  </a:cubicBezTo>
                  <a:cubicBezTo>
                    <a:pt x="233" y="46"/>
                    <a:pt x="236" y="43"/>
                    <a:pt x="236" y="39"/>
                  </a:cubicBezTo>
                  <a:cubicBezTo>
                    <a:pt x="236" y="36"/>
                    <a:pt x="233" y="33"/>
                    <a:pt x="228" y="33"/>
                  </a:cubicBezTo>
                  <a:cubicBezTo>
                    <a:pt x="225" y="33"/>
                    <a:pt x="223" y="34"/>
                    <a:pt x="221" y="36"/>
                  </a:cubicBezTo>
                  <a:cubicBezTo>
                    <a:pt x="215" y="36"/>
                    <a:pt x="215" y="36"/>
                    <a:pt x="215" y="36"/>
                  </a:cubicBezTo>
                  <a:cubicBezTo>
                    <a:pt x="211" y="17"/>
                    <a:pt x="263" y="19"/>
                    <a:pt x="259" y="0"/>
                  </a:cubicBezTo>
                </a:path>
              </a:pathLst>
            </a:custGeom>
            <a:solidFill>
              <a:srgbClr val="557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33">
              <a:extLst>
                <a:ext uri="{FF2B5EF4-FFF2-40B4-BE49-F238E27FC236}">
                  <a16:creationId xmlns:a16="http://schemas.microsoft.com/office/drawing/2014/main" id="{492730D7-D348-446F-B5B2-91D5F2B649D1}"/>
                </a:ext>
              </a:extLst>
            </p:cNvPr>
            <p:cNvSpPr>
              <a:spLocks/>
            </p:cNvSpPr>
            <p:nvPr/>
          </p:nvSpPr>
          <p:spPr bwMode="auto">
            <a:xfrm>
              <a:off x="4606926" y="2200275"/>
              <a:ext cx="233363" cy="222250"/>
            </a:xfrm>
            <a:custGeom>
              <a:avLst/>
              <a:gdLst>
                <a:gd name="T0" fmla="*/ 90 w 90"/>
                <a:gd name="T1" fmla="*/ 30 h 86"/>
                <a:gd name="T2" fmla="*/ 0 w 90"/>
                <a:gd name="T3" fmla="*/ 82 h 86"/>
                <a:gd name="T4" fmla="*/ 0 w 90"/>
                <a:gd name="T5" fmla="*/ 56 h 86"/>
                <a:gd name="T6" fmla="*/ 90 w 90"/>
                <a:gd name="T7" fmla="*/ 4 h 86"/>
                <a:gd name="T8" fmla="*/ 90 w 90"/>
                <a:gd name="T9" fmla="*/ 30 h 86"/>
              </a:gdLst>
              <a:ahLst/>
              <a:cxnLst>
                <a:cxn ang="0">
                  <a:pos x="T0" y="T1"/>
                </a:cxn>
                <a:cxn ang="0">
                  <a:pos x="T2" y="T3"/>
                </a:cxn>
                <a:cxn ang="0">
                  <a:pos x="T4" y="T5"/>
                </a:cxn>
                <a:cxn ang="0">
                  <a:pos x="T6" y="T7"/>
                </a:cxn>
                <a:cxn ang="0">
                  <a:pos x="T8" y="T9"/>
                </a:cxn>
              </a:cxnLst>
              <a:rect l="0" t="0" r="r" b="b"/>
              <a:pathLst>
                <a:path w="90" h="86">
                  <a:moveTo>
                    <a:pt x="90" y="30"/>
                  </a:moveTo>
                  <a:cubicBezTo>
                    <a:pt x="60" y="26"/>
                    <a:pt x="30" y="86"/>
                    <a:pt x="0" y="82"/>
                  </a:cubicBezTo>
                  <a:cubicBezTo>
                    <a:pt x="0" y="73"/>
                    <a:pt x="0" y="65"/>
                    <a:pt x="0" y="56"/>
                  </a:cubicBezTo>
                  <a:cubicBezTo>
                    <a:pt x="30" y="60"/>
                    <a:pt x="60" y="0"/>
                    <a:pt x="90" y="4"/>
                  </a:cubicBezTo>
                  <a:cubicBezTo>
                    <a:pt x="90" y="13"/>
                    <a:pt x="90" y="21"/>
                    <a:pt x="90" y="3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34">
              <a:extLst>
                <a:ext uri="{FF2B5EF4-FFF2-40B4-BE49-F238E27FC236}">
                  <a16:creationId xmlns:a16="http://schemas.microsoft.com/office/drawing/2014/main" id="{81285BDC-D878-4E63-A223-DEBBD29F6FED}"/>
                </a:ext>
              </a:extLst>
            </p:cNvPr>
            <p:cNvSpPr>
              <a:spLocks/>
            </p:cNvSpPr>
            <p:nvPr/>
          </p:nvSpPr>
          <p:spPr bwMode="auto">
            <a:xfrm>
              <a:off x="4606926" y="2266950"/>
              <a:ext cx="233363" cy="223837"/>
            </a:xfrm>
            <a:custGeom>
              <a:avLst/>
              <a:gdLst>
                <a:gd name="T0" fmla="*/ 90 w 90"/>
                <a:gd name="T1" fmla="*/ 29 h 86"/>
                <a:gd name="T2" fmla="*/ 0 w 90"/>
                <a:gd name="T3" fmla="*/ 81 h 86"/>
                <a:gd name="T4" fmla="*/ 0 w 90"/>
                <a:gd name="T5" fmla="*/ 56 h 86"/>
                <a:gd name="T6" fmla="*/ 90 w 90"/>
                <a:gd name="T7" fmla="*/ 4 h 86"/>
                <a:gd name="T8" fmla="*/ 90 w 90"/>
                <a:gd name="T9" fmla="*/ 29 h 86"/>
              </a:gdLst>
              <a:ahLst/>
              <a:cxnLst>
                <a:cxn ang="0">
                  <a:pos x="T0" y="T1"/>
                </a:cxn>
                <a:cxn ang="0">
                  <a:pos x="T2" y="T3"/>
                </a:cxn>
                <a:cxn ang="0">
                  <a:pos x="T4" y="T5"/>
                </a:cxn>
                <a:cxn ang="0">
                  <a:pos x="T6" y="T7"/>
                </a:cxn>
                <a:cxn ang="0">
                  <a:pos x="T8" y="T9"/>
                </a:cxn>
              </a:cxnLst>
              <a:rect l="0" t="0" r="r" b="b"/>
              <a:pathLst>
                <a:path w="90" h="86">
                  <a:moveTo>
                    <a:pt x="90" y="29"/>
                  </a:moveTo>
                  <a:cubicBezTo>
                    <a:pt x="60" y="25"/>
                    <a:pt x="30" y="86"/>
                    <a:pt x="0" y="81"/>
                  </a:cubicBezTo>
                  <a:cubicBezTo>
                    <a:pt x="0" y="73"/>
                    <a:pt x="0" y="64"/>
                    <a:pt x="0" y="56"/>
                  </a:cubicBezTo>
                  <a:cubicBezTo>
                    <a:pt x="30" y="60"/>
                    <a:pt x="60" y="0"/>
                    <a:pt x="90" y="4"/>
                  </a:cubicBezTo>
                  <a:cubicBezTo>
                    <a:pt x="90" y="12"/>
                    <a:pt x="90" y="21"/>
                    <a:pt x="90" y="29"/>
                  </a:cubicBezTo>
                  <a:close/>
                </a:path>
              </a:pathLst>
            </a:custGeom>
            <a:solidFill>
              <a:srgbClr val="EE34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35">
              <a:extLst>
                <a:ext uri="{FF2B5EF4-FFF2-40B4-BE49-F238E27FC236}">
                  <a16:creationId xmlns:a16="http://schemas.microsoft.com/office/drawing/2014/main" id="{3467F197-9534-4298-84A6-483E0F738234}"/>
                </a:ext>
              </a:extLst>
            </p:cNvPr>
            <p:cNvSpPr>
              <a:spLocks/>
            </p:cNvSpPr>
            <p:nvPr/>
          </p:nvSpPr>
          <p:spPr bwMode="auto">
            <a:xfrm>
              <a:off x="4606926" y="2332038"/>
              <a:ext cx="233363" cy="223837"/>
            </a:xfrm>
            <a:custGeom>
              <a:avLst/>
              <a:gdLst>
                <a:gd name="T0" fmla="*/ 90 w 90"/>
                <a:gd name="T1" fmla="*/ 30 h 86"/>
                <a:gd name="T2" fmla="*/ 0 w 90"/>
                <a:gd name="T3" fmla="*/ 82 h 86"/>
                <a:gd name="T4" fmla="*/ 0 w 90"/>
                <a:gd name="T5" fmla="*/ 56 h 86"/>
                <a:gd name="T6" fmla="*/ 90 w 90"/>
                <a:gd name="T7" fmla="*/ 4 h 86"/>
                <a:gd name="T8" fmla="*/ 90 w 90"/>
                <a:gd name="T9" fmla="*/ 30 h 86"/>
              </a:gdLst>
              <a:ahLst/>
              <a:cxnLst>
                <a:cxn ang="0">
                  <a:pos x="T0" y="T1"/>
                </a:cxn>
                <a:cxn ang="0">
                  <a:pos x="T2" y="T3"/>
                </a:cxn>
                <a:cxn ang="0">
                  <a:pos x="T4" y="T5"/>
                </a:cxn>
                <a:cxn ang="0">
                  <a:pos x="T6" y="T7"/>
                </a:cxn>
                <a:cxn ang="0">
                  <a:pos x="T8" y="T9"/>
                </a:cxn>
              </a:cxnLst>
              <a:rect l="0" t="0" r="r" b="b"/>
              <a:pathLst>
                <a:path w="90" h="86">
                  <a:moveTo>
                    <a:pt x="90" y="30"/>
                  </a:moveTo>
                  <a:cubicBezTo>
                    <a:pt x="60" y="26"/>
                    <a:pt x="30" y="86"/>
                    <a:pt x="0" y="82"/>
                  </a:cubicBezTo>
                  <a:cubicBezTo>
                    <a:pt x="0" y="73"/>
                    <a:pt x="0" y="65"/>
                    <a:pt x="0" y="56"/>
                  </a:cubicBezTo>
                  <a:cubicBezTo>
                    <a:pt x="30" y="61"/>
                    <a:pt x="60" y="0"/>
                    <a:pt x="90" y="4"/>
                  </a:cubicBezTo>
                  <a:cubicBezTo>
                    <a:pt x="90" y="13"/>
                    <a:pt x="90" y="21"/>
                    <a:pt x="90" y="30"/>
                  </a:cubicBezTo>
                  <a:close/>
                </a:path>
              </a:pathLst>
            </a:custGeom>
            <a:solidFill>
              <a:srgbClr val="FEB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88" name="Picture 336">
              <a:extLst>
                <a:ext uri="{FF2B5EF4-FFF2-40B4-BE49-F238E27FC236}">
                  <a16:creationId xmlns:a16="http://schemas.microsoft.com/office/drawing/2014/main" id="{5ED857A9-1C12-4C13-8D91-84EEA25CF6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476" y="2963863"/>
              <a:ext cx="61913"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337">
              <a:extLst>
                <a:ext uri="{FF2B5EF4-FFF2-40B4-BE49-F238E27FC236}">
                  <a16:creationId xmlns:a16="http://schemas.microsoft.com/office/drawing/2014/main" id="{802EFA61-6CF1-4FC7-8B6A-A4BD1585F72B}"/>
                </a:ext>
              </a:extLst>
            </p:cNvPr>
            <p:cNvSpPr>
              <a:spLocks/>
            </p:cNvSpPr>
            <p:nvPr/>
          </p:nvSpPr>
          <p:spPr bwMode="auto">
            <a:xfrm>
              <a:off x="4570413" y="2960688"/>
              <a:ext cx="49213" cy="28575"/>
            </a:xfrm>
            <a:custGeom>
              <a:avLst/>
              <a:gdLst>
                <a:gd name="T0" fmla="*/ 16 w 19"/>
                <a:gd name="T1" fmla="*/ 9 h 11"/>
                <a:gd name="T2" fmla="*/ 3 w 19"/>
                <a:gd name="T3" fmla="*/ 9 h 11"/>
                <a:gd name="T4" fmla="*/ 3 w 19"/>
                <a:gd name="T5" fmla="*/ 2 h 11"/>
                <a:gd name="T6" fmla="*/ 16 w 19"/>
                <a:gd name="T7" fmla="*/ 2 h 11"/>
                <a:gd name="T8" fmla="*/ 16 w 19"/>
                <a:gd name="T9" fmla="*/ 9 h 11"/>
              </a:gdLst>
              <a:ahLst/>
              <a:cxnLst>
                <a:cxn ang="0">
                  <a:pos x="T0" y="T1"/>
                </a:cxn>
                <a:cxn ang="0">
                  <a:pos x="T2" y="T3"/>
                </a:cxn>
                <a:cxn ang="0">
                  <a:pos x="T4" y="T5"/>
                </a:cxn>
                <a:cxn ang="0">
                  <a:pos x="T6" y="T7"/>
                </a:cxn>
                <a:cxn ang="0">
                  <a:pos x="T8" y="T9"/>
                </a:cxn>
              </a:cxnLst>
              <a:rect l="0" t="0" r="r" b="b"/>
              <a:pathLst>
                <a:path w="19" h="11">
                  <a:moveTo>
                    <a:pt x="16" y="9"/>
                  </a:moveTo>
                  <a:cubicBezTo>
                    <a:pt x="12" y="11"/>
                    <a:pt x="7" y="11"/>
                    <a:pt x="3" y="9"/>
                  </a:cubicBezTo>
                  <a:cubicBezTo>
                    <a:pt x="0" y="7"/>
                    <a:pt x="0" y="4"/>
                    <a:pt x="3" y="2"/>
                  </a:cubicBezTo>
                  <a:cubicBezTo>
                    <a:pt x="7" y="0"/>
                    <a:pt x="12" y="0"/>
                    <a:pt x="16" y="2"/>
                  </a:cubicBezTo>
                  <a:cubicBezTo>
                    <a:pt x="19" y="4"/>
                    <a:pt x="19" y="7"/>
                    <a:pt x="1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90" name="Picture 338">
              <a:extLst>
                <a:ext uri="{FF2B5EF4-FFF2-40B4-BE49-F238E27FC236}">
                  <a16:creationId xmlns:a16="http://schemas.microsoft.com/office/drawing/2014/main" id="{7875F812-96C8-443E-B18F-4AC06739D5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1" y="2303463"/>
              <a:ext cx="47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 name="Picture 339">
              <a:extLst>
                <a:ext uri="{FF2B5EF4-FFF2-40B4-BE49-F238E27FC236}">
                  <a16:creationId xmlns:a16="http://schemas.microsoft.com/office/drawing/2014/main" id="{DA62C657-2D83-45A9-BF31-708E9B9135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2476" y="2270125"/>
              <a:ext cx="698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 name="Freeform 340">
              <a:extLst>
                <a:ext uri="{FF2B5EF4-FFF2-40B4-BE49-F238E27FC236}">
                  <a16:creationId xmlns:a16="http://schemas.microsoft.com/office/drawing/2014/main" id="{9C4E0213-BB4B-4C50-971C-838A3E19E732}"/>
                </a:ext>
              </a:extLst>
            </p:cNvPr>
            <p:cNvSpPr>
              <a:spLocks/>
            </p:cNvSpPr>
            <p:nvPr/>
          </p:nvSpPr>
          <p:spPr bwMode="auto">
            <a:xfrm>
              <a:off x="5057776" y="2243138"/>
              <a:ext cx="131763" cy="231775"/>
            </a:xfrm>
            <a:custGeom>
              <a:avLst/>
              <a:gdLst>
                <a:gd name="T0" fmla="*/ 49 w 51"/>
                <a:gd name="T1" fmla="*/ 79 h 89"/>
                <a:gd name="T2" fmla="*/ 32 w 51"/>
                <a:gd name="T3" fmla="*/ 59 h 89"/>
                <a:gd name="T4" fmla="*/ 32 w 51"/>
                <a:gd name="T5" fmla="*/ 59 h 89"/>
                <a:gd name="T6" fmla="*/ 19 w 51"/>
                <a:gd name="T7" fmla="*/ 0 h 89"/>
                <a:gd name="T8" fmla="*/ 20 w 51"/>
                <a:gd name="T9" fmla="*/ 4 h 89"/>
                <a:gd name="T10" fmla="*/ 10 w 51"/>
                <a:gd name="T11" fmla="*/ 1 h 89"/>
                <a:gd name="T12" fmla="*/ 2 w 51"/>
                <a:gd name="T13" fmla="*/ 15 h 89"/>
                <a:gd name="T14" fmla="*/ 14 w 51"/>
                <a:gd name="T15" fmla="*/ 65 h 89"/>
                <a:gd name="T16" fmla="*/ 14 w 51"/>
                <a:gd name="T17" fmla="*/ 66 h 89"/>
                <a:gd name="T18" fmla="*/ 17 w 51"/>
                <a:gd name="T19" fmla="*/ 70 h 89"/>
                <a:gd name="T20" fmla="*/ 40 w 51"/>
                <a:gd name="T21" fmla="*/ 88 h 89"/>
                <a:gd name="T22" fmla="*/ 48 w 51"/>
                <a:gd name="T23" fmla="*/ 87 h 89"/>
                <a:gd name="T24" fmla="*/ 49 w 51"/>
                <a:gd name="T25" fmla="*/ 7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89">
                  <a:moveTo>
                    <a:pt x="49" y="79"/>
                  </a:moveTo>
                  <a:cubicBezTo>
                    <a:pt x="32" y="59"/>
                    <a:pt x="32" y="59"/>
                    <a:pt x="32" y="59"/>
                  </a:cubicBezTo>
                  <a:cubicBezTo>
                    <a:pt x="32" y="59"/>
                    <a:pt x="32" y="59"/>
                    <a:pt x="32" y="59"/>
                  </a:cubicBezTo>
                  <a:cubicBezTo>
                    <a:pt x="30" y="8"/>
                    <a:pt x="19" y="0"/>
                    <a:pt x="19" y="0"/>
                  </a:cubicBezTo>
                  <a:cubicBezTo>
                    <a:pt x="20" y="4"/>
                    <a:pt x="20" y="4"/>
                    <a:pt x="20" y="4"/>
                  </a:cubicBezTo>
                  <a:cubicBezTo>
                    <a:pt x="17" y="1"/>
                    <a:pt x="14" y="0"/>
                    <a:pt x="10" y="1"/>
                  </a:cubicBezTo>
                  <a:cubicBezTo>
                    <a:pt x="4" y="3"/>
                    <a:pt x="0" y="9"/>
                    <a:pt x="2" y="15"/>
                  </a:cubicBezTo>
                  <a:cubicBezTo>
                    <a:pt x="14" y="65"/>
                    <a:pt x="14" y="65"/>
                    <a:pt x="14" y="65"/>
                  </a:cubicBezTo>
                  <a:cubicBezTo>
                    <a:pt x="14" y="66"/>
                    <a:pt x="14" y="66"/>
                    <a:pt x="14" y="66"/>
                  </a:cubicBezTo>
                  <a:cubicBezTo>
                    <a:pt x="14" y="67"/>
                    <a:pt x="15" y="69"/>
                    <a:pt x="17" y="70"/>
                  </a:cubicBezTo>
                  <a:cubicBezTo>
                    <a:pt x="40" y="88"/>
                    <a:pt x="40" y="88"/>
                    <a:pt x="40" y="88"/>
                  </a:cubicBezTo>
                  <a:cubicBezTo>
                    <a:pt x="43" y="89"/>
                    <a:pt x="46" y="89"/>
                    <a:pt x="48" y="87"/>
                  </a:cubicBezTo>
                  <a:cubicBezTo>
                    <a:pt x="50" y="85"/>
                    <a:pt x="51" y="81"/>
                    <a:pt x="49" y="79"/>
                  </a:cubicBezTo>
                  <a:close/>
                </a:path>
              </a:pathLst>
            </a:custGeom>
            <a:solidFill>
              <a:srgbClr val="CA6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41">
              <a:extLst>
                <a:ext uri="{FF2B5EF4-FFF2-40B4-BE49-F238E27FC236}">
                  <a16:creationId xmlns:a16="http://schemas.microsoft.com/office/drawing/2014/main" id="{00E94DBF-A2A8-4A1E-93C4-0198DEEC814F}"/>
                </a:ext>
              </a:extLst>
            </p:cNvPr>
            <p:cNvSpPr>
              <a:spLocks/>
            </p:cNvSpPr>
            <p:nvPr/>
          </p:nvSpPr>
          <p:spPr bwMode="auto">
            <a:xfrm>
              <a:off x="4962526" y="2981325"/>
              <a:ext cx="63500" cy="77787"/>
            </a:xfrm>
            <a:custGeom>
              <a:avLst/>
              <a:gdLst>
                <a:gd name="T0" fmla="*/ 10 w 25"/>
                <a:gd name="T1" fmla="*/ 0 h 30"/>
                <a:gd name="T2" fmla="*/ 5 w 25"/>
                <a:gd name="T3" fmla="*/ 12 h 30"/>
                <a:gd name="T4" fmla="*/ 6 w 25"/>
                <a:gd name="T5" fmla="*/ 29 h 30"/>
                <a:gd name="T6" fmla="*/ 20 w 25"/>
                <a:gd name="T7" fmla="*/ 16 h 30"/>
                <a:gd name="T8" fmla="*/ 25 w 25"/>
                <a:gd name="T9" fmla="*/ 6 h 30"/>
                <a:gd name="T10" fmla="*/ 24 w 25"/>
                <a:gd name="T11" fmla="*/ 0 h 30"/>
                <a:gd name="T12" fmla="*/ 10 w 25"/>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5" h="30">
                  <a:moveTo>
                    <a:pt x="10" y="0"/>
                  </a:moveTo>
                  <a:cubicBezTo>
                    <a:pt x="10" y="0"/>
                    <a:pt x="10" y="3"/>
                    <a:pt x="5" y="12"/>
                  </a:cubicBezTo>
                  <a:cubicBezTo>
                    <a:pt x="0" y="21"/>
                    <a:pt x="2" y="28"/>
                    <a:pt x="6" y="29"/>
                  </a:cubicBezTo>
                  <a:cubicBezTo>
                    <a:pt x="11" y="30"/>
                    <a:pt x="20" y="24"/>
                    <a:pt x="20" y="16"/>
                  </a:cubicBezTo>
                  <a:cubicBezTo>
                    <a:pt x="20" y="8"/>
                    <a:pt x="24" y="9"/>
                    <a:pt x="25" y="6"/>
                  </a:cubicBezTo>
                  <a:cubicBezTo>
                    <a:pt x="25" y="4"/>
                    <a:pt x="24" y="0"/>
                    <a:pt x="24" y="0"/>
                  </a:cubicBezTo>
                  <a:lnTo>
                    <a:pt x="10" y="0"/>
                  </a:lnTo>
                  <a:close/>
                </a:path>
              </a:pathLst>
            </a:custGeom>
            <a:solidFill>
              <a:srgbClr val="131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42">
              <a:extLst>
                <a:ext uri="{FF2B5EF4-FFF2-40B4-BE49-F238E27FC236}">
                  <a16:creationId xmlns:a16="http://schemas.microsoft.com/office/drawing/2014/main" id="{99DCF191-F84A-4536-8F9F-D228ACC62CA0}"/>
                </a:ext>
              </a:extLst>
            </p:cNvPr>
            <p:cNvSpPr>
              <a:spLocks/>
            </p:cNvSpPr>
            <p:nvPr/>
          </p:nvSpPr>
          <p:spPr bwMode="auto">
            <a:xfrm>
              <a:off x="5073651" y="2919413"/>
              <a:ext cx="85725" cy="73025"/>
            </a:xfrm>
            <a:custGeom>
              <a:avLst/>
              <a:gdLst>
                <a:gd name="T0" fmla="*/ 0 w 33"/>
                <a:gd name="T1" fmla="*/ 0 h 28"/>
                <a:gd name="T2" fmla="*/ 0 w 33"/>
                <a:gd name="T3" fmla="*/ 10 h 28"/>
                <a:gd name="T4" fmla="*/ 3 w 33"/>
                <a:gd name="T5" fmla="*/ 13 h 28"/>
                <a:gd name="T6" fmla="*/ 10 w 33"/>
                <a:gd name="T7" fmla="*/ 17 h 28"/>
                <a:gd name="T8" fmla="*/ 31 w 33"/>
                <a:gd name="T9" fmla="*/ 23 h 28"/>
                <a:gd name="T10" fmla="*/ 32 w 33"/>
                <a:gd name="T11" fmla="*/ 19 h 28"/>
                <a:gd name="T12" fmla="*/ 28 w 33"/>
                <a:gd name="T13" fmla="*/ 14 h 28"/>
                <a:gd name="T14" fmla="*/ 15 w 33"/>
                <a:gd name="T15" fmla="*/ 0 h 28"/>
                <a:gd name="T16" fmla="*/ 0 w 33"/>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0" y="0"/>
                  </a:moveTo>
                  <a:cubicBezTo>
                    <a:pt x="0" y="10"/>
                    <a:pt x="0" y="10"/>
                    <a:pt x="0" y="10"/>
                  </a:cubicBezTo>
                  <a:cubicBezTo>
                    <a:pt x="0" y="11"/>
                    <a:pt x="1" y="12"/>
                    <a:pt x="3" y="13"/>
                  </a:cubicBezTo>
                  <a:cubicBezTo>
                    <a:pt x="5" y="13"/>
                    <a:pt x="8" y="14"/>
                    <a:pt x="10" y="17"/>
                  </a:cubicBezTo>
                  <a:cubicBezTo>
                    <a:pt x="13" y="22"/>
                    <a:pt x="23" y="28"/>
                    <a:pt x="31" y="23"/>
                  </a:cubicBezTo>
                  <a:cubicBezTo>
                    <a:pt x="32" y="22"/>
                    <a:pt x="33" y="20"/>
                    <a:pt x="32" y="19"/>
                  </a:cubicBezTo>
                  <a:cubicBezTo>
                    <a:pt x="32" y="18"/>
                    <a:pt x="31" y="16"/>
                    <a:pt x="28" y="14"/>
                  </a:cubicBezTo>
                  <a:cubicBezTo>
                    <a:pt x="24" y="10"/>
                    <a:pt x="15" y="5"/>
                    <a:pt x="15" y="0"/>
                  </a:cubicBezTo>
                  <a:lnTo>
                    <a:pt x="0" y="0"/>
                  </a:lnTo>
                  <a:close/>
                </a:path>
              </a:pathLst>
            </a:custGeom>
            <a:solidFill>
              <a:srgbClr val="131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43">
              <a:extLst>
                <a:ext uri="{FF2B5EF4-FFF2-40B4-BE49-F238E27FC236}">
                  <a16:creationId xmlns:a16="http://schemas.microsoft.com/office/drawing/2014/main" id="{9C6B0B7B-6A53-4FDA-BC8E-A32917B0FA57}"/>
                </a:ext>
              </a:extLst>
            </p:cNvPr>
            <p:cNvSpPr>
              <a:spLocks/>
            </p:cNvSpPr>
            <p:nvPr/>
          </p:nvSpPr>
          <p:spPr bwMode="auto">
            <a:xfrm>
              <a:off x="4964113" y="2217738"/>
              <a:ext cx="171450" cy="347662"/>
            </a:xfrm>
            <a:custGeom>
              <a:avLst/>
              <a:gdLst>
                <a:gd name="T0" fmla="*/ 1 w 66"/>
                <a:gd name="T1" fmla="*/ 28 h 134"/>
                <a:gd name="T2" fmla="*/ 28 w 66"/>
                <a:gd name="T3" fmla="*/ 9 h 134"/>
                <a:gd name="T4" fmla="*/ 62 w 66"/>
                <a:gd name="T5" fmla="*/ 26 h 134"/>
                <a:gd name="T6" fmla="*/ 62 w 66"/>
                <a:gd name="T7" fmla="*/ 77 h 134"/>
                <a:gd name="T8" fmla="*/ 65 w 66"/>
                <a:gd name="T9" fmla="*/ 116 h 134"/>
                <a:gd name="T10" fmla="*/ 42 w 66"/>
                <a:gd name="T11" fmla="*/ 134 h 134"/>
                <a:gd name="T12" fmla="*/ 3 w 66"/>
                <a:gd name="T13" fmla="*/ 124 h 134"/>
                <a:gd name="T14" fmla="*/ 5 w 66"/>
                <a:gd name="T15" fmla="*/ 86 h 134"/>
                <a:gd name="T16" fmla="*/ 1 w 66"/>
                <a:gd name="T17" fmla="*/ 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4">
                  <a:moveTo>
                    <a:pt x="1" y="28"/>
                  </a:moveTo>
                  <a:cubicBezTo>
                    <a:pt x="3" y="21"/>
                    <a:pt x="12" y="12"/>
                    <a:pt x="28" y="9"/>
                  </a:cubicBezTo>
                  <a:cubicBezTo>
                    <a:pt x="43" y="6"/>
                    <a:pt x="59" y="0"/>
                    <a:pt x="62" y="26"/>
                  </a:cubicBezTo>
                  <a:cubicBezTo>
                    <a:pt x="66" y="53"/>
                    <a:pt x="62" y="77"/>
                    <a:pt x="62" y="77"/>
                  </a:cubicBezTo>
                  <a:cubicBezTo>
                    <a:pt x="65" y="116"/>
                    <a:pt x="65" y="116"/>
                    <a:pt x="65" y="116"/>
                  </a:cubicBezTo>
                  <a:cubicBezTo>
                    <a:pt x="42" y="134"/>
                    <a:pt x="42" y="134"/>
                    <a:pt x="42" y="134"/>
                  </a:cubicBezTo>
                  <a:cubicBezTo>
                    <a:pt x="3" y="124"/>
                    <a:pt x="3" y="124"/>
                    <a:pt x="3" y="124"/>
                  </a:cubicBezTo>
                  <a:cubicBezTo>
                    <a:pt x="5" y="86"/>
                    <a:pt x="5" y="86"/>
                    <a:pt x="5" y="86"/>
                  </a:cubicBezTo>
                  <a:cubicBezTo>
                    <a:pt x="5" y="86"/>
                    <a:pt x="0" y="32"/>
                    <a:pt x="1" y="28"/>
                  </a:cubicBezTo>
                  <a:close/>
                </a:path>
              </a:pathLst>
            </a:custGeom>
            <a:solidFill>
              <a:srgbClr val="E073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44">
              <a:extLst>
                <a:ext uri="{FF2B5EF4-FFF2-40B4-BE49-F238E27FC236}">
                  <a16:creationId xmlns:a16="http://schemas.microsoft.com/office/drawing/2014/main" id="{FF764C9C-11F2-4936-8F14-7731B036DF9E}"/>
                </a:ext>
              </a:extLst>
            </p:cNvPr>
            <p:cNvSpPr>
              <a:spLocks/>
            </p:cNvSpPr>
            <p:nvPr/>
          </p:nvSpPr>
          <p:spPr bwMode="auto">
            <a:xfrm>
              <a:off x="4964113" y="2519363"/>
              <a:ext cx="169863" cy="482600"/>
            </a:xfrm>
            <a:custGeom>
              <a:avLst/>
              <a:gdLst>
                <a:gd name="T0" fmla="*/ 59 w 65"/>
                <a:gd name="T1" fmla="*/ 158 h 186"/>
                <a:gd name="T2" fmla="*/ 65 w 65"/>
                <a:gd name="T3" fmla="*/ 20 h 186"/>
                <a:gd name="T4" fmla="*/ 65 w 65"/>
                <a:gd name="T5" fmla="*/ 14 h 186"/>
                <a:gd name="T6" fmla="*/ 65 w 65"/>
                <a:gd name="T7" fmla="*/ 0 h 186"/>
                <a:gd name="T8" fmla="*/ 3 w 65"/>
                <a:gd name="T9" fmla="*/ 6 h 186"/>
                <a:gd name="T10" fmla="*/ 3 w 65"/>
                <a:gd name="T11" fmla="*/ 6 h 186"/>
                <a:gd name="T12" fmla="*/ 1 w 65"/>
                <a:gd name="T13" fmla="*/ 35 h 186"/>
                <a:gd name="T14" fmla="*/ 8 w 65"/>
                <a:gd name="T15" fmla="*/ 180 h 186"/>
                <a:gd name="T16" fmla="*/ 24 w 65"/>
                <a:gd name="T17" fmla="*/ 178 h 186"/>
                <a:gd name="T18" fmla="*/ 30 w 65"/>
                <a:gd name="T19" fmla="*/ 93 h 186"/>
                <a:gd name="T20" fmla="*/ 35 w 65"/>
                <a:gd name="T21" fmla="*/ 33 h 186"/>
                <a:gd name="T22" fmla="*/ 38 w 65"/>
                <a:gd name="T23" fmla="*/ 33 h 186"/>
                <a:gd name="T24" fmla="*/ 42 w 65"/>
                <a:gd name="T25" fmla="*/ 91 h 186"/>
                <a:gd name="T26" fmla="*/ 42 w 65"/>
                <a:gd name="T27" fmla="*/ 158 h 186"/>
                <a:gd name="T28" fmla="*/ 59 w 65"/>
                <a:gd name="T29" fmla="*/ 1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86">
                  <a:moveTo>
                    <a:pt x="59" y="158"/>
                  </a:moveTo>
                  <a:cubicBezTo>
                    <a:pt x="65" y="20"/>
                    <a:pt x="65" y="20"/>
                    <a:pt x="65" y="20"/>
                  </a:cubicBezTo>
                  <a:cubicBezTo>
                    <a:pt x="65" y="18"/>
                    <a:pt x="65" y="16"/>
                    <a:pt x="65" y="14"/>
                  </a:cubicBezTo>
                  <a:cubicBezTo>
                    <a:pt x="65" y="0"/>
                    <a:pt x="65" y="0"/>
                    <a:pt x="65" y="0"/>
                  </a:cubicBezTo>
                  <a:cubicBezTo>
                    <a:pt x="43" y="12"/>
                    <a:pt x="3" y="6"/>
                    <a:pt x="3" y="6"/>
                  </a:cubicBezTo>
                  <a:cubicBezTo>
                    <a:pt x="3" y="6"/>
                    <a:pt x="3" y="6"/>
                    <a:pt x="3" y="6"/>
                  </a:cubicBezTo>
                  <a:cubicBezTo>
                    <a:pt x="1" y="17"/>
                    <a:pt x="0" y="25"/>
                    <a:pt x="1" y="35"/>
                  </a:cubicBezTo>
                  <a:cubicBezTo>
                    <a:pt x="8" y="180"/>
                    <a:pt x="8" y="180"/>
                    <a:pt x="8" y="180"/>
                  </a:cubicBezTo>
                  <a:cubicBezTo>
                    <a:pt x="8" y="180"/>
                    <a:pt x="15" y="186"/>
                    <a:pt x="24" y="178"/>
                  </a:cubicBezTo>
                  <a:cubicBezTo>
                    <a:pt x="30" y="93"/>
                    <a:pt x="30" y="93"/>
                    <a:pt x="30" y="93"/>
                  </a:cubicBezTo>
                  <a:cubicBezTo>
                    <a:pt x="35" y="33"/>
                    <a:pt x="35" y="33"/>
                    <a:pt x="35" y="33"/>
                  </a:cubicBezTo>
                  <a:cubicBezTo>
                    <a:pt x="38" y="33"/>
                    <a:pt x="38" y="33"/>
                    <a:pt x="38" y="33"/>
                  </a:cubicBezTo>
                  <a:cubicBezTo>
                    <a:pt x="42" y="91"/>
                    <a:pt x="42" y="91"/>
                    <a:pt x="42" y="91"/>
                  </a:cubicBezTo>
                  <a:cubicBezTo>
                    <a:pt x="42" y="158"/>
                    <a:pt x="42" y="158"/>
                    <a:pt x="42" y="158"/>
                  </a:cubicBezTo>
                  <a:cubicBezTo>
                    <a:pt x="42" y="158"/>
                    <a:pt x="49" y="163"/>
                    <a:pt x="59" y="158"/>
                  </a:cubicBezTo>
                  <a:close/>
                </a:path>
              </a:pathLst>
            </a:custGeom>
            <a:solidFill>
              <a:srgbClr val="262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45">
              <a:extLst>
                <a:ext uri="{FF2B5EF4-FFF2-40B4-BE49-F238E27FC236}">
                  <a16:creationId xmlns:a16="http://schemas.microsoft.com/office/drawing/2014/main" id="{19CC4CB3-B9D1-4EED-A547-C3EDF881A97D}"/>
                </a:ext>
              </a:extLst>
            </p:cNvPr>
            <p:cNvSpPr>
              <a:spLocks/>
            </p:cNvSpPr>
            <p:nvPr/>
          </p:nvSpPr>
          <p:spPr bwMode="auto">
            <a:xfrm>
              <a:off x="5060951" y="2536825"/>
              <a:ext cx="12700" cy="44450"/>
            </a:xfrm>
            <a:custGeom>
              <a:avLst/>
              <a:gdLst>
                <a:gd name="T0" fmla="*/ 0 w 5"/>
                <a:gd name="T1" fmla="*/ 0 h 17"/>
                <a:gd name="T2" fmla="*/ 0 w 5"/>
                <a:gd name="T3" fmla="*/ 17 h 17"/>
                <a:gd name="T4" fmla="*/ 5 w 5"/>
                <a:gd name="T5" fmla="*/ 11 h 17"/>
                <a:gd name="T6" fmla="*/ 5 w 5"/>
                <a:gd name="T7" fmla="*/ 0 h 17"/>
                <a:gd name="T8" fmla="*/ 0 w 5"/>
                <a:gd name="T9" fmla="*/ 0 h 17"/>
              </a:gdLst>
              <a:ahLst/>
              <a:cxnLst>
                <a:cxn ang="0">
                  <a:pos x="T0" y="T1"/>
                </a:cxn>
                <a:cxn ang="0">
                  <a:pos x="T2" y="T3"/>
                </a:cxn>
                <a:cxn ang="0">
                  <a:pos x="T4" y="T5"/>
                </a:cxn>
                <a:cxn ang="0">
                  <a:pos x="T6" y="T7"/>
                </a:cxn>
                <a:cxn ang="0">
                  <a:pos x="T8" y="T9"/>
                </a:cxn>
              </a:cxnLst>
              <a:rect l="0" t="0" r="r" b="b"/>
              <a:pathLst>
                <a:path w="5" h="17">
                  <a:moveTo>
                    <a:pt x="0" y="0"/>
                  </a:moveTo>
                  <a:cubicBezTo>
                    <a:pt x="0" y="17"/>
                    <a:pt x="0" y="17"/>
                    <a:pt x="0" y="17"/>
                  </a:cubicBezTo>
                  <a:cubicBezTo>
                    <a:pt x="3" y="17"/>
                    <a:pt x="5" y="14"/>
                    <a:pt x="5" y="11"/>
                  </a:cubicBezTo>
                  <a:cubicBezTo>
                    <a:pt x="5" y="0"/>
                    <a:pt x="5" y="0"/>
                    <a:pt x="5" y="0"/>
                  </a:cubicBezTo>
                  <a:lnTo>
                    <a:pt x="0" y="0"/>
                  </a:lnTo>
                  <a:close/>
                </a:path>
              </a:pathLst>
            </a:custGeom>
            <a:solidFill>
              <a:srgbClr val="1B1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46">
              <a:extLst>
                <a:ext uri="{FF2B5EF4-FFF2-40B4-BE49-F238E27FC236}">
                  <a16:creationId xmlns:a16="http://schemas.microsoft.com/office/drawing/2014/main" id="{EA5B52A1-C541-4854-A4B6-9EBFD9612A93}"/>
                </a:ext>
              </a:extLst>
            </p:cNvPr>
            <p:cNvSpPr>
              <a:spLocks/>
            </p:cNvSpPr>
            <p:nvPr/>
          </p:nvSpPr>
          <p:spPr bwMode="auto">
            <a:xfrm>
              <a:off x="5003801" y="2214563"/>
              <a:ext cx="69850" cy="65087"/>
            </a:xfrm>
            <a:custGeom>
              <a:avLst/>
              <a:gdLst>
                <a:gd name="T0" fmla="*/ 26 w 27"/>
                <a:gd name="T1" fmla="*/ 8 h 25"/>
                <a:gd name="T2" fmla="*/ 26 w 27"/>
                <a:gd name="T3" fmla="*/ 14 h 25"/>
                <a:gd name="T4" fmla="*/ 24 w 27"/>
                <a:gd name="T5" fmla="*/ 19 h 25"/>
                <a:gd name="T6" fmla="*/ 24 w 27"/>
                <a:gd name="T7" fmla="*/ 20 h 25"/>
                <a:gd name="T8" fmla="*/ 19 w 27"/>
                <a:gd name="T9" fmla="*/ 25 h 25"/>
                <a:gd name="T10" fmla="*/ 19 w 27"/>
                <a:gd name="T11" fmla="*/ 25 h 25"/>
                <a:gd name="T12" fmla="*/ 0 w 27"/>
                <a:gd name="T13" fmla="*/ 14 h 25"/>
                <a:gd name="T14" fmla="*/ 5 w 27"/>
                <a:gd name="T15" fmla="*/ 0 h 25"/>
                <a:gd name="T16" fmla="*/ 18 w 27"/>
                <a:gd name="T17" fmla="*/ 5 h 25"/>
                <a:gd name="T18" fmla="*/ 26 w 27"/>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5">
                  <a:moveTo>
                    <a:pt x="26" y="8"/>
                  </a:moveTo>
                  <a:cubicBezTo>
                    <a:pt x="27" y="9"/>
                    <a:pt x="26" y="12"/>
                    <a:pt x="26" y="14"/>
                  </a:cubicBezTo>
                  <a:cubicBezTo>
                    <a:pt x="25" y="15"/>
                    <a:pt x="25" y="17"/>
                    <a:pt x="24" y="19"/>
                  </a:cubicBezTo>
                  <a:cubicBezTo>
                    <a:pt x="24" y="19"/>
                    <a:pt x="24" y="19"/>
                    <a:pt x="24" y="20"/>
                  </a:cubicBezTo>
                  <a:cubicBezTo>
                    <a:pt x="24" y="22"/>
                    <a:pt x="22" y="25"/>
                    <a:pt x="19" y="25"/>
                  </a:cubicBezTo>
                  <a:cubicBezTo>
                    <a:pt x="19" y="25"/>
                    <a:pt x="19" y="25"/>
                    <a:pt x="19" y="25"/>
                  </a:cubicBezTo>
                  <a:cubicBezTo>
                    <a:pt x="4" y="25"/>
                    <a:pt x="0" y="14"/>
                    <a:pt x="0" y="14"/>
                  </a:cubicBezTo>
                  <a:cubicBezTo>
                    <a:pt x="3" y="10"/>
                    <a:pt x="5" y="6"/>
                    <a:pt x="5" y="0"/>
                  </a:cubicBezTo>
                  <a:cubicBezTo>
                    <a:pt x="18" y="5"/>
                    <a:pt x="18" y="5"/>
                    <a:pt x="18" y="5"/>
                  </a:cubicBezTo>
                  <a:lnTo>
                    <a:pt x="26" y="8"/>
                  </a:lnTo>
                  <a:close/>
                </a:path>
              </a:pathLst>
            </a:custGeom>
            <a:solidFill>
              <a:srgbClr val="F0B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47">
              <a:extLst>
                <a:ext uri="{FF2B5EF4-FFF2-40B4-BE49-F238E27FC236}">
                  <a16:creationId xmlns:a16="http://schemas.microsoft.com/office/drawing/2014/main" id="{68457F95-2074-4678-8BB4-864C5E8BF79B}"/>
                </a:ext>
              </a:extLst>
            </p:cNvPr>
            <p:cNvSpPr>
              <a:spLocks/>
            </p:cNvSpPr>
            <p:nvPr/>
          </p:nvSpPr>
          <p:spPr bwMode="auto">
            <a:xfrm>
              <a:off x="5003801" y="2214563"/>
              <a:ext cx="69850" cy="36512"/>
            </a:xfrm>
            <a:custGeom>
              <a:avLst/>
              <a:gdLst>
                <a:gd name="T0" fmla="*/ 26 w 27"/>
                <a:gd name="T1" fmla="*/ 11 h 14"/>
                <a:gd name="T2" fmla="*/ 17 w 27"/>
                <a:gd name="T3" fmla="*/ 14 h 14"/>
                <a:gd name="T4" fmla="*/ 10 w 27"/>
                <a:gd name="T5" fmla="*/ 13 h 14"/>
                <a:gd name="T6" fmla="*/ 4 w 27"/>
                <a:gd name="T7" fmla="*/ 13 h 14"/>
                <a:gd name="T8" fmla="*/ 0 w 27"/>
                <a:gd name="T9" fmla="*/ 14 h 14"/>
                <a:gd name="T10" fmla="*/ 5 w 27"/>
                <a:gd name="T11" fmla="*/ 0 h 14"/>
                <a:gd name="T12" fmla="*/ 18 w 27"/>
                <a:gd name="T13" fmla="*/ 5 h 14"/>
                <a:gd name="T14" fmla="*/ 26 w 27"/>
                <a:gd name="T15" fmla="*/ 8 h 14"/>
                <a:gd name="T16" fmla="*/ 26 w 27"/>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4">
                  <a:moveTo>
                    <a:pt x="26" y="11"/>
                  </a:moveTo>
                  <a:cubicBezTo>
                    <a:pt x="24" y="13"/>
                    <a:pt x="20" y="14"/>
                    <a:pt x="17" y="14"/>
                  </a:cubicBezTo>
                  <a:cubicBezTo>
                    <a:pt x="15" y="14"/>
                    <a:pt x="13" y="14"/>
                    <a:pt x="10" y="13"/>
                  </a:cubicBezTo>
                  <a:cubicBezTo>
                    <a:pt x="8" y="13"/>
                    <a:pt x="6" y="13"/>
                    <a:pt x="4" y="13"/>
                  </a:cubicBezTo>
                  <a:cubicBezTo>
                    <a:pt x="2" y="13"/>
                    <a:pt x="1" y="13"/>
                    <a:pt x="0" y="14"/>
                  </a:cubicBezTo>
                  <a:cubicBezTo>
                    <a:pt x="3" y="10"/>
                    <a:pt x="5" y="5"/>
                    <a:pt x="5" y="0"/>
                  </a:cubicBezTo>
                  <a:cubicBezTo>
                    <a:pt x="18" y="5"/>
                    <a:pt x="18" y="5"/>
                    <a:pt x="18" y="5"/>
                  </a:cubicBezTo>
                  <a:cubicBezTo>
                    <a:pt x="26" y="8"/>
                    <a:pt x="26" y="8"/>
                    <a:pt x="26" y="8"/>
                  </a:cubicBezTo>
                  <a:cubicBezTo>
                    <a:pt x="27" y="9"/>
                    <a:pt x="27" y="10"/>
                    <a:pt x="26" y="11"/>
                  </a:cubicBezTo>
                  <a:close/>
                </a:path>
              </a:pathLst>
            </a:custGeom>
            <a:solidFill>
              <a:srgbClr val="DF9D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48">
              <a:extLst>
                <a:ext uri="{FF2B5EF4-FFF2-40B4-BE49-F238E27FC236}">
                  <a16:creationId xmlns:a16="http://schemas.microsoft.com/office/drawing/2014/main" id="{90A93637-34E0-4670-AE76-80CFBCA639B3}"/>
                </a:ext>
              </a:extLst>
            </p:cNvPr>
            <p:cNvSpPr>
              <a:spLocks/>
            </p:cNvSpPr>
            <p:nvPr/>
          </p:nvSpPr>
          <p:spPr bwMode="auto">
            <a:xfrm>
              <a:off x="5062538" y="2601913"/>
              <a:ext cx="11113" cy="153987"/>
            </a:xfrm>
            <a:custGeom>
              <a:avLst/>
              <a:gdLst>
                <a:gd name="T0" fmla="*/ 0 w 7"/>
                <a:gd name="T1" fmla="*/ 2 h 97"/>
                <a:gd name="T2" fmla="*/ 7 w 7"/>
                <a:gd name="T3" fmla="*/ 0 h 97"/>
                <a:gd name="T4" fmla="*/ 7 w 7"/>
                <a:gd name="T5" fmla="*/ 97 h 97"/>
                <a:gd name="T6" fmla="*/ 5 w 7"/>
                <a:gd name="T7" fmla="*/ 71 h 97"/>
                <a:gd name="T8" fmla="*/ 0 w 7"/>
                <a:gd name="T9" fmla="*/ 2 h 97"/>
              </a:gdLst>
              <a:ahLst/>
              <a:cxnLst>
                <a:cxn ang="0">
                  <a:pos x="T0" y="T1"/>
                </a:cxn>
                <a:cxn ang="0">
                  <a:pos x="T2" y="T3"/>
                </a:cxn>
                <a:cxn ang="0">
                  <a:pos x="T4" y="T5"/>
                </a:cxn>
                <a:cxn ang="0">
                  <a:pos x="T6" y="T7"/>
                </a:cxn>
                <a:cxn ang="0">
                  <a:pos x="T8" y="T9"/>
                </a:cxn>
              </a:cxnLst>
              <a:rect l="0" t="0" r="r" b="b"/>
              <a:pathLst>
                <a:path w="7" h="97">
                  <a:moveTo>
                    <a:pt x="0" y="2"/>
                  </a:moveTo>
                  <a:lnTo>
                    <a:pt x="7" y="0"/>
                  </a:lnTo>
                  <a:lnTo>
                    <a:pt x="7" y="97"/>
                  </a:lnTo>
                  <a:lnTo>
                    <a:pt x="5" y="71"/>
                  </a:lnTo>
                  <a:lnTo>
                    <a:pt x="0" y="2"/>
                  </a:lnTo>
                  <a:close/>
                </a:path>
              </a:pathLst>
            </a:custGeom>
            <a:solidFill>
              <a:srgbClr val="1B1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49">
              <a:extLst>
                <a:ext uri="{FF2B5EF4-FFF2-40B4-BE49-F238E27FC236}">
                  <a16:creationId xmlns:a16="http://schemas.microsoft.com/office/drawing/2014/main" id="{83B250F2-46C1-46E1-91EB-98D5501092C7}"/>
                </a:ext>
              </a:extLst>
            </p:cNvPr>
            <p:cNvSpPr>
              <a:spLocks/>
            </p:cNvSpPr>
            <p:nvPr/>
          </p:nvSpPr>
          <p:spPr bwMode="auto">
            <a:xfrm>
              <a:off x="4992688" y="2552700"/>
              <a:ext cx="26988" cy="39687"/>
            </a:xfrm>
            <a:custGeom>
              <a:avLst/>
              <a:gdLst>
                <a:gd name="T0" fmla="*/ 0 w 17"/>
                <a:gd name="T1" fmla="*/ 20 h 25"/>
                <a:gd name="T2" fmla="*/ 13 w 17"/>
                <a:gd name="T3" fmla="*/ 0 h 25"/>
                <a:gd name="T4" fmla="*/ 17 w 17"/>
                <a:gd name="T5" fmla="*/ 0 h 25"/>
                <a:gd name="T6" fmla="*/ 3 w 17"/>
                <a:gd name="T7" fmla="*/ 25 h 25"/>
                <a:gd name="T8" fmla="*/ 0 w 17"/>
                <a:gd name="T9" fmla="*/ 20 h 25"/>
              </a:gdLst>
              <a:ahLst/>
              <a:cxnLst>
                <a:cxn ang="0">
                  <a:pos x="T0" y="T1"/>
                </a:cxn>
                <a:cxn ang="0">
                  <a:pos x="T2" y="T3"/>
                </a:cxn>
                <a:cxn ang="0">
                  <a:pos x="T4" y="T5"/>
                </a:cxn>
                <a:cxn ang="0">
                  <a:pos x="T6" y="T7"/>
                </a:cxn>
                <a:cxn ang="0">
                  <a:pos x="T8" y="T9"/>
                </a:cxn>
              </a:cxnLst>
              <a:rect l="0" t="0" r="r" b="b"/>
              <a:pathLst>
                <a:path w="17" h="25">
                  <a:moveTo>
                    <a:pt x="0" y="20"/>
                  </a:moveTo>
                  <a:lnTo>
                    <a:pt x="13" y="0"/>
                  </a:lnTo>
                  <a:lnTo>
                    <a:pt x="17" y="0"/>
                  </a:lnTo>
                  <a:lnTo>
                    <a:pt x="3" y="25"/>
                  </a:lnTo>
                  <a:lnTo>
                    <a:pt x="0" y="20"/>
                  </a:lnTo>
                  <a:close/>
                </a:path>
              </a:pathLst>
            </a:custGeom>
            <a:solidFill>
              <a:srgbClr val="1B1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0">
              <a:extLst>
                <a:ext uri="{FF2B5EF4-FFF2-40B4-BE49-F238E27FC236}">
                  <a16:creationId xmlns:a16="http://schemas.microsoft.com/office/drawing/2014/main" id="{0DF5B451-F782-4210-B6A6-855C1FB3D0FB}"/>
                </a:ext>
              </a:extLst>
            </p:cNvPr>
            <p:cNvSpPr>
              <a:spLocks/>
            </p:cNvSpPr>
            <p:nvPr/>
          </p:nvSpPr>
          <p:spPr bwMode="auto">
            <a:xfrm>
              <a:off x="5000626" y="2243138"/>
              <a:ext cx="68263" cy="42862"/>
            </a:xfrm>
            <a:custGeom>
              <a:avLst/>
              <a:gdLst>
                <a:gd name="T0" fmla="*/ 0 w 26"/>
                <a:gd name="T1" fmla="*/ 4 h 16"/>
                <a:gd name="T2" fmla="*/ 3 w 26"/>
                <a:gd name="T3" fmla="*/ 0 h 16"/>
                <a:gd name="T4" fmla="*/ 21 w 26"/>
                <a:gd name="T5" fmla="*/ 11 h 16"/>
                <a:gd name="T6" fmla="*/ 25 w 26"/>
                <a:gd name="T7" fmla="*/ 8 h 16"/>
                <a:gd name="T8" fmla="*/ 26 w 26"/>
                <a:gd name="T9" fmla="*/ 11 h 16"/>
                <a:gd name="T10" fmla="*/ 23 w 26"/>
                <a:gd name="T11" fmla="*/ 16 h 16"/>
                <a:gd name="T12" fmla="*/ 0 w 2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0" y="4"/>
                  </a:moveTo>
                  <a:cubicBezTo>
                    <a:pt x="3" y="0"/>
                    <a:pt x="3" y="0"/>
                    <a:pt x="3" y="0"/>
                  </a:cubicBezTo>
                  <a:cubicBezTo>
                    <a:pt x="3" y="0"/>
                    <a:pt x="6" y="11"/>
                    <a:pt x="21" y="11"/>
                  </a:cubicBezTo>
                  <a:cubicBezTo>
                    <a:pt x="21" y="11"/>
                    <a:pt x="25" y="10"/>
                    <a:pt x="25" y="8"/>
                  </a:cubicBezTo>
                  <a:cubicBezTo>
                    <a:pt x="25" y="8"/>
                    <a:pt x="26" y="9"/>
                    <a:pt x="26" y="11"/>
                  </a:cubicBezTo>
                  <a:cubicBezTo>
                    <a:pt x="26" y="14"/>
                    <a:pt x="23" y="16"/>
                    <a:pt x="23" y="16"/>
                  </a:cubicBezTo>
                  <a:cubicBezTo>
                    <a:pt x="23" y="16"/>
                    <a:pt x="4" y="15"/>
                    <a:pt x="0" y="4"/>
                  </a:cubicBezTo>
                  <a:close/>
                </a:path>
              </a:pathLst>
            </a:custGeom>
            <a:solidFill>
              <a:srgbClr val="CA6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1">
              <a:extLst>
                <a:ext uri="{FF2B5EF4-FFF2-40B4-BE49-F238E27FC236}">
                  <a16:creationId xmlns:a16="http://schemas.microsoft.com/office/drawing/2014/main" id="{1E579128-FCE7-48A5-B13B-002F7D039503}"/>
                </a:ext>
              </a:extLst>
            </p:cNvPr>
            <p:cNvSpPr>
              <a:spLocks/>
            </p:cNvSpPr>
            <p:nvPr/>
          </p:nvSpPr>
          <p:spPr bwMode="auto">
            <a:xfrm>
              <a:off x="5110163" y="2944813"/>
              <a:ext cx="20638" cy="20637"/>
            </a:xfrm>
            <a:custGeom>
              <a:avLst/>
              <a:gdLst>
                <a:gd name="T0" fmla="*/ 7 w 8"/>
                <a:gd name="T1" fmla="*/ 3 h 8"/>
                <a:gd name="T2" fmla="*/ 7 w 8"/>
                <a:gd name="T3" fmla="*/ 3 h 8"/>
                <a:gd name="T4" fmla="*/ 2 w 8"/>
                <a:gd name="T5" fmla="*/ 1 h 8"/>
                <a:gd name="T6" fmla="*/ 1 w 8"/>
                <a:gd name="T7" fmla="*/ 6 h 8"/>
                <a:gd name="T8" fmla="*/ 1 w 8"/>
                <a:gd name="T9" fmla="*/ 6 h 8"/>
                <a:gd name="T10" fmla="*/ 6 w 8"/>
                <a:gd name="T11" fmla="*/ 7 h 8"/>
                <a:gd name="T12" fmla="*/ 7 w 8"/>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3"/>
                  </a:moveTo>
                  <a:cubicBezTo>
                    <a:pt x="7" y="3"/>
                    <a:pt x="7" y="3"/>
                    <a:pt x="7" y="3"/>
                  </a:cubicBezTo>
                  <a:cubicBezTo>
                    <a:pt x="6" y="1"/>
                    <a:pt x="4" y="0"/>
                    <a:pt x="2" y="1"/>
                  </a:cubicBezTo>
                  <a:cubicBezTo>
                    <a:pt x="1" y="2"/>
                    <a:pt x="0" y="4"/>
                    <a:pt x="1" y="6"/>
                  </a:cubicBezTo>
                  <a:cubicBezTo>
                    <a:pt x="1" y="6"/>
                    <a:pt x="1" y="6"/>
                    <a:pt x="1" y="6"/>
                  </a:cubicBezTo>
                  <a:cubicBezTo>
                    <a:pt x="2" y="8"/>
                    <a:pt x="4" y="8"/>
                    <a:pt x="6" y="7"/>
                  </a:cubicBezTo>
                  <a:cubicBezTo>
                    <a:pt x="8" y="7"/>
                    <a:pt x="8" y="5"/>
                    <a:pt x="7" y="3"/>
                  </a:cubicBezTo>
                  <a:close/>
                </a:path>
              </a:pathLst>
            </a:custGeom>
            <a:solidFill>
              <a:srgbClr val="131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2">
              <a:extLst>
                <a:ext uri="{FF2B5EF4-FFF2-40B4-BE49-F238E27FC236}">
                  <a16:creationId xmlns:a16="http://schemas.microsoft.com/office/drawing/2014/main" id="{D363E41F-4036-42B0-9EEF-E43074E8E666}"/>
                </a:ext>
              </a:extLst>
            </p:cNvPr>
            <p:cNvSpPr>
              <a:spLocks/>
            </p:cNvSpPr>
            <p:nvPr/>
          </p:nvSpPr>
          <p:spPr bwMode="auto">
            <a:xfrm>
              <a:off x="5054601" y="2462213"/>
              <a:ext cx="150813" cy="95250"/>
            </a:xfrm>
            <a:custGeom>
              <a:avLst/>
              <a:gdLst>
                <a:gd name="T0" fmla="*/ 95 w 95"/>
                <a:gd name="T1" fmla="*/ 28 h 60"/>
                <a:gd name="T2" fmla="*/ 54 w 95"/>
                <a:gd name="T3" fmla="*/ 0 h 60"/>
                <a:gd name="T4" fmla="*/ 0 w 95"/>
                <a:gd name="T5" fmla="*/ 33 h 60"/>
                <a:gd name="T6" fmla="*/ 40 w 95"/>
                <a:gd name="T7" fmla="*/ 60 h 60"/>
                <a:gd name="T8" fmla="*/ 95 w 95"/>
                <a:gd name="T9" fmla="*/ 28 h 60"/>
              </a:gdLst>
              <a:ahLst/>
              <a:cxnLst>
                <a:cxn ang="0">
                  <a:pos x="T0" y="T1"/>
                </a:cxn>
                <a:cxn ang="0">
                  <a:pos x="T2" y="T3"/>
                </a:cxn>
                <a:cxn ang="0">
                  <a:pos x="T4" y="T5"/>
                </a:cxn>
                <a:cxn ang="0">
                  <a:pos x="T6" y="T7"/>
                </a:cxn>
                <a:cxn ang="0">
                  <a:pos x="T8" y="T9"/>
                </a:cxn>
              </a:cxnLst>
              <a:rect l="0" t="0" r="r" b="b"/>
              <a:pathLst>
                <a:path w="95" h="60">
                  <a:moveTo>
                    <a:pt x="95" y="28"/>
                  </a:moveTo>
                  <a:lnTo>
                    <a:pt x="54" y="0"/>
                  </a:lnTo>
                  <a:lnTo>
                    <a:pt x="0" y="33"/>
                  </a:lnTo>
                  <a:lnTo>
                    <a:pt x="40" y="60"/>
                  </a:lnTo>
                  <a:lnTo>
                    <a:pt x="95"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3">
              <a:extLst>
                <a:ext uri="{FF2B5EF4-FFF2-40B4-BE49-F238E27FC236}">
                  <a16:creationId xmlns:a16="http://schemas.microsoft.com/office/drawing/2014/main" id="{6047730E-579C-4B27-9624-E465E4D29A3B}"/>
                </a:ext>
              </a:extLst>
            </p:cNvPr>
            <p:cNvSpPr>
              <a:spLocks/>
            </p:cNvSpPr>
            <p:nvPr/>
          </p:nvSpPr>
          <p:spPr bwMode="auto">
            <a:xfrm>
              <a:off x="5065713" y="2470150"/>
              <a:ext cx="130175" cy="82550"/>
            </a:xfrm>
            <a:custGeom>
              <a:avLst/>
              <a:gdLst>
                <a:gd name="T0" fmla="*/ 82 w 82"/>
                <a:gd name="T1" fmla="*/ 23 h 52"/>
                <a:gd name="T2" fmla="*/ 46 w 82"/>
                <a:gd name="T3" fmla="*/ 0 h 52"/>
                <a:gd name="T4" fmla="*/ 0 w 82"/>
                <a:gd name="T5" fmla="*/ 26 h 52"/>
                <a:gd name="T6" fmla="*/ 34 w 82"/>
                <a:gd name="T7" fmla="*/ 52 h 52"/>
                <a:gd name="T8" fmla="*/ 82 w 82"/>
                <a:gd name="T9" fmla="*/ 23 h 52"/>
              </a:gdLst>
              <a:ahLst/>
              <a:cxnLst>
                <a:cxn ang="0">
                  <a:pos x="T0" y="T1"/>
                </a:cxn>
                <a:cxn ang="0">
                  <a:pos x="T2" y="T3"/>
                </a:cxn>
                <a:cxn ang="0">
                  <a:pos x="T4" y="T5"/>
                </a:cxn>
                <a:cxn ang="0">
                  <a:pos x="T6" y="T7"/>
                </a:cxn>
                <a:cxn ang="0">
                  <a:pos x="T8" y="T9"/>
                </a:cxn>
              </a:cxnLst>
              <a:rect l="0" t="0" r="r" b="b"/>
              <a:pathLst>
                <a:path w="82" h="52">
                  <a:moveTo>
                    <a:pt x="82" y="23"/>
                  </a:moveTo>
                  <a:lnTo>
                    <a:pt x="46" y="0"/>
                  </a:lnTo>
                  <a:lnTo>
                    <a:pt x="0" y="26"/>
                  </a:lnTo>
                  <a:lnTo>
                    <a:pt x="34" y="52"/>
                  </a:lnTo>
                  <a:lnTo>
                    <a:pt x="82" y="23"/>
                  </a:lnTo>
                  <a:close/>
                </a:path>
              </a:pathLst>
            </a:custGeom>
            <a:solidFill>
              <a:srgbClr val="74CC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354">
              <a:extLst>
                <a:ext uri="{FF2B5EF4-FFF2-40B4-BE49-F238E27FC236}">
                  <a16:creationId xmlns:a16="http://schemas.microsoft.com/office/drawing/2014/main" id="{FAC3EBD6-345A-41F5-A5B2-6FABF3FF4C52}"/>
                </a:ext>
              </a:extLst>
            </p:cNvPr>
            <p:cNvSpPr>
              <a:spLocks/>
            </p:cNvSpPr>
            <p:nvPr/>
          </p:nvSpPr>
          <p:spPr bwMode="auto">
            <a:xfrm>
              <a:off x="5118101" y="2506663"/>
              <a:ext cx="87313" cy="57150"/>
            </a:xfrm>
            <a:custGeom>
              <a:avLst/>
              <a:gdLst>
                <a:gd name="T0" fmla="*/ 55 w 55"/>
                <a:gd name="T1" fmla="*/ 0 h 36"/>
                <a:gd name="T2" fmla="*/ 55 w 55"/>
                <a:gd name="T3" fmla="*/ 1 h 36"/>
                <a:gd name="T4" fmla="*/ 0 w 55"/>
                <a:gd name="T5" fmla="*/ 36 h 36"/>
                <a:gd name="T6" fmla="*/ 0 w 55"/>
                <a:gd name="T7" fmla="*/ 32 h 36"/>
                <a:gd name="T8" fmla="*/ 55 w 55"/>
                <a:gd name="T9" fmla="*/ 0 h 36"/>
              </a:gdLst>
              <a:ahLst/>
              <a:cxnLst>
                <a:cxn ang="0">
                  <a:pos x="T0" y="T1"/>
                </a:cxn>
                <a:cxn ang="0">
                  <a:pos x="T2" y="T3"/>
                </a:cxn>
                <a:cxn ang="0">
                  <a:pos x="T4" y="T5"/>
                </a:cxn>
                <a:cxn ang="0">
                  <a:pos x="T6" y="T7"/>
                </a:cxn>
                <a:cxn ang="0">
                  <a:pos x="T8" y="T9"/>
                </a:cxn>
              </a:cxnLst>
              <a:rect l="0" t="0" r="r" b="b"/>
              <a:pathLst>
                <a:path w="55" h="36">
                  <a:moveTo>
                    <a:pt x="55" y="0"/>
                  </a:moveTo>
                  <a:lnTo>
                    <a:pt x="55" y="1"/>
                  </a:lnTo>
                  <a:lnTo>
                    <a:pt x="0" y="36"/>
                  </a:lnTo>
                  <a:lnTo>
                    <a:pt x="0" y="32"/>
                  </a:lnTo>
                  <a:lnTo>
                    <a:pt x="55" y="0"/>
                  </a:lnTo>
                  <a:close/>
                </a:path>
              </a:pathLst>
            </a:custGeom>
            <a:solidFill>
              <a:srgbClr val="4D4D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55">
              <a:extLst>
                <a:ext uri="{FF2B5EF4-FFF2-40B4-BE49-F238E27FC236}">
                  <a16:creationId xmlns:a16="http://schemas.microsoft.com/office/drawing/2014/main" id="{DA42C0A9-BF64-4AD7-A26E-D6B6A8C0AF52}"/>
                </a:ext>
              </a:extLst>
            </p:cNvPr>
            <p:cNvSpPr>
              <a:spLocks/>
            </p:cNvSpPr>
            <p:nvPr/>
          </p:nvSpPr>
          <p:spPr bwMode="auto">
            <a:xfrm>
              <a:off x="5054601" y="2514600"/>
              <a:ext cx="63500" cy="49212"/>
            </a:xfrm>
            <a:custGeom>
              <a:avLst/>
              <a:gdLst>
                <a:gd name="T0" fmla="*/ 0 w 40"/>
                <a:gd name="T1" fmla="*/ 0 h 31"/>
                <a:gd name="T2" fmla="*/ 0 w 40"/>
                <a:gd name="T3" fmla="*/ 1 h 31"/>
                <a:gd name="T4" fmla="*/ 40 w 40"/>
                <a:gd name="T5" fmla="*/ 31 h 31"/>
                <a:gd name="T6" fmla="*/ 40 w 40"/>
                <a:gd name="T7" fmla="*/ 27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
                  </a:lnTo>
                  <a:lnTo>
                    <a:pt x="40" y="31"/>
                  </a:lnTo>
                  <a:lnTo>
                    <a:pt x="40" y="27"/>
                  </a:lnTo>
                  <a:lnTo>
                    <a:pt x="0" y="0"/>
                  </a:lnTo>
                  <a:close/>
                </a:path>
              </a:pathLst>
            </a:custGeom>
            <a:solidFill>
              <a:srgbClr val="6162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56">
              <a:extLst>
                <a:ext uri="{FF2B5EF4-FFF2-40B4-BE49-F238E27FC236}">
                  <a16:creationId xmlns:a16="http://schemas.microsoft.com/office/drawing/2014/main" id="{DE8A2840-7954-47A3-957F-C0BBF362A87D}"/>
                </a:ext>
              </a:extLst>
            </p:cNvPr>
            <p:cNvSpPr>
              <a:spLocks/>
            </p:cNvSpPr>
            <p:nvPr/>
          </p:nvSpPr>
          <p:spPr bwMode="auto">
            <a:xfrm>
              <a:off x="5057776" y="2527300"/>
              <a:ext cx="53975" cy="53975"/>
            </a:xfrm>
            <a:custGeom>
              <a:avLst/>
              <a:gdLst>
                <a:gd name="T0" fmla="*/ 7 w 21"/>
                <a:gd name="T1" fmla="*/ 0 h 21"/>
                <a:gd name="T2" fmla="*/ 10 w 21"/>
                <a:gd name="T3" fmla="*/ 2 h 21"/>
                <a:gd name="T4" fmla="*/ 15 w 21"/>
                <a:gd name="T5" fmla="*/ 3 h 21"/>
                <a:gd name="T6" fmla="*/ 18 w 21"/>
                <a:gd name="T7" fmla="*/ 7 h 21"/>
                <a:gd name="T8" fmla="*/ 18 w 21"/>
                <a:gd name="T9" fmla="*/ 10 h 21"/>
                <a:gd name="T10" fmla="*/ 21 w 21"/>
                <a:gd name="T11" fmla="*/ 13 h 21"/>
                <a:gd name="T12" fmla="*/ 20 w 21"/>
                <a:gd name="T13" fmla="*/ 15 h 21"/>
                <a:gd name="T14" fmla="*/ 6 w 21"/>
                <a:gd name="T15" fmla="*/ 14 h 21"/>
                <a:gd name="T16" fmla="*/ 0 w 21"/>
                <a:gd name="T17" fmla="*/ 6 h 21"/>
                <a:gd name="T18" fmla="*/ 7 w 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7" y="0"/>
                  </a:moveTo>
                  <a:cubicBezTo>
                    <a:pt x="10" y="2"/>
                    <a:pt x="10" y="2"/>
                    <a:pt x="10" y="2"/>
                  </a:cubicBezTo>
                  <a:cubicBezTo>
                    <a:pt x="10" y="2"/>
                    <a:pt x="13" y="1"/>
                    <a:pt x="15" y="3"/>
                  </a:cubicBezTo>
                  <a:cubicBezTo>
                    <a:pt x="17" y="4"/>
                    <a:pt x="18" y="6"/>
                    <a:pt x="18" y="7"/>
                  </a:cubicBezTo>
                  <a:cubicBezTo>
                    <a:pt x="18" y="8"/>
                    <a:pt x="18" y="10"/>
                    <a:pt x="18" y="10"/>
                  </a:cubicBezTo>
                  <a:cubicBezTo>
                    <a:pt x="21" y="13"/>
                    <a:pt x="21" y="13"/>
                    <a:pt x="21" y="13"/>
                  </a:cubicBezTo>
                  <a:cubicBezTo>
                    <a:pt x="21" y="13"/>
                    <a:pt x="21" y="15"/>
                    <a:pt x="20" y="15"/>
                  </a:cubicBezTo>
                  <a:cubicBezTo>
                    <a:pt x="20" y="15"/>
                    <a:pt x="8" y="21"/>
                    <a:pt x="6" y="14"/>
                  </a:cubicBezTo>
                  <a:cubicBezTo>
                    <a:pt x="4" y="8"/>
                    <a:pt x="0" y="6"/>
                    <a:pt x="0" y="6"/>
                  </a:cubicBezTo>
                  <a:lnTo>
                    <a:pt x="7" y="0"/>
                  </a:lnTo>
                  <a:close/>
                </a:path>
              </a:pathLst>
            </a:custGeom>
            <a:solidFill>
              <a:srgbClr val="F0B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57">
              <a:extLst>
                <a:ext uri="{FF2B5EF4-FFF2-40B4-BE49-F238E27FC236}">
                  <a16:creationId xmlns:a16="http://schemas.microsoft.com/office/drawing/2014/main" id="{E9DBB8C1-E92A-4218-8607-C41D0EDD8803}"/>
                </a:ext>
              </a:extLst>
            </p:cNvPr>
            <p:cNvSpPr>
              <a:spLocks/>
            </p:cNvSpPr>
            <p:nvPr/>
          </p:nvSpPr>
          <p:spPr bwMode="auto">
            <a:xfrm>
              <a:off x="4933951" y="2251075"/>
              <a:ext cx="147638" cy="298450"/>
            </a:xfrm>
            <a:custGeom>
              <a:avLst/>
              <a:gdLst>
                <a:gd name="T0" fmla="*/ 48 w 57"/>
                <a:gd name="T1" fmla="*/ 96 h 115"/>
                <a:gd name="T2" fmla="*/ 26 w 57"/>
                <a:gd name="T3" fmla="*/ 72 h 115"/>
                <a:gd name="T4" fmla="*/ 24 w 57"/>
                <a:gd name="T5" fmla="*/ 30 h 115"/>
                <a:gd name="T6" fmla="*/ 24 w 57"/>
                <a:gd name="T7" fmla="*/ 29 h 115"/>
                <a:gd name="T8" fmla="*/ 23 w 57"/>
                <a:gd name="T9" fmla="*/ 27 h 115"/>
                <a:gd name="T10" fmla="*/ 26 w 57"/>
                <a:gd name="T11" fmla="*/ 0 h 115"/>
                <a:gd name="T12" fmla="*/ 1 w 57"/>
                <a:gd name="T13" fmla="*/ 26 h 115"/>
                <a:gd name="T14" fmla="*/ 4 w 57"/>
                <a:gd name="T15" fmla="*/ 49 h 115"/>
                <a:gd name="T16" fmla="*/ 7 w 57"/>
                <a:gd name="T17" fmla="*/ 76 h 115"/>
                <a:gd name="T18" fmla="*/ 7 w 57"/>
                <a:gd name="T19" fmla="*/ 77 h 115"/>
                <a:gd name="T20" fmla="*/ 10 w 57"/>
                <a:gd name="T21" fmla="*/ 82 h 115"/>
                <a:gd name="T22" fmla="*/ 38 w 57"/>
                <a:gd name="T23" fmla="*/ 106 h 115"/>
                <a:gd name="T24" fmla="*/ 48 w 57"/>
                <a:gd name="T25" fmla="*/ 115 h 115"/>
                <a:gd name="T26" fmla="*/ 57 w 57"/>
                <a:gd name="T27" fmla="*/ 105 h 115"/>
                <a:gd name="T28" fmla="*/ 48 w 57"/>
                <a:gd name="T29" fmla="*/ 9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115">
                  <a:moveTo>
                    <a:pt x="48" y="96"/>
                  </a:moveTo>
                  <a:cubicBezTo>
                    <a:pt x="26" y="72"/>
                    <a:pt x="26" y="72"/>
                    <a:pt x="26" y="72"/>
                  </a:cubicBezTo>
                  <a:cubicBezTo>
                    <a:pt x="24" y="30"/>
                    <a:pt x="24" y="30"/>
                    <a:pt x="24" y="30"/>
                  </a:cubicBezTo>
                  <a:cubicBezTo>
                    <a:pt x="24" y="29"/>
                    <a:pt x="24" y="29"/>
                    <a:pt x="24" y="29"/>
                  </a:cubicBezTo>
                  <a:cubicBezTo>
                    <a:pt x="24" y="28"/>
                    <a:pt x="24" y="27"/>
                    <a:pt x="23" y="27"/>
                  </a:cubicBezTo>
                  <a:cubicBezTo>
                    <a:pt x="25" y="9"/>
                    <a:pt x="26" y="0"/>
                    <a:pt x="26" y="0"/>
                  </a:cubicBezTo>
                  <a:cubicBezTo>
                    <a:pt x="26" y="0"/>
                    <a:pt x="6" y="11"/>
                    <a:pt x="1" y="26"/>
                  </a:cubicBezTo>
                  <a:cubicBezTo>
                    <a:pt x="0" y="29"/>
                    <a:pt x="2" y="40"/>
                    <a:pt x="4" y="49"/>
                  </a:cubicBezTo>
                  <a:cubicBezTo>
                    <a:pt x="7" y="76"/>
                    <a:pt x="7" y="76"/>
                    <a:pt x="7" y="76"/>
                  </a:cubicBezTo>
                  <a:cubicBezTo>
                    <a:pt x="7" y="77"/>
                    <a:pt x="7" y="77"/>
                    <a:pt x="7" y="77"/>
                  </a:cubicBezTo>
                  <a:cubicBezTo>
                    <a:pt x="8" y="79"/>
                    <a:pt x="8" y="81"/>
                    <a:pt x="10" y="82"/>
                  </a:cubicBezTo>
                  <a:cubicBezTo>
                    <a:pt x="38" y="106"/>
                    <a:pt x="38" y="106"/>
                    <a:pt x="38" y="106"/>
                  </a:cubicBezTo>
                  <a:cubicBezTo>
                    <a:pt x="48" y="115"/>
                    <a:pt x="48" y="115"/>
                    <a:pt x="48" y="115"/>
                  </a:cubicBezTo>
                  <a:cubicBezTo>
                    <a:pt x="48" y="115"/>
                    <a:pt x="57" y="112"/>
                    <a:pt x="57" y="105"/>
                  </a:cubicBezTo>
                  <a:lnTo>
                    <a:pt x="48" y="96"/>
                  </a:lnTo>
                  <a:close/>
                </a:path>
              </a:pathLst>
            </a:custGeom>
            <a:solidFill>
              <a:srgbClr val="E073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58">
              <a:extLst>
                <a:ext uri="{FF2B5EF4-FFF2-40B4-BE49-F238E27FC236}">
                  <a16:creationId xmlns:a16="http://schemas.microsoft.com/office/drawing/2014/main" id="{47277313-5768-440B-BDFB-CE1A372CFED8}"/>
                </a:ext>
              </a:extLst>
            </p:cNvPr>
            <p:cNvSpPr>
              <a:spLocks/>
            </p:cNvSpPr>
            <p:nvPr/>
          </p:nvSpPr>
          <p:spPr bwMode="auto">
            <a:xfrm>
              <a:off x="5005388" y="2127250"/>
              <a:ext cx="117475" cy="138112"/>
            </a:xfrm>
            <a:custGeom>
              <a:avLst/>
              <a:gdLst>
                <a:gd name="T0" fmla="*/ 24 w 45"/>
                <a:gd name="T1" fmla="*/ 53 h 53"/>
                <a:gd name="T2" fmla="*/ 22 w 45"/>
                <a:gd name="T3" fmla="*/ 53 h 53"/>
                <a:gd name="T4" fmla="*/ 16 w 45"/>
                <a:gd name="T5" fmla="*/ 50 h 53"/>
                <a:gd name="T6" fmla="*/ 8 w 45"/>
                <a:gd name="T7" fmla="*/ 44 h 53"/>
                <a:gd name="T8" fmla="*/ 5 w 45"/>
                <a:gd name="T9" fmla="*/ 40 h 53"/>
                <a:gd name="T10" fmla="*/ 1 w 45"/>
                <a:gd name="T11" fmla="*/ 21 h 53"/>
                <a:gd name="T12" fmla="*/ 20 w 45"/>
                <a:gd name="T13" fmla="*/ 2 h 53"/>
                <a:gd name="T14" fmla="*/ 40 w 45"/>
                <a:gd name="T15" fmla="*/ 26 h 53"/>
                <a:gd name="T16" fmla="*/ 37 w 45"/>
                <a:gd name="T17" fmla="*/ 32 h 53"/>
                <a:gd name="T18" fmla="*/ 35 w 45"/>
                <a:gd name="T19" fmla="*/ 38 h 53"/>
                <a:gd name="T20" fmla="*/ 26 w 45"/>
                <a:gd name="T21" fmla="*/ 52 h 53"/>
                <a:gd name="T22" fmla="*/ 24 w 45"/>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53">
                  <a:moveTo>
                    <a:pt x="24" y="53"/>
                  </a:moveTo>
                  <a:cubicBezTo>
                    <a:pt x="22" y="53"/>
                    <a:pt x="22" y="53"/>
                    <a:pt x="22" y="53"/>
                  </a:cubicBezTo>
                  <a:cubicBezTo>
                    <a:pt x="20" y="53"/>
                    <a:pt x="17" y="52"/>
                    <a:pt x="16" y="50"/>
                  </a:cubicBezTo>
                  <a:cubicBezTo>
                    <a:pt x="8" y="44"/>
                    <a:pt x="8" y="44"/>
                    <a:pt x="8" y="44"/>
                  </a:cubicBezTo>
                  <a:cubicBezTo>
                    <a:pt x="7" y="43"/>
                    <a:pt x="6" y="42"/>
                    <a:pt x="5" y="40"/>
                  </a:cubicBezTo>
                  <a:cubicBezTo>
                    <a:pt x="4" y="36"/>
                    <a:pt x="0" y="28"/>
                    <a:pt x="1" y="21"/>
                  </a:cubicBezTo>
                  <a:cubicBezTo>
                    <a:pt x="2" y="11"/>
                    <a:pt x="8" y="0"/>
                    <a:pt x="20" y="2"/>
                  </a:cubicBezTo>
                  <a:cubicBezTo>
                    <a:pt x="31" y="4"/>
                    <a:pt x="45" y="15"/>
                    <a:pt x="40" y="26"/>
                  </a:cubicBezTo>
                  <a:cubicBezTo>
                    <a:pt x="40" y="26"/>
                    <a:pt x="38" y="30"/>
                    <a:pt x="37" y="32"/>
                  </a:cubicBezTo>
                  <a:cubicBezTo>
                    <a:pt x="35" y="33"/>
                    <a:pt x="35" y="36"/>
                    <a:pt x="35" y="38"/>
                  </a:cubicBezTo>
                  <a:cubicBezTo>
                    <a:pt x="34" y="39"/>
                    <a:pt x="30" y="49"/>
                    <a:pt x="26" y="52"/>
                  </a:cubicBezTo>
                  <a:cubicBezTo>
                    <a:pt x="26" y="53"/>
                    <a:pt x="25" y="53"/>
                    <a:pt x="24" y="53"/>
                  </a:cubicBezTo>
                  <a:close/>
                </a:path>
              </a:pathLst>
            </a:custGeom>
            <a:solidFill>
              <a:srgbClr val="F0B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359">
              <a:extLst>
                <a:ext uri="{FF2B5EF4-FFF2-40B4-BE49-F238E27FC236}">
                  <a16:creationId xmlns:a16="http://schemas.microsoft.com/office/drawing/2014/main" id="{E462A6FF-6B11-44F9-936E-C4E17E4A82F2}"/>
                </a:ext>
              </a:extLst>
            </p:cNvPr>
            <p:cNvSpPr>
              <a:spLocks/>
            </p:cNvSpPr>
            <p:nvPr/>
          </p:nvSpPr>
          <p:spPr bwMode="auto">
            <a:xfrm>
              <a:off x="5005388" y="2143125"/>
              <a:ext cx="55563" cy="122237"/>
            </a:xfrm>
            <a:custGeom>
              <a:avLst/>
              <a:gdLst>
                <a:gd name="T0" fmla="*/ 21 w 21"/>
                <a:gd name="T1" fmla="*/ 47 h 47"/>
                <a:gd name="T2" fmla="*/ 16 w 21"/>
                <a:gd name="T3" fmla="*/ 44 h 47"/>
                <a:gd name="T4" fmla="*/ 8 w 21"/>
                <a:gd name="T5" fmla="*/ 38 h 47"/>
                <a:gd name="T6" fmla="*/ 5 w 21"/>
                <a:gd name="T7" fmla="*/ 34 h 47"/>
                <a:gd name="T8" fmla="*/ 1 w 21"/>
                <a:gd name="T9" fmla="*/ 15 h 47"/>
                <a:gd name="T10" fmla="*/ 7 w 21"/>
                <a:gd name="T11" fmla="*/ 0 h 47"/>
                <a:gd name="T12" fmla="*/ 20 w 21"/>
                <a:gd name="T13" fmla="*/ 11 h 47"/>
                <a:gd name="T14" fmla="*/ 21 w 21"/>
                <a:gd name="T15" fmla="*/ 13 h 47"/>
                <a:gd name="T16" fmla="*/ 20 w 21"/>
                <a:gd name="T17" fmla="*/ 16 h 47"/>
                <a:gd name="T18" fmla="*/ 20 w 21"/>
                <a:gd name="T19" fmla="*/ 18 h 47"/>
                <a:gd name="T20" fmla="*/ 21 w 21"/>
                <a:gd name="T21" fmla="*/ 21 h 47"/>
                <a:gd name="T22" fmla="*/ 20 w 21"/>
                <a:gd name="T23" fmla="*/ 22 h 47"/>
                <a:gd name="T24" fmla="*/ 17 w 21"/>
                <a:gd name="T25" fmla="*/ 24 h 47"/>
                <a:gd name="T26" fmla="*/ 16 w 21"/>
                <a:gd name="T27" fmla="*/ 28 h 47"/>
                <a:gd name="T28" fmla="*/ 21 w 21"/>
                <a:gd name="T29" fmla="*/ 33 h 47"/>
                <a:gd name="T30" fmla="*/ 21 w 21"/>
                <a:gd name="T31" fmla="*/ 37 h 47"/>
                <a:gd name="T32" fmla="*/ 19 w 21"/>
                <a:gd name="T33" fmla="*/ 41 h 47"/>
                <a:gd name="T34" fmla="*/ 21 w 21"/>
                <a:gd name="T3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47">
                  <a:moveTo>
                    <a:pt x="21" y="47"/>
                  </a:moveTo>
                  <a:cubicBezTo>
                    <a:pt x="19" y="46"/>
                    <a:pt x="17" y="45"/>
                    <a:pt x="16" y="44"/>
                  </a:cubicBezTo>
                  <a:cubicBezTo>
                    <a:pt x="8" y="38"/>
                    <a:pt x="8" y="38"/>
                    <a:pt x="8" y="38"/>
                  </a:cubicBezTo>
                  <a:cubicBezTo>
                    <a:pt x="7" y="37"/>
                    <a:pt x="6" y="36"/>
                    <a:pt x="5" y="34"/>
                  </a:cubicBezTo>
                  <a:cubicBezTo>
                    <a:pt x="4" y="30"/>
                    <a:pt x="0" y="22"/>
                    <a:pt x="1" y="15"/>
                  </a:cubicBezTo>
                  <a:cubicBezTo>
                    <a:pt x="2" y="9"/>
                    <a:pt x="4" y="4"/>
                    <a:pt x="7" y="0"/>
                  </a:cubicBezTo>
                  <a:cubicBezTo>
                    <a:pt x="20" y="11"/>
                    <a:pt x="20" y="11"/>
                    <a:pt x="20" y="11"/>
                  </a:cubicBezTo>
                  <a:cubicBezTo>
                    <a:pt x="20" y="11"/>
                    <a:pt x="21" y="12"/>
                    <a:pt x="21" y="13"/>
                  </a:cubicBezTo>
                  <a:cubicBezTo>
                    <a:pt x="21" y="14"/>
                    <a:pt x="20" y="15"/>
                    <a:pt x="20" y="16"/>
                  </a:cubicBezTo>
                  <a:cubicBezTo>
                    <a:pt x="20" y="17"/>
                    <a:pt x="20" y="18"/>
                    <a:pt x="20" y="18"/>
                  </a:cubicBezTo>
                  <a:cubicBezTo>
                    <a:pt x="20" y="19"/>
                    <a:pt x="21" y="20"/>
                    <a:pt x="21" y="21"/>
                  </a:cubicBezTo>
                  <a:cubicBezTo>
                    <a:pt x="21" y="21"/>
                    <a:pt x="20" y="21"/>
                    <a:pt x="20" y="22"/>
                  </a:cubicBezTo>
                  <a:cubicBezTo>
                    <a:pt x="19" y="22"/>
                    <a:pt x="17" y="23"/>
                    <a:pt x="17" y="24"/>
                  </a:cubicBezTo>
                  <a:cubicBezTo>
                    <a:pt x="16" y="25"/>
                    <a:pt x="16" y="27"/>
                    <a:pt x="16" y="28"/>
                  </a:cubicBezTo>
                  <a:cubicBezTo>
                    <a:pt x="17" y="30"/>
                    <a:pt x="20" y="31"/>
                    <a:pt x="21" y="33"/>
                  </a:cubicBezTo>
                  <a:cubicBezTo>
                    <a:pt x="21" y="34"/>
                    <a:pt x="21" y="36"/>
                    <a:pt x="21" y="37"/>
                  </a:cubicBezTo>
                  <a:cubicBezTo>
                    <a:pt x="20" y="38"/>
                    <a:pt x="20" y="39"/>
                    <a:pt x="19" y="41"/>
                  </a:cubicBezTo>
                  <a:cubicBezTo>
                    <a:pt x="19" y="43"/>
                    <a:pt x="20" y="45"/>
                    <a:pt x="21" y="47"/>
                  </a:cubicBezTo>
                  <a:close/>
                </a:path>
              </a:pathLst>
            </a:custGeom>
            <a:solidFill>
              <a:srgbClr val="E8A4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60">
              <a:extLst>
                <a:ext uri="{FF2B5EF4-FFF2-40B4-BE49-F238E27FC236}">
                  <a16:creationId xmlns:a16="http://schemas.microsoft.com/office/drawing/2014/main" id="{302F22A8-FF6E-476D-AA0B-2EF507460C68}"/>
                </a:ext>
              </a:extLst>
            </p:cNvPr>
            <p:cNvSpPr>
              <a:spLocks/>
            </p:cNvSpPr>
            <p:nvPr/>
          </p:nvSpPr>
          <p:spPr bwMode="auto">
            <a:xfrm>
              <a:off x="5005388" y="2135188"/>
              <a:ext cx="57150" cy="87312"/>
            </a:xfrm>
            <a:custGeom>
              <a:avLst/>
              <a:gdLst>
                <a:gd name="T0" fmla="*/ 8 w 22"/>
                <a:gd name="T1" fmla="*/ 29 h 34"/>
                <a:gd name="T2" fmla="*/ 11 w 22"/>
                <a:gd name="T3" fmla="*/ 27 h 34"/>
                <a:gd name="T4" fmla="*/ 14 w 22"/>
                <a:gd name="T5" fmla="*/ 25 h 34"/>
                <a:gd name="T6" fmla="*/ 16 w 22"/>
                <a:gd name="T7" fmla="*/ 20 h 34"/>
                <a:gd name="T8" fmla="*/ 22 w 22"/>
                <a:gd name="T9" fmla="*/ 15 h 34"/>
                <a:gd name="T10" fmla="*/ 10 w 22"/>
                <a:gd name="T11" fmla="*/ 0 h 34"/>
                <a:gd name="T12" fmla="*/ 1 w 22"/>
                <a:gd name="T13" fmla="*/ 13 h 34"/>
                <a:gd name="T14" fmla="*/ 1 w 22"/>
                <a:gd name="T15" fmla="*/ 24 h 34"/>
                <a:gd name="T16" fmla="*/ 4 w 22"/>
                <a:gd name="T17" fmla="*/ 34 h 34"/>
                <a:gd name="T18" fmla="*/ 8 w 22"/>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4">
                  <a:moveTo>
                    <a:pt x="8" y="29"/>
                  </a:moveTo>
                  <a:cubicBezTo>
                    <a:pt x="9" y="29"/>
                    <a:pt x="10" y="28"/>
                    <a:pt x="11" y="27"/>
                  </a:cubicBezTo>
                  <a:cubicBezTo>
                    <a:pt x="13" y="27"/>
                    <a:pt x="14" y="26"/>
                    <a:pt x="14" y="25"/>
                  </a:cubicBezTo>
                  <a:cubicBezTo>
                    <a:pt x="14" y="23"/>
                    <a:pt x="15" y="21"/>
                    <a:pt x="16" y="20"/>
                  </a:cubicBezTo>
                  <a:cubicBezTo>
                    <a:pt x="18" y="18"/>
                    <a:pt x="20" y="16"/>
                    <a:pt x="22" y="15"/>
                  </a:cubicBezTo>
                  <a:cubicBezTo>
                    <a:pt x="19" y="10"/>
                    <a:pt x="14" y="5"/>
                    <a:pt x="10" y="0"/>
                  </a:cubicBezTo>
                  <a:cubicBezTo>
                    <a:pt x="6" y="3"/>
                    <a:pt x="2" y="8"/>
                    <a:pt x="1" y="13"/>
                  </a:cubicBezTo>
                  <a:cubicBezTo>
                    <a:pt x="0" y="17"/>
                    <a:pt x="0" y="20"/>
                    <a:pt x="1" y="24"/>
                  </a:cubicBezTo>
                  <a:cubicBezTo>
                    <a:pt x="1" y="24"/>
                    <a:pt x="2" y="30"/>
                    <a:pt x="4" y="34"/>
                  </a:cubicBezTo>
                  <a:cubicBezTo>
                    <a:pt x="4" y="34"/>
                    <a:pt x="6" y="30"/>
                    <a:pt x="8" y="29"/>
                  </a:cubicBezTo>
                  <a:close/>
                </a:path>
              </a:pathLst>
            </a:custGeom>
            <a:solidFill>
              <a:srgbClr val="0A1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361">
              <a:extLst>
                <a:ext uri="{FF2B5EF4-FFF2-40B4-BE49-F238E27FC236}">
                  <a16:creationId xmlns:a16="http://schemas.microsoft.com/office/drawing/2014/main" id="{1EA29814-845E-4C26-AF1E-5B3566E274F2}"/>
                </a:ext>
              </a:extLst>
            </p:cNvPr>
            <p:cNvSpPr>
              <a:spLocks/>
            </p:cNvSpPr>
            <p:nvPr/>
          </p:nvSpPr>
          <p:spPr bwMode="auto">
            <a:xfrm>
              <a:off x="5016501" y="2184400"/>
              <a:ext cx="20638" cy="33337"/>
            </a:xfrm>
            <a:custGeom>
              <a:avLst/>
              <a:gdLst>
                <a:gd name="T0" fmla="*/ 3 w 8"/>
                <a:gd name="T1" fmla="*/ 13 h 13"/>
                <a:gd name="T2" fmla="*/ 1 w 8"/>
                <a:gd name="T3" fmla="*/ 8 h 13"/>
                <a:gd name="T4" fmla="*/ 1 w 8"/>
                <a:gd name="T5" fmla="*/ 3 h 13"/>
                <a:gd name="T6" fmla="*/ 2 w 8"/>
                <a:gd name="T7" fmla="*/ 1 h 13"/>
                <a:gd name="T8" fmla="*/ 4 w 8"/>
                <a:gd name="T9" fmla="*/ 0 h 13"/>
                <a:gd name="T10" fmla="*/ 5 w 8"/>
                <a:gd name="T11" fmla="*/ 1 h 13"/>
                <a:gd name="T12" fmla="*/ 7 w 8"/>
                <a:gd name="T13" fmla="*/ 2 h 13"/>
                <a:gd name="T14" fmla="*/ 7 w 8"/>
                <a:gd name="T15" fmla="*/ 6 h 13"/>
                <a:gd name="T16" fmla="*/ 7 w 8"/>
                <a:gd name="T17" fmla="*/ 8 h 13"/>
                <a:gd name="T18" fmla="*/ 8 w 8"/>
                <a:gd name="T19" fmla="*/ 11 h 13"/>
                <a:gd name="T20" fmla="*/ 3 w 8"/>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3">
                  <a:moveTo>
                    <a:pt x="3" y="13"/>
                  </a:moveTo>
                  <a:cubicBezTo>
                    <a:pt x="2" y="12"/>
                    <a:pt x="1" y="10"/>
                    <a:pt x="1" y="8"/>
                  </a:cubicBezTo>
                  <a:cubicBezTo>
                    <a:pt x="0" y="6"/>
                    <a:pt x="1" y="4"/>
                    <a:pt x="1" y="3"/>
                  </a:cubicBezTo>
                  <a:cubicBezTo>
                    <a:pt x="2" y="2"/>
                    <a:pt x="2" y="2"/>
                    <a:pt x="2" y="1"/>
                  </a:cubicBezTo>
                  <a:cubicBezTo>
                    <a:pt x="3" y="1"/>
                    <a:pt x="3" y="0"/>
                    <a:pt x="4" y="0"/>
                  </a:cubicBezTo>
                  <a:cubicBezTo>
                    <a:pt x="4" y="0"/>
                    <a:pt x="5" y="1"/>
                    <a:pt x="5" y="1"/>
                  </a:cubicBezTo>
                  <a:cubicBezTo>
                    <a:pt x="6" y="1"/>
                    <a:pt x="6" y="2"/>
                    <a:pt x="7" y="2"/>
                  </a:cubicBezTo>
                  <a:cubicBezTo>
                    <a:pt x="7" y="3"/>
                    <a:pt x="8" y="4"/>
                    <a:pt x="7" y="6"/>
                  </a:cubicBezTo>
                  <a:cubicBezTo>
                    <a:pt x="7" y="7"/>
                    <a:pt x="7" y="7"/>
                    <a:pt x="7" y="8"/>
                  </a:cubicBezTo>
                  <a:cubicBezTo>
                    <a:pt x="7" y="9"/>
                    <a:pt x="7" y="10"/>
                    <a:pt x="8" y="11"/>
                  </a:cubicBezTo>
                  <a:lnTo>
                    <a:pt x="3" y="13"/>
                  </a:lnTo>
                  <a:close/>
                </a:path>
              </a:pathLst>
            </a:custGeom>
            <a:solidFill>
              <a:srgbClr val="E8A4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362">
              <a:extLst>
                <a:ext uri="{FF2B5EF4-FFF2-40B4-BE49-F238E27FC236}">
                  <a16:creationId xmlns:a16="http://schemas.microsoft.com/office/drawing/2014/main" id="{F459CE62-FF3D-4632-9BA9-E8318C9B368E}"/>
                </a:ext>
              </a:extLst>
            </p:cNvPr>
            <p:cNvSpPr>
              <a:spLocks/>
            </p:cNvSpPr>
            <p:nvPr/>
          </p:nvSpPr>
          <p:spPr bwMode="auto">
            <a:xfrm>
              <a:off x="5016501" y="2122488"/>
              <a:ext cx="101600" cy="74612"/>
            </a:xfrm>
            <a:custGeom>
              <a:avLst/>
              <a:gdLst>
                <a:gd name="T0" fmla="*/ 22 w 39"/>
                <a:gd name="T1" fmla="*/ 2 h 29"/>
                <a:gd name="T2" fmla="*/ 37 w 39"/>
                <a:gd name="T3" fmla="*/ 24 h 29"/>
                <a:gd name="T4" fmla="*/ 17 w 39"/>
                <a:gd name="T5" fmla="*/ 21 h 29"/>
                <a:gd name="T6" fmla="*/ 14 w 39"/>
                <a:gd name="T7" fmla="*/ 19 h 29"/>
                <a:gd name="T8" fmla="*/ 7 w 39"/>
                <a:gd name="T9" fmla="*/ 12 h 29"/>
                <a:gd name="T10" fmla="*/ 3 w 39"/>
                <a:gd name="T11" fmla="*/ 10 h 29"/>
                <a:gd name="T12" fmla="*/ 0 w 39"/>
                <a:gd name="T13" fmla="*/ 11 h 29"/>
                <a:gd name="T14" fmla="*/ 9 w 39"/>
                <a:gd name="T15" fmla="*/ 2 h 29"/>
                <a:gd name="T16" fmla="*/ 22 w 39"/>
                <a:gd name="T1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9">
                  <a:moveTo>
                    <a:pt x="22" y="2"/>
                  </a:moveTo>
                  <a:cubicBezTo>
                    <a:pt x="36" y="8"/>
                    <a:pt x="39" y="20"/>
                    <a:pt x="37" y="24"/>
                  </a:cubicBezTo>
                  <a:cubicBezTo>
                    <a:pt x="34" y="29"/>
                    <a:pt x="17" y="21"/>
                    <a:pt x="17" y="21"/>
                  </a:cubicBezTo>
                  <a:cubicBezTo>
                    <a:pt x="16" y="21"/>
                    <a:pt x="15" y="20"/>
                    <a:pt x="14" y="19"/>
                  </a:cubicBezTo>
                  <a:cubicBezTo>
                    <a:pt x="12" y="16"/>
                    <a:pt x="10" y="14"/>
                    <a:pt x="7" y="12"/>
                  </a:cubicBezTo>
                  <a:cubicBezTo>
                    <a:pt x="6" y="11"/>
                    <a:pt x="5" y="10"/>
                    <a:pt x="3" y="10"/>
                  </a:cubicBezTo>
                  <a:cubicBezTo>
                    <a:pt x="2" y="10"/>
                    <a:pt x="1" y="10"/>
                    <a:pt x="0" y="11"/>
                  </a:cubicBezTo>
                  <a:cubicBezTo>
                    <a:pt x="2" y="7"/>
                    <a:pt x="5" y="4"/>
                    <a:pt x="9" y="2"/>
                  </a:cubicBezTo>
                  <a:cubicBezTo>
                    <a:pt x="13" y="0"/>
                    <a:pt x="18" y="0"/>
                    <a:pt x="22" y="2"/>
                  </a:cubicBezTo>
                  <a:close/>
                </a:path>
              </a:pathLst>
            </a:custGeom>
            <a:solidFill>
              <a:srgbClr val="0A16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363">
              <a:extLst>
                <a:ext uri="{FF2B5EF4-FFF2-40B4-BE49-F238E27FC236}">
                  <a16:creationId xmlns:a16="http://schemas.microsoft.com/office/drawing/2014/main" id="{5A0A0CED-2B03-4A58-90D2-81FC0C99BED1}"/>
                </a:ext>
              </a:extLst>
            </p:cNvPr>
            <p:cNvSpPr>
              <a:spLocks/>
            </p:cNvSpPr>
            <p:nvPr/>
          </p:nvSpPr>
          <p:spPr bwMode="auto">
            <a:xfrm>
              <a:off x="4975226" y="2478088"/>
              <a:ext cx="69850" cy="58737"/>
            </a:xfrm>
            <a:custGeom>
              <a:avLst/>
              <a:gdLst>
                <a:gd name="T0" fmla="*/ 0 w 44"/>
                <a:gd name="T1" fmla="*/ 0 h 37"/>
                <a:gd name="T2" fmla="*/ 0 w 44"/>
                <a:gd name="T3" fmla="*/ 8 h 37"/>
                <a:gd name="T4" fmla="*/ 44 w 44"/>
                <a:gd name="T5" fmla="*/ 37 h 37"/>
                <a:gd name="T6" fmla="*/ 0 w 44"/>
                <a:gd name="T7" fmla="*/ 0 h 37"/>
              </a:gdLst>
              <a:ahLst/>
              <a:cxnLst>
                <a:cxn ang="0">
                  <a:pos x="T0" y="T1"/>
                </a:cxn>
                <a:cxn ang="0">
                  <a:pos x="T2" y="T3"/>
                </a:cxn>
                <a:cxn ang="0">
                  <a:pos x="T4" y="T5"/>
                </a:cxn>
                <a:cxn ang="0">
                  <a:pos x="T6" y="T7"/>
                </a:cxn>
              </a:cxnLst>
              <a:rect l="0" t="0" r="r" b="b"/>
              <a:pathLst>
                <a:path w="44" h="37">
                  <a:moveTo>
                    <a:pt x="0" y="0"/>
                  </a:moveTo>
                  <a:lnTo>
                    <a:pt x="0" y="8"/>
                  </a:lnTo>
                  <a:lnTo>
                    <a:pt x="44" y="37"/>
                  </a:lnTo>
                  <a:lnTo>
                    <a:pt x="0" y="0"/>
                  </a:lnTo>
                  <a:close/>
                </a:path>
              </a:pathLst>
            </a:custGeom>
            <a:solidFill>
              <a:srgbClr val="CA6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64">
              <a:extLst>
                <a:ext uri="{FF2B5EF4-FFF2-40B4-BE49-F238E27FC236}">
                  <a16:creationId xmlns:a16="http://schemas.microsoft.com/office/drawing/2014/main" id="{C2496F17-FEED-434F-90B9-F9D6A2D2108F}"/>
                </a:ext>
              </a:extLst>
            </p:cNvPr>
            <p:cNvSpPr>
              <a:spLocks/>
            </p:cNvSpPr>
            <p:nvPr/>
          </p:nvSpPr>
          <p:spPr bwMode="auto">
            <a:xfrm>
              <a:off x="4995863" y="2376488"/>
              <a:ext cx="33338" cy="98425"/>
            </a:xfrm>
            <a:custGeom>
              <a:avLst/>
              <a:gdLst>
                <a:gd name="T0" fmla="*/ 0 w 21"/>
                <a:gd name="T1" fmla="*/ 0 h 62"/>
                <a:gd name="T2" fmla="*/ 0 w 21"/>
                <a:gd name="T3" fmla="*/ 38 h 62"/>
                <a:gd name="T4" fmla="*/ 21 w 21"/>
                <a:gd name="T5" fmla="*/ 62 h 62"/>
                <a:gd name="T6" fmla="*/ 5 w 21"/>
                <a:gd name="T7" fmla="*/ 36 h 62"/>
                <a:gd name="T8" fmla="*/ 0 w 21"/>
                <a:gd name="T9" fmla="*/ 0 h 62"/>
              </a:gdLst>
              <a:ahLst/>
              <a:cxnLst>
                <a:cxn ang="0">
                  <a:pos x="T0" y="T1"/>
                </a:cxn>
                <a:cxn ang="0">
                  <a:pos x="T2" y="T3"/>
                </a:cxn>
                <a:cxn ang="0">
                  <a:pos x="T4" y="T5"/>
                </a:cxn>
                <a:cxn ang="0">
                  <a:pos x="T6" y="T7"/>
                </a:cxn>
                <a:cxn ang="0">
                  <a:pos x="T8" y="T9"/>
                </a:cxn>
              </a:cxnLst>
              <a:rect l="0" t="0" r="r" b="b"/>
              <a:pathLst>
                <a:path w="21" h="62">
                  <a:moveTo>
                    <a:pt x="0" y="0"/>
                  </a:moveTo>
                  <a:lnTo>
                    <a:pt x="0" y="38"/>
                  </a:lnTo>
                  <a:lnTo>
                    <a:pt x="21" y="62"/>
                  </a:lnTo>
                  <a:lnTo>
                    <a:pt x="5" y="36"/>
                  </a:lnTo>
                  <a:lnTo>
                    <a:pt x="0" y="0"/>
                  </a:lnTo>
                  <a:close/>
                </a:path>
              </a:pathLst>
            </a:custGeom>
            <a:solidFill>
              <a:srgbClr val="CA6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365">
              <a:extLst>
                <a:ext uri="{FF2B5EF4-FFF2-40B4-BE49-F238E27FC236}">
                  <a16:creationId xmlns:a16="http://schemas.microsoft.com/office/drawing/2014/main" id="{7E30548F-A905-43D0-B640-74E2C60FBF41}"/>
                </a:ext>
              </a:extLst>
            </p:cNvPr>
            <p:cNvSpPr>
              <a:spLocks/>
            </p:cNvSpPr>
            <p:nvPr/>
          </p:nvSpPr>
          <p:spPr bwMode="auto">
            <a:xfrm>
              <a:off x="5167313" y="2451100"/>
              <a:ext cx="46038" cy="52387"/>
            </a:xfrm>
            <a:custGeom>
              <a:avLst/>
              <a:gdLst>
                <a:gd name="T0" fmla="*/ 16 w 18"/>
                <a:gd name="T1" fmla="*/ 19 h 20"/>
                <a:gd name="T2" fmla="*/ 16 w 18"/>
                <a:gd name="T3" fmla="*/ 19 h 20"/>
                <a:gd name="T4" fmla="*/ 10 w 18"/>
                <a:gd name="T5" fmla="*/ 4 h 20"/>
                <a:gd name="T6" fmla="*/ 10 w 18"/>
                <a:gd name="T7" fmla="*/ 4 h 20"/>
                <a:gd name="T8" fmla="*/ 5 w 18"/>
                <a:gd name="T9" fmla="*/ 0 h 20"/>
                <a:gd name="T10" fmla="*/ 0 w 18"/>
                <a:gd name="T11" fmla="*/ 7 h 20"/>
                <a:gd name="T12" fmla="*/ 2 w 18"/>
                <a:gd name="T13" fmla="*/ 10 h 20"/>
                <a:gd name="T14" fmla="*/ 3 w 18"/>
                <a:gd name="T15" fmla="*/ 15 h 20"/>
                <a:gd name="T16" fmla="*/ 7 w 18"/>
                <a:gd name="T17" fmla="*/ 17 h 20"/>
                <a:gd name="T18" fmla="*/ 10 w 18"/>
                <a:gd name="T19" fmla="*/ 18 h 20"/>
                <a:gd name="T20" fmla="*/ 14 w 18"/>
                <a:gd name="T21" fmla="*/ 20 h 20"/>
                <a:gd name="T22" fmla="*/ 16 w 18"/>
                <a:gd name="T23" fmla="*/ 19 h 20"/>
                <a:gd name="T24" fmla="*/ 16 w 18"/>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0">
                  <a:moveTo>
                    <a:pt x="16" y="19"/>
                  </a:moveTo>
                  <a:cubicBezTo>
                    <a:pt x="16" y="19"/>
                    <a:pt x="16" y="19"/>
                    <a:pt x="16" y="19"/>
                  </a:cubicBezTo>
                  <a:cubicBezTo>
                    <a:pt x="18" y="14"/>
                    <a:pt x="10" y="4"/>
                    <a:pt x="10" y="4"/>
                  </a:cubicBezTo>
                  <a:cubicBezTo>
                    <a:pt x="10" y="4"/>
                    <a:pt x="10" y="4"/>
                    <a:pt x="10" y="4"/>
                  </a:cubicBezTo>
                  <a:cubicBezTo>
                    <a:pt x="8" y="1"/>
                    <a:pt x="5" y="0"/>
                    <a:pt x="5" y="0"/>
                  </a:cubicBezTo>
                  <a:cubicBezTo>
                    <a:pt x="0" y="7"/>
                    <a:pt x="0" y="7"/>
                    <a:pt x="0" y="7"/>
                  </a:cubicBezTo>
                  <a:cubicBezTo>
                    <a:pt x="2" y="10"/>
                    <a:pt x="2" y="10"/>
                    <a:pt x="2" y="10"/>
                  </a:cubicBezTo>
                  <a:cubicBezTo>
                    <a:pt x="2" y="10"/>
                    <a:pt x="1" y="12"/>
                    <a:pt x="3" y="15"/>
                  </a:cubicBezTo>
                  <a:cubicBezTo>
                    <a:pt x="4" y="17"/>
                    <a:pt x="6" y="17"/>
                    <a:pt x="7" y="17"/>
                  </a:cubicBezTo>
                  <a:cubicBezTo>
                    <a:pt x="8" y="17"/>
                    <a:pt x="10" y="18"/>
                    <a:pt x="10" y="18"/>
                  </a:cubicBezTo>
                  <a:cubicBezTo>
                    <a:pt x="14" y="20"/>
                    <a:pt x="14" y="20"/>
                    <a:pt x="14" y="20"/>
                  </a:cubicBezTo>
                  <a:cubicBezTo>
                    <a:pt x="14" y="20"/>
                    <a:pt x="15" y="20"/>
                    <a:pt x="16" y="19"/>
                  </a:cubicBezTo>
                  <a:cubicBezTo>
                    <a:pt x="16" y="19"/>
                    <a:pt x="16" y="19"/>
                    <a:pt x="16" y="19"/>
                  </a:cubicBezTo>
                  <a:close/>
                </a:path>
              </a:pathLst>
            </a:custGeom>
            <a:solidFill>
              <a:srgbClr val="F0B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66">
              <a:extLst>
                <a:ext uri="{FF2B5EF4-FFF2-40B4-BE49-F238E27FC236}">
                  <a16:creationId xmlns:a16="http://schemas.microsoft.com/office/drawing/2014/main" id="{CB943811-72A0-430C-89C7-D1C68CFC8FCB}"/>
                </a:ext>
              </a:extLst>
            </p:cNvPr>
            <p:cNvSpPr>
              <a:spLocks/>
            </p:cNvSpPr>
            <p:nvPr/>
          </p:nvSpPr>
          <p:spPr bwMode="auto">
            <a:xfrm>
              <a:off x="5143501" y="2430463"/>
              <a:ext cx="44450" cy="44450"/>
            </a:xfrm>
            <a:custGeom>
              <a:avLst/>
              <a:gdLst>
                <a:gd name="T0" fmla="*/ 10 w 17"/>
                <a:gd name="T1" fmla="*/ 0 h 17"/>
                <a:gd name="T2" fmla="*/ 17 w 17"/>
                <a:gd name="T3" fmla="*/ 9 h 17"/>
                <a:gd name="T4" fmla="*/ 8 w 17"/>
                <a:gd name="T5" fmla="*/ 17 h 17"/>
                <a:gd name="T6" fmla="*/ 0 w 17"/>
                <a:gd name="T7" fmla="*/ 10 h 17"/>
                <a:gd name="T8" fmla="*/ 10 w 17"/>
                <a:gd name="T9" fmla="*/ 0 h 17"/>
              </a:gdLst>
              <a:ahLst/>
              <a:cxnLst>
                <a:cxn ang="0">
                  <a:pos x="T0" y="T1"/>
                </a:cxn>
                <a:cxn ang="0">
                  <a:pos x="T2" y="T3"/>
                </a:cxn>
                <a:cxn ang="0">
                  <a:pos x="T4" y="T5"/>
                </a:cxn>
                <a:cxn ang="0">
                  <a:pos x="T6" y="T7"/>
                </a:cxn>
                <a:cxn ang="0">
                  <a:pos x="T8" y="T9"/>
                </a:cxn>
              </a:cxnLst>
              <a:rect l="0" t="0" r="r" b="b"/>
              <a:pathLst>
                <a:path w="17" h="17">
                  <a:moveTo>
                    <a:pt x="10" y="0"/>
                  </a:moveTo>
                  <a:cubicBezTo>
                    <a:pt x="17" y="9"/>
                    <a:pt x="17" y="9"/>
                    <a:pt x="17" y="9"/>
                  </a:cubicBezTo>
                  <a:cubicBezTo>
                    <a:pt x="17" y="9"/>
                    <a:pt x="17" y="16"/>
                    <a:pt x="8" y="17"/>
                  </a:cubicBezTo>
                  <a:cubicBezTo>
                    <a:pt x="0" y="10"/>
                    <a:pt x="0" y="10"/>
                    <a:pt x="0" y="10"/>
                  </a:cubicBezTo>
                  <a:lnTo>
                    <a:pt x="10" y="0"/>
                  </a:lnTo>
                  <a:close/>
                </a:path>
              </a:pathLst>
            </a:custGeom>
            <a:solidFill>
              <a:srgbClr val="CA6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367">
              <a:extLst>
                <a:ext uri="{FF2B5EF4-FFF2-40B4-BE49-F238E27FC236}">
                  <a16:creationId xmlns:a16="http://schemas.microsoft.com/office/drawing/2014/main" id="{C4418F5E-4AD9-447F-BD5B-4D7CEFC6E357}"/>
                </a:ext>
              </a:extLst>
            </p:cNvPr>
            <p:cNvSpPr>
              <a:spLocks/>
            </p:cNvSpPr>
            <p:nvPr/>
          </p:nvSpPr>
          <p:spPr bwMode="auto">
            <a:xfrm>
              <a:off x="4660901" y="3513138"/>
              <a:ext cx="85725" cy="120650"/>
            </a:xfrm>
            <a:custGeom>
              <a:avLst/>
              <a:gdLst>
                <a:gd name="T0" fmla="*/ 33 w 33"/>
                <a:gd name="T1" fmla="*/ 44 h 46"/>
                <a:gd name="T2" fmla="*/ 21 w 33"/>
                <a:gd name="T3" fmla="*/ 46 h 46"/>
                <a:gd name="T4" fmla="*/ 6 w 33"/>
                <a:gd name="T5" fmla="*/ 41 h 46"/>
                <a:gd name="T6" fmla="*/ 0 w 33"/>
                <a:gd name="T7" fmla="*/ 23 h 46"/>
                <a:gd name="T8" fmla="*/ 22 w 33"/>
                <a:gd name="T9" fmla="*/ 0 h 46"/>
                <a:gd name="T10" fmla="*/ 32 w 33"/>
                <a:gd name="T11" fmla="*/ 2 h 46"/>
                <a:gd name="T12" fmla="*/ 30 w 33"/>
                <a:gd name="T13" fmla="*/ 7 h 46"/>
                <a:gd name="T14" fmla="*/ 22 w 33"/>
                <a:gd name="T15" fmla="*/ 5 h 46"/>
                <a:gd name="T16" fmla="*/ 6 w 33"/>
                <a:gd name="T17" fmla="*/ 23 h 46"/>
                <a:gd name="T18" fmla="*/ 21 w 33"/>
                <a:gd name="T19" fmla="*/ 41 h 46"/>
                <a:gd name="T20" fmla="*/ 27 w 33"/>
                <a:gd name="T21" fmla="*/ 40 h 46"/>
                <a:gd name="T22" fmla="*/ 27 w 33"/>
                <a:gd name="T23" fmla="*/ 27 h 46"/>
                <a:gd name="T24" fmla="*/ 19 w 33"/>
                <a:gd name="T25" fmla="*/ 27 h 46"/>
                <a:gd name="T26" fmla="*/ 19 w 33"/>
                <a:gd name="T27" fmla="*/ 22 h 46"/>
                <a:gd name="T28" fmla="*/ 33 w 33"/>
                <a:gd name="T29" fmla="*/ 22 h 46"/>
                <a:gd name="T30" fmla="*/ 33 w 33"/>
                <a:gd name="T31"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46">
                  <a:moveTo>
                    <a:pt x="33" y="44"/>
                  </a:moveTo>
                  <a:cubicBezTo>
                    <a:pt x="30" y="45"/>
                    <a:pt x="26" y="46"/>
                    <a:pt x="21" y="46"/>
                  </a:cubicBezTo>
                  <a:cubicBezTo>
                    <a:pt x="15" y="46"/>
                    <a:pt x="10" y="45"/>
                    <a:pt x="6" y="41"/>
                  </a:cubicBezTo>
                  <a:cubicBezTo>
                    <a:pt x="2" y="37"/>
                    <a:pt x="0" y="31"/>
                    <a:pt x="0" y="23"/>
                  </a:cubicBezTo>
                  <a:cubicBezTo>
                    <a:pt x="0" y="9"/>
                    <a:pt x="9" y="0"/>
                    <a:pt x="22" y="0"/>
                  </a:cubicBezTo>
                  <a:cubicBezTo>
                    <a:pt x="26" y="0"/>
                    <a:pt x="30" y="1"/>
                    <a:pt x="32" y="2"/>
                  </a:cubicBezTo>
                  <a:cubicBezTo>
                    <a:pt x="30" y="7"/>
                    <a:pt x="30" y="7"/>
                    <a:pt x="30" y="7"/>
                  </a:cubicBezTo>
                  <a:cubicBezTo>
                    <a:pt x="28" y="6"/>
                    <a:pt x="26" y="5"/>
                    <a:pt x="22" y="5"/>
                  </a:cubicBezTo>
                  <a:cubicBezTo>
                    <a:pt x="12" y="5"/>
                    <a:pt x="6" y="11"/>
                    <a:pt x="6" y="23"/>
                  </a:cubicBezTo>
                  <a:cubicBezTo>
                    <a:pt x="6" y="35"/>
                    <a:pt x="12" y="41"/>
                    <a:pt x="21" y="41"/>
                  </a:cubicBezTo>
                  <a:cubicBezTo>
                    <a:pt x="24" y="41"/>
                    <a:pt x="26" y="41"/>
                    <a:pt x="27" y="40"/>
                  </a:cubicBezTo>
                  <a:cubicBezTo>
                    <a:pt x="27" y="27"/>
                    <a:pt x="27" y="27"/>
                    <a:pt x="27" y="27"/>
                  </a:cubicBezTo>
                  <a:cubicBezTo>
                    <a:pt x="19" y="27"/>
                    <a:pt x="19" y="27"/>
                    <a:pt x="19" y="27"/>
                  </a:cubicBezTo>
                  <a:cubicBezTo>
                    <a:pt x="19" y="22"/>
                    <a:pt x="19" y="22"/>
                    <a:pt x="19" y="22"/>
                  </a:cubicBezTo>
                  <a:cubicBezTo>
                    <a:pt x="33" y="22"/>
                    <a:pt x="33" y="22"/>
                    <a:pt x="33" y="22"/>
                  </a:cubicBezTo>
                  <a:lnTo>
                    <a:pt x="33"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68">
              <a:extLst>
                <a:ext uri="{FF2B5EF4-FFF2-40B4-BE49-F238E27FC236}">
                  <a16:creationId xmlns:a16="http://schemas.microsoft.com/office/drawing/2014/main" id="{93318CBD-85BC-4CC9-8C7D-6B7951376148}"/>
                </a:ext>
              </a:extLst>
            </p:cNvPr>
            <p:cNvSpPr>
              <a:spLocks noEditPoints="1"/>
            </p:cNvSpPr>
            <p:nvPr/>
          </p:nvSpPr>
          <p:spPr bwMode="auto">
            <a:xfrm>
              <a:off x="4762501" y="3548063"/>
              <a:ext cx="66675" cy="85725"/>
            </a:xfrm>
            <a:custGeom>
              <a:avLst/>
              <a:gdLst>
                <a:gd name="T0" fmla="*/ 6 w 26"/>
                <a:gd name="T1" fmla="*/ 17 h 33"/>
                <a:gd name="T2" fmla="*/ 16 w 26"/>
                <a:gd name="T3" fmla="*/ 29 h 33"/>
                <a:gd name="T4" fmla="*/ 23 w 26"/>
                <a:gd name="T5" fmla="*/ 27 h 33"/>
                <a:gd name="T6" fmla="*/ 24 w 26"/>
                <a:gd name="T7" fmla="*/ 31 h 33"/>
                <a:gd name="T8" fmla="*/ 15 w 26"/>
                <a:gd name="T9" fmla="*/ 33 h 33"/>
                <a:gd name="T10" fmla="*/ 0 w 26"/>
                <a:gd name="T11" fmla="*/ 17 h 33"/>
                <a:gd name="T12" fmla="*/ 14 w 26"/>
                <a:gd name="T13" fmla="*/ 0 h 33"/>
                <a:gd name="T14" fmla="*/ 26 w 26"/>
                <a:gd name="T15" fmla="*/ 15 h 33"/>
                <a:gd name="T16" fmla="*/ 26 w 26"/>
                <a:gd name="T17" fmla="*/ 17 h 33"/>
                <a:gd name="T18" fmla="*/ 6 w 26"/>
                <a:gd name="T19" fmla="*/ 17 h 33"/>
                <a:gd name="T20" fmla="*/ 21 w 26"/>
                <a:gd name="T21" fmla="*/ 13 h 33"/>
                <a:gd name="T22" fmla="*/ 14 w 26"/>
                <a:gd name="T23" fmla="*/ 4 h 33"/>
                <a:gd name="T24" fmla="*/ 6 w 26"/>
                <a:gd name="T25" fmla="*/ 13 h 33"/>
                <a:gd name="T26" fmla="*/ 21 w 26"/>
                <a:gd name="T27"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3">
                  <a:moveTo>
                    <a:pt x="6" y="17"/>
                  </a:moveTo>
                  <a:cubicBezTo>
                    <a:pt x="6" y="26"/>
                    <a:pt x="10" y="29"/>
                    <a:pt x="16" y="29"/>
                  </a:cubicBezTo>
                  <a:cubicBezTo>
                    <a:pt x="19" y="29"/>
                    <a:pt x="22" y="28"/>
                    <a:pt x="23" y="27"/>
                  </a:cubicBezTo>
                  <a:cubicBezTo>
                    <a:pt x="24" y="31"/>
                    <a:pt x="24" y="31"/>
                    <a:pt x="24" y="31"/>
                  </a:cubicBezTo>
                  <a:cubicBezTo>
                    <a:pt x="22" y="32"/>
                    <a:pt x="19" y="33"/>
                    <a:pt x="15" y="33"/>
                  </a:cubicBezTo>
                  <a:cubicBezTo>
                    <a:pt x="5" y="33"/>
                    <a:pt x="0" y="27"/>
                    <a:pt x="0" y="17"/>
                  </a:cubicBezTo>
                  <a:cubicBezTo>
                    <a:pt x="0" y="7"/>
                    <a:pt x="5" y="0"/>
                    <a:pt x="14" y="0"/>
                  </a:cubicBezTo>
                  <a:cubicBezTo>
                    <a:pt x="23" y="0"/>
                    <a:pt x="26" y="8"/>
                    <a:pt x="26" y="15"/>
                  </a:cubicBezTo>
                  <a:cubicBezTo>
                    <a:pt x="26" y="16"/>
                    <a:pt x="26" y="17"/>
                    <a:pt x="26" y="17"/>
                  </a:cubicBezTo>
                  <a:lnTo>
                    <a:pt x="6" y="17"/>
                  </a:lnTo>
                  <a:close/>
                  <a:moveTo>
                    <a:pt x="21" y="13"/>
                  </a:moveTo>
                  <a:cubicBezTo>
                    <a:pt x="21" y="9"/>
                    <a:pt x="19" y="4"/>
                    <a:pt x="14" y="4"/>
                  </a:cubicBezTo>
                  <a:cubicBezTo>
                    <a:pt x="8" y="4"/>
                    <a:pt x="6" y="9"/>
                    <a:pt x="6" y="13"/>
                  </a:cubicBezTo>
                  <a:lnTo>
                    <a:pt x="2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69">
              <a:extLst>
                <a:ext uri="{FF2B5EF4-FFF2-40B4-BE49-F238E27FC236}">
                  <a16:creationId xmlns:a16="http://schemas.microsoft.com/office/drawing/2014/main" id="{F89C6D96-BEA3-4B13-B705-A246F6E19EDC}"/>
                </a:ext>
              </a:extLst>
            </p:cNvPr>
            <p:cNvSpPr>
              <a:spLocks/>
            </p:cNvSpPr>
            <p:nvPr/>
          </p:nvSpPr>
          <p:spPr bwMode="auto">
            <a:xfrm>
              <a:off x="4848226" y="3548063"/>
              <a:ext cx="38100" cy="85725"/>
            </a:xfrm>
            <a:custGeom>
              <a:avLst/>
              <a:gdLst>
                <a:gd name="T0" fmla="*/ 0 w 15"/>
                <a:gd name="T1" fmla="*/ 10 h 33"/>
                <a:gd name="T2" fmla="*/ 0 w 15"/>
                <a:gd name="T3" fmla="*/ 0 h 33"/>
                <a:gd name="T4" fmla="*/ 5 w 15"/>
                <a:gd name="T5" fmla="*/ 0 h 33"/>
                <a:gd name="T6" fmla="*/ 5 w 15"/>
                <a:gd name="T7" fmla="*/ 6 h 33"/>
                <a:gd name="T8" fmla="*/ 5 w 15"/>
                <a:gd name="T9" fmla="*/ 6 h 33"/>
                <a:gd name="T10" fmla="*/ 13 w 15"/>
                <a:gd name="T11" fmla="*/ 0 h 33"/>
                <a:gd name="T12" fmla="*/ 15 w 15"/>
                <a:gd name="T13" fmla="*/ 0 h 33"/>
                <a:gd name="T14" fmla="*/ 15 w 15"/>
                <a:gd name="T15" fmla="*/ 5 h 33"/>
                <a:gd name="T16" fmla="*/ 13 w 15"/>
                <a:gd name="T17" fmla="*/ 5 h 33"/>
                <a:gd name="T18" fmla="*/ 6 w 15"/>
                <a:gd name="T19" fmla="*/ 12 h 33"/>
                <a:gd name="T20" fmla="*/ 6 w 15"/>
                <a:gd name="T21" fmla="*/ 15 h 33"/>
                <a:gd name="T22" fmla="*/ 6 w 15"/>
                <a:gd name="T23" fmla="*/ 33 h 33"/>
                <a:gd name="T24" fmla="*/ 0 w 15"/>
                <a:gd name="T25" fmla="*/ 33 h 33"/>
                <a:gd name="T26" fmla="*/ 0 w 15"/>
                <a:gd name="T27"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33">
                  <a:moveTo>
                    <a:pt x="0" y="10"/>
                  </a:moveTo>
                  <a:cubicBezTo>
                    <a:pt x="0" y="6"/>
                    <a:pt x="0" y="3"/>
                    <a:pt x="0" y="0"/>
                  </a:cubicBezTo>
                  <a:cubicBezTo>
                    <a:pt x="5" y="0"/>
                    <a:pt x="5" y="0"/>
                    <a:pt x="5" y="0"/>
                  </a:cubicBezTo>
                  <a:cubicBezTo>
                    <a:pt x="5" y="6"/>
                    <a:pt x="5" y="6"/>
                    <a:pt x="5" y="6"/>
                  </a:cubicBezTo>
                  <a:cubicBezTo>
                    <a:pt x="5" y="6"/>
                    <a:pt x="5" y="6"/>
                    <a:pt x="5" y="6"/>
                  </a:cubicBezTo>
                  <a:cubicBezTo>
                    <a:pt x="6" y="2"/>
                    <a:pt x="10" y="0"/>
                    <a:pt x="13" y="0"/>
                  </a:cubicBezTo>
                  <a:cubicBezTo>
                    <a:pt x="14" y="0"/>
                    <a:pt x="14" y="0"/>
                    <a:pt x="15" y="0"/>
                  </a:cubicBezTo>
                  <a:cubicBezTo>
                    <a:pt x="15" y="5"/>
                    <a:pt x="15" y="5"/>
                    <a:pt x="15" y="5"/>
                  </a:cubicBezTo>
                  <a:cubicBezTo>
                    <a:pt x="14" y="5"/>
                    <a:pt x="14" y="5"/>
                    <a:pt x="13" y="5"/>
                  </a:cubicBezTo>
                  <a:cubicBezTo>
                    <a:pt x="9" y="5"/>
                    <a:pt x="6" y="8"/>
                    <a:pt x="6" y="12"/>
                  </a:cubicBezTo>
                  <a:cubicBezTo>
                    <a:pt x="6" y="13"/>
                    <a:pt x="6" y="14"/>
                    <a:pt x="6" y="15"/>
                  </a:cubicBezTo>
                  <a:cubicBezTo>
                    <a:pt x="6" y="33"/>
                    <a:pt x="6" y="33"/>
                    <a:pt x="6" y="33"/>
                  </a:cubicBezTo>
                  <a:cubicBezTo>
                    <a:pt x="0" y="33"/>
                    <a:pt x="0" y="33"/>
                    <a:pt x="0" y="33"/>
                  </a:cubicBez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70">
              <a:extLst>
                <a:ext uri="{FF2B5EF4-FFF2-40B4-BE49-F238E27FC236}">
                  <a16:creationId xmlns:a16="http://schemas.microsoft.com/office/drawing/2014/main" id="{4767D9C1-D964-4AB3-94FF-EC03AB1DEFED}"/>
                </a:ext>
              </a:extLst>
            </p:cNvPr>
            <p:cNvSpPr>
              <a:spLocks/>
            </p:cNvSpPr>
            <p:nvPr/>
          </p:nvSpPr>
          <p:spPr bwMode="auto">
            <a:xfrm>
              <a:off x="4899026" y="3548063"/>
              <a:ext cx="112713" cy="85725"/>
            </a:xfrm>
            <a:custGeom>
              <a:avLst/>
              <a:gdLst>
                <a:gd name="T0" fmla="*/ 0 w 43"/>
                <a:gd name="T1" fmla="*/ 9 h 33"/>
                <a:gd name="T2" fmla="*/ 0 w 43"/>
                <a:gd name="T3" fmla="*/ 0 h 33"/>
                <a:gd name="T4" fmla="*/ 5 w 43"/>
                <a:gd name="T5" fmla="*/ 0 h 33"/>
                <a:gd name="T6" fmla="*/ 5 w 43"/>
                <a:gd name="T7" fmla="*/ 5 h 33"/>
                <a:gd name="T8" fmla="*/ 5 w 43"/>
                <a:gd name="T9" fmla="*/ 5 h 33"/>
                <a:gd name="T10" fmla="*/ 15 w 43"/>
                <a:gd name="T11" fmla="*/ 0 h 33"/>
                <a:gd name="T12" fmla="*/ 23 w 43"/>
                <a:gd name="T13" fmla="*/ 6 h 33"/>
                <a:gd name="T14" fmla="*/ 23 w 43"/>
                <a:gd name="T15" fmla="*/ 6 h 33"/>
                <a:gd name="T16" fmla="*/ 27 w 43"/>
                <a:gd name="T17" fmla="*/ 2 h 33"/>
                <a:gd name="T18" fmla="*/ 33 w 43"/>
                <a:gd name="T19" fmla="*/ 0 h 33"/>
                <a:gd name="T20" fmla="*/ 43 w 43"/>
                <a:gd name="T21" fmla="*/ 13 h 33"/>
                <a:gd name="T22" fmla="*/ 43 w 43"/>
                <a:gd name="T23" fmla="*/ 33 h 33"/>
                <a:gd name="T24" fmla="*/ 37 w 43"/>
                <a:gd name="T25" fmla="*/ 33 h 33"/>
                <a:gd name="T26" fmla="*/ 37 w 43"/>
                <a:gd name="T27" fmla="*/ 14 h 33"/>
                <a:gd name="T28" fmla="*/ 31 w 43"/>
                <a:gd name="T29" fmla="*/ 4 h 33"/>
                <a:gd name="T30" fmla="*/ 25 w 43"/>
                <a:gd name="T31" fmla="*/ 9 h 33"/>
                <a:gd name="T32" fmla="*/ 24 w 43"/>
                <a:gd name="T33" fmla="*/ 12 h 33"/>
                <a:gd name="T34" fmla="*/ 24 w 43"/>
                <a:gd name="T35" fmla="*/ 33 h 33"/>
                <a:gd name="T36" fmla="*/ 19 w 43"/>
                <a:gd name="T37" fmla="*/ 33 h 33"/>
                <a:gd name="T38" fmla="*/ 19 w 43"/>
                <a:gd name="T39" fmla="*/ 13 h 33"/>
                <a:gd name="T40" fmla="*/ 13 w 43"/>
                <a:gd name="T41" fmla="*/ 4 h 33"/>
                <a:gd name="T42" fmla="*/ 6 w 43"/>
                <a:gd name="T43" fmla="*/ 10 h 33"/>
                <a:gd name="T44" fmla="*/ 6 w 43"/>
                <a:gd name="T45" fmla="*/ 13 h 33"/>
                <a:gd name="T46" fmla="*/ 6 w 43"/>
                <a:gd name="T47" fmla="*/ 33 h 33"/>
                <a:gd name="T48" fmla="*/ 0 w 43"/>
                <a:gd name="T49" fmla="*/ 33 h 33"/>
                <a:gd name="T50" fmla="*/ 0 w 43"/>
                <a:gd name="T51"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33">
                  <a:moveTo>
                    <a:pt x="0" y="9"/>
                  </a:moveTo>
                  <a:cubicBezTo>
                    <a:pt x="0" y="5"/>
                    <a:pt x="0" y="3"/>
                    <a:pt x="0" y="0"/>
                  </a:cubicBezTo>
                  <a:cubicBezTo>
                    <a:pt x="5" y="0"/>
                    <a:pt x="5" y="0"/>
                    <a:pt x="5" y="0"/>
                  </a:cubicBezTo>
                  <a:cubicBezTo>
                    <a:pt x="5" y="5"/>
                    <a:pt x="5" y="5"/>
                    <a:pt x="5" y="5"/>
                  </a:cubicBezTo>
                  <a:cubicBezTo>
                    <a:pt x="5" y="5"/>
                    <a:pt x="5" y="5"/>
                    <a:pt x="5" y="5"/>
                  </a:cubicBezTo>
                  <a:cubicBezTo>
                    <a:pt x="7" y="2"/>
                    <a:pt x="10" y="0"/>
                    <a:pt x="15" y="0"/>
                  </a:cubicBezTo>
                  <a:cubicBezTo>
                    <a:pt x="19" y="0"/>
                    <a:pt x="22" y="2"/>
                    <a:pt x="23" y="6"/>
                  </a:cubicBezTo>
                  <a:cubicBezTo>
                    <a:pt x="23" y="6"/>
                    <a:pt x="23" y="6"/>
                    <a:pt x="23" y="6"/>
                  </a:cubicBezTo>
                  <a:cubicBezTo>
                    <a:pt x="24" y="4"/>
                    <a:pt x="26" y="2"/>
                    <a:pt x="27" y="2"/>
                  </a:cubicBezTo>
                  <a:cubicBezTo>
                    <a:pt x="29" y="0"/>
                    <a:pt x="31" y="0"/>
                    <a:pt x="33" y="0"/>
                  </a:cubicBezTo>
                  <a:cubicBezTo>
                    <a:pt x="38" y="0"/>
                    <a:pt x="43" y="2"/>
                    <a:pt x="43" y="13"/>
                  </a:cubicBezTo>
                  <a:cubicBezTo>
                    <a:pt x="43" y="33"/>
                    <a:pt x="43" y="33"/>
                    <a:pt x="43" y="33"/>
                  </a:cubicBezTo>
                  <a:cubicBezTo>
                    <a:pt x="37" y="33"/>
                    <a:pt x="37" y="33"/>
                    <a:pt x="37" y="33"/>
                  </a:cubicBezTo>
                  <a:cubicBezTo>
                    <a:pt x="37" y="14"/>
                    <a:pt x="37" y="14"/>
                    <a:pt x="37" y="14"/>
                  </a:cubicBezTo>
                  <a:cubicBezTo>
                    <a:pt x="37" y="8"/>
                    <a:pt x="36" y="4"/>
                    <a:pt x="31" y="4"/>
                  </a:cubicBezTo>
                  <a:cubicBezTo>
                    <a:pt x="28" y="4"/>
                    <a:pt x="26" y="7"/>
                    <a:pt x="25" y="9"/>
                  </a:cubicBezTo>
                  <a:cubicBezTo>
                    <a:pt x="25" y="10"/>
                    <a:pt x="24" y="11"/>
                    <a:pt x="24" y="12"/>
                  </a:cubicBezTo>
                  <a:cubicBezTo>
                    <a:pt x="24" y="33"/>
                    <a:pt x="24" y="33"/>
                    <a:pt x="24" y="33"/>
                  </a:cubicBezTo>
                  <a:cubicBezTo>
                    <a:pt x="19" y="33"/>
                    <a:pt x="19" y="33"/>
                    <a:pt x="19" y="33"/>
                  </a:cubicBezTo>
                  <a:cubicBezTo>
                    <a:pt x="19" y="13"/>
                    <a:pt x="19" y="13"/>
                    <a:pt x="19" y="13"/>
                  </a:cubicBezTo>
                  <a:cubicBezTo>
                    <a:pt x="19" y="8"/>
                    <a:pt x="17" y="4"/>
                    <a:pt x="13" y="4"/>
                  </a:cubicBezTo>
                  <a:cubicBezTo>
                    <a:pt x="10" y="4"/>
                    <a:pt x="7" y="7"/>
                    <a:pt x="6" y="10"/>
                  </a:cubicBezTo>
                  <a:cubicBezTo>
                    <a:pt x="6" y="11"/>
                    <a:pt x="6" y="12"/>
                    <a:pt x="6" y="13"/>
                  </a:cubicBezTo>
                  <a:cubicBezTo>
                    <a:pt x="6" y="33"/>
                    <a:pt x="6" y="33"/>
                    <a:pt x="6" y="33"/>
                  </a:cubicBezTo>
                  <a:cubicBezTo>
                    <a:pt x="0" y="33"/>
                    <a:pt x="0" y="33"/>
                    <a:pt x="0" y="33"/>
                  </a:cubicBez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71">
              <a:extLst>
                <a:ext uri="{FF2B5EF4-FFF2-40B4-BE49-F238E27FC236}">
                  <a16:creationId xmlns:a16="http://schemas.microsoft.com/office/drawing/2014/main" id="{87D7EFB8-3C0A-45FE-8D67-CA4EFA5E7BBC}"/>
                </a:ext>
              </a:extLst>
            </p:cNvPr>
            <p:cNvSpPr>
              <a:spLocks noEditPoints="1"/>
            </p:cNvSpPr>
            <p:nvPr/>
          </p:nvSpPr>
          <p:spPr bwMode="auto">
            <a:xfrm>
              <a:off x="5026026" y="3548063"/>
              <a:ext cx="63500" cy="85725"/>
            </a:xfrm>
            <a:custGeom>
              <a:avLst/>
              <a:gdLst>
                <a:gd name="T0" fmla="*/ 19 w 24"/>
                <a:gd name="T1" fmla="*/ 33 h 33"/>
                <a:gd name="T2" fmla="*/ 19 w 24"/>
                <a:gd name="T3" fmla="*/ 29 h 33"/>
                <a:gd name="T4" fmla="*/ 19 w 24"/>
                <a:gd name="T5" fmla="*/ 29 h 33"/>
                <a:gd name="T6" fmla="*/ 10 w 24"/>
                <a:gd name="T7" fmla="*/ 33 h 33"/>
                <a:gd name="T8" fmla="*/ 0 w 24"/>
                <a:gd name="T9" fmla="*/ 24 h 33"/>
                <a:gd name="T10" fmla="*/ 18 w 24"/>
                <a:gd name="T11" fmla="*/ 12 h 33"/>
                <a:gd name="T12" fmla="*/ 18 w 24"/>
                <a:gd name="T13" fmla="*/ 11 h 33"/>
                <a:gd name="T14" fmla="*/ 12 w 24"/>
                <a:gd name="T15" fmla="*/ 4 h 33"/>
                <a:gd name="T16" fmla="*/ 4 w 24"/>
                <a:gd name="T17" fmla="*/ 6 h 33"/>
                <a:gd name="T18" fmla="*/ 3 w 24"/>
                <a:gd name="T19" fmla="*/ 2 h 33"/>
                <a:gd name="T20" fmla="*/ 13 w 24"/>
                <a:gd name="T21" fmla="*/ 0 h 33"/>
                <a:gd name="T22" fmla="*/ 24 w 24"/>
                <a:gd name="T23" fmla="*/ 12 h 33"/>
                <a:gd name="T24" fmla="*/ 24 w 24"/>
                <a:gd name="T25" fmla="*/ 25 h 33"/>
                <a:gd name="T26" fmla="*/ 24 w 24"/>
                <a:gd name="T27" fmla="*/ 33 h 33"/>
                <a:gd name="T28" fmla="*/ 19 w 24"/>
                <a:gd name="T29" fmla="*/ 33 h 33"/>
                <a:gd name="T30" fmla="*/ 18 w 24"/>
                <a:gd name="T31" fmla="*/ 16 h 33"/>
                <a:gd name="T32" fmla="*/ 6 w 24"/>
                <a:gd name="T33" fmla="*/ 23 h 33"/>
                <a:gd name="T34" fmla="*/ 11 w 24"/>
                <a:gd name="T35" fmla="*/ 29 h 33"/>
                <a:gd name="T36" fmla="*/ 18 w 24"/>
                <a:gd name="T37" fmla="*/ 24 h 33"/>
                <a:gd name="T38" fmla="*/ 18 w 24"/>
                <a:gd name="T39" fmla="*/ 22 h 33"/>
                <a:gd name="T40" fmla="*/ 18 w 24"/>
                <a:gd name="T41"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33">
                  <a:moveTo>
                    <a:pt x="19" y="33"/>
                  </a:moveTo>
                  <a:cubicBezTo>
                    <a:pt x="19" y="29"/>
                    <a:pt x="19" y="29"/>
                    <a:pt x="19" y="29"/>
                  </a:cubicBezTo>
                  <a:cubicBezTo>
                    <a:pt x="19" y="29"/>
                    <a:pt x="19" y="29"/>
                    <a:pt x="19" y="29"/>
                  </a:cubicBezTo>
                  <a:cubicBezTo>
                    <a:pt x="17" y="31"/>
                    <a:pt x="14" y="33"/>
                    <a:pt x="10" y="33"/>
                  </a:cubicBezTo>
                  <a:cubicBezTo>
                    <a:pt x="4" y="33"/>
                    <a:pt x="0" y="29"/>
                    <a:pt x="0" y="24"/>
                  </a:cubicBezTo>
                  <a:cubicBezTo>
                    <a:pt x="0" y="16"/>
                    <a:pt x="7" y="12"/>
                    <a:pt x="18" y="12"/>
                  </a:cubicBezTo>
                  <a:cubicBezTo>
                    <a:pt x="18" y="11"/>
                    <a:pt x="18" y="11"/>
                    <a:pt x="18" y="11"/>
                  </a:cubicBezTo>
                  <a:cubicBezTo>
                    <a:pt x="18" y="8"/>
                    <a:pt x="17" y="4"/>
                    <a:pt x="12" y="4"/>
                  </a:cubicBezTo>
                  <a:cubicBezTo>
                    <a:pt x="9" y="4"/>
                    <a:pt x="6" y="5"/>
                    <a:pt x="4" y="6"/>
                  </a:cubicBezTo>
                  <a:cubicBezTo>
                    <a:pt x="3" y="2"/>
                    <a:pt x="3" y="2"/>
                    <a:pt x="3" y="2"/>
                  </a:cubicBezTo>
                  <a:cubicBezTo>
                    <a:pt x="5" y="1"/>
                    <a:pt x="9" y="0"/>
                    <a:pt x="13" y="0"/>
                  </a:cubicBezTo>
                  <a:cubicBezTo>
                    <a:pt x="21" y="0"/>
                    <a:pt x="24" y="6"/>
                    <a:pt x="24" y="12"/>
                  </a:cubicBezTo>
                  <a:cubicBezTo>
                    <a:pt x="24" y="25"/>
                    <a:pt x="24" y="25"/>
                    <a:pt x="24" y="25"/>
                  </a:cubicBezTo>
                  <a:cubicBezTo>
                    <a:pt x="24" y="28"/>
                    <a:pt x="24" y="30"/>
                    <a:pt x="24" y="33"/>
                  </a:cubicBezTo>
                  <a:lnTo>
                    <a:pt x="19" y="33"/>
                  </a:lnTo>
                  <a:close/>
                  <a:moveTo>
                    <a:pt x="18" y="16"/>
                  </a:moveTo>
                  <a:cubicBezTo>
                    <a:pt x="13" y="16"/>
                    <a:pt x="6" y="17"/>
                    <a:pt x="6" y="23"/>
                  </a:cubicBezTo>
                  <a:cubicBezTo>
                    <a:pt x="6" y="27"/>
                    <a:pt x="9" y="29"/>
                    <a:pt x="11" y="29"/>
                  </a:cubicBezTo>
                  <a:cubicBezTo>
                    <a:pt x="15" y="29"/>
                    <a:pt x="17" y="27"/>
                    <a:pt x="18" y="24"/>
                  </a:cubicBezTo>
                  <a:cubicBezTo>
                    <a:pt x="18" y="23"/>
                    <a:pt x="18" y="23"/>
                    <a:pt x="18" y="22"/>
                  </a:cubicBezTo>
                  <a:lnTo>
                    <a:pt x="1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72">
              <a:extLst>
                <a:ext uri="{FF2B5EF4-FFF2-40B4-BE49-F238E27FC236}">
                  <a16:creationId xmlns:a16="http://schemas.microsoft.com/office/drawing/2014/main" id="{55C1AB39-106C-48B8-85DA-034DBC97D3EC}"/>
                </a:ext>
              </a:extLst>
            </p:cNvPr>
            <p:cNvSpPr>
              <a:spLocks/>
            </p:cNvSpPr>
            <p:nvPr/>
          </p:nvSpPr>
          <p:spPr bwMode="auto">
            <a:xfrm>
              <a:off x="5110163" y="3548063"/>
              <a:ext cx="66675" cy="85725"/>
            </a:xfrm>
            <a:custGeom>
              <a:avLst/>
              <a:gdLst>
                <a:gd name="T0" fmla="*/ 1 w 26"/>
                <a:gd name="T1" fmla="*/ 9 h 33"/>
                <a:gd name="T2" fmla="*/ 0 w 26"/>
                <a:gd name="T3" fmla="*/ 0 h 33"/>
                <a:gd name="T4" fmla="*/ 5 w 26"/>
                <a:gd name="T5" fmla="*/ 0 h 33"/>
                <a:gd name="T6" fmla="*/ 6 w 26"/>
                <a:gd name="T7" fmla="*/ 5 h 33"/>
                <a:gd name="T8" fmla="*/ 6 w 26"/>
                <a:gd name="T9" fmla="*/ 5 h 33"/>
                <a:gd name="T10" fmla="*/ 16 w 26"/>
                <a:gd name="T11" fmla="*/ 0 h 33"/>
                <a:gd name="T12" fmla="*/ 26 w 26"/>
                <a:gd name="T13" fmla="*/ 13 h 33"/>
                <a:gd name="T14" fmla="*/ 26 w 26"/>
                <a:gd name="T15" fmla="*/ 33 h 33"/>
                <a:gd name="T16" fmla="*/ 20 w 26"/>
                <a:gd name="T17" fmla="*/ 33 h 33"/>
                <a:gd name="T18" fmla="*/ 20 w 26"/>
                <a:gd name="T19" fmla="*/ 13 h 33"/>
                <a:gd name="T20" fmla="*/ 14 w 26"/>
                <a:gd name="T21" fmla="*/ 4 h 33"/>
                <a:gd name="T22" fmla="*/ 7 w 26"/>
                <a:gd name="T23" fmla="*/ 10 h 33"/>
                <a:gd name="T24" fmla="*/ 6 w 26"/>
                <a:gd name="T25" fmla="*/ 13 h 33"/>
                <a:gd name="T26" fmla="*/ 6 w 26"/>
                <a:gd name="T27" fmla="*/ 33 h 33"/>
                <a:gd name="T28" fmla="*/ 1 w 26"/>
                <a:gd name="T29" fmla="*/ 33 h 33"/>
                <a:gd name="T30" fmla="*/ 1 w 26"/>
                <a:gd name="T31"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3">
                  <a:moveTo>
                    <a:pt x="1" y="9"/>
                  </a:moveTo>
                  <a:cubicBezTo>
                    <a:pt x="1" y="5"/>
                    <a:pt x="1" y="3"/>
                    <a:pt x="0" y="0"/>
                  </a:cubicBezTo>
                  <a:cubicBezTo>
                    <a:pt x="5" y="0"/>
                    <a:pt x="5" y="0"/>
                    <a:pt x="5" y="0"/>
                  </a:cubicBezTo>
                  <a:cubicBezTo>
                    <a:pt x="6" y="5"/>
                    <a:pt x="6" y="5"/>
                    <a:pt x="6" y="5"/>
                  </a:cubicBezTo>
                  <a:cubicBezTo>
                    <a:pt x="6" y="5"/>
                    <a:pt x="6" y="5"/>
                    <a:pt x="6" y="5"/>
                  </a:cubicBezTo>
                  <a:cubicBezTo>
                    <a:pt x="7" y="2"/>
                    <a:pt x="11" y="0"/>
                    <a:pt x="16" y="0"/>
                  </a:cubicBezTo>
                  <a:cubicBezTo>
                    <a:pt x="20" y="0"/>
                    <a:pt x="26" y="2"/>
                    <a:pt x="26" y="13"/>
                  </a:cubicBezTo>
                  <a:cubicBezTo>
                    <a:pt x="26" y="33"/>
                    <a:pt x="26" y="33"/>
                    <a:pt x="26" y="33"/>
                  </a:cubicBezTo>
                  <a:cubicBezTo>
                    <a:pt x="20" y="33"/>
                    <a:pt x="20" y="33"/>
                    <a:pt x="20" y="33"/>
                  </a:cubicBezTo>
                  <a:cubicBezTo>
                    <a:pt x="20" y="13"/>
                    <a:pt x="20" y="13"/>
                    <a:pt x="20" y="13"/>
                  </a:cubicBezTo>
                  <a:cubicBezTo>
                    <a:pt x="20" y="8"/>
                    <a:pt x="19" y="4"/>
                    <a:pt x="14" y="4"/>
                  </a:cubicBezTo>
                  <a:cubicBezTo>
                    <a:pt x="10" y="4"/>
                    <a:pt x="8" y="7"/>
                    <a:pt x="7" y="10"/>
                  </a:cubicBezTo>
                  <a:cubicBezTo>
                    <a:pt x="7" y="11"/>
                    <a:pt x="6" y="12"/>
                    <a:pt x="6" y="13"/>
                  </a:cubicBezTo>
                  <a:cubicBezTo>
                    <a:pt x="6" y="33"/>
                    <a:pt x="6" y="33"/>
                    <a:pt x="6" y="33"/>
                  </a:cubicBezTo>
                  <a:cubicBezTo>
                    <a:pt x="1" y="33"/>
                    <a:pt x="1" y="33"/>
                    <a:pt x="1" y="33"/>
                  </a:cubicBez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373">
              <a:extLst>
                <a:ext uri="{FF2B5EF4-FFF2-40B4-BE49-F238E27FC236}">
                  <a16:creationId xmlns:a16="http://schemas.microsoft.com/office/drawing/2014/main" id="{E3630F3C-923D-487D-936D-440C83B34C6F}"/>
                </a:ext>
              </a:extLst>
            </p:cNvPr>
            <p:cNvSpPr>
              <a:spLocks/>
            </p:cNvSpPr>
            <p:nvPr/>
          </p:nvSpPr>
          <p:spPr bwMode="auto">
            <a:xfrm>
              <a:off x="5216526" y="3516313"/>
              <a:ext cx="77788" cy="117475"/>
            </a:xfrm>
            <a:custGeom>
              <a:avLst/>
              <a:gdLst>
                <a:gd name="T0" fmla="*/ 19 w 49"/>
                <a:gd name="T1" fmla="*/ 7 h 74"/>
                <a:gd name="T2" fmla="*/ 0 w 49"/>
                <a:gd name="T3" fmla="*/ 7 h 74"/>
                <a:gd name="T4" fmla="*/ 0 w 49"/>
                <a:gd name="T5" fmla="*/ 0 h 74"/>
                <a:gd name="T6" fmla="*/ 49 w 49"/>
                <a:gd name="T7" fmla="*/ 0 h 74"/>
                <a:gd name="T8" fmla="*/ 49 w 49"/>
                <a:gd name="T9" fmla="*/ 7 h 74"/>
                <a:gd name="T10" fmla="*/ 29 w 49"/>
                <a:gd name="T11" fmla="*/ 7 h 74"/>
                <a:gd name="T12" fmla="*/ 29 w 49"/>
                <a:gd name="T13" fmla="*/ 74 h 74"/>
                <a:gd name="T14" fmla="*/ 19 w 49"/>
                <a:gd name="T15" fmla="*/ 74 h 74"/>
                <a:gd name="T16" fmla="*/ 19 w 49"/>
                <a:gd name="T17"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4">
                  <a:moveTo>
                    <a:pt x="19" y="7"/>
                  </a:moveTo>
                  <a:lnTo>
                    <a:pt x="0" y="7"/>
                  </a:lnTo>
                  <a:lnTo>
                    <a:pt x="0" y="0"/>
                  </a:lnTo>
                  <a:lnTo>
                    <a:pt x="49" y="0"/>
                  </a:lnTo>
                  <a:lnTo>
                    <a:pt x="49" y="7"/>
                  </a:lnTo>
                  <a:lnTo>
                    <a:pt x="29" y="7"/>
                  </a:lnTo>
                  <a:lnTo>
                    <a:pt x="29" y="74"/>
                  </a:lnTo>
                  <a:lnTo>
                    <a:pt x="19" y="74"/>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374">
              <a:extLst>
                <a:ext uri="{FF2B5EF4-FFF2-40B4-BE49-F238E27FC236}">
                  <a16:creationId xmlns:a16="http://schemas.microsoft.com/office/drawing/2014/main" id="{87A5EB64-B708-43EF-AC4B-BD46525EC382}"/>
                </a:ext>
              </a:extLst>
            </p:cNvPr>
            <p:cNvSpPr>
              <a:spLocks/>
            </p:cNvSpPr>
            <p:nvPr/>
          </p:nvSpPr>
          <p:spPr bwMode="auto">
            <a:xfrm>
              <a:off x="5297488" y="3548063"/>
              <a:ext cx="41275" cy="85725"/>
            </a:xfrm>
            <a:custGeom>
              <a:avLst/>
              <a:gdLst>
                <a:gd name="T0" fmla="*/ 1 w 16"/>
                <a:gd name="T1" fmla="*/ 10 h 33"/>
                <a:gd name="T2" fmla="*/ 0 w 16"/>
                <a:gd name="T3" fmla="*/ 0 h 33"/>
                <a:gd name="T4" fmla="*/ 5 w 16"/>
                <a:gd name="T5" fmla="*/ 0 h 33"/>
                <a:gd name="T6" fmla="*/ 6 w 16"/>
                <a:gd name="T7" fmla="*/ 6 h 33"/>
                <a:gd name="T8" fmla="*/ 6 w 16"/>
                <a:gd name="T9" fmla="*/ 6 h 33"/>
                <a:gd name="T10" fmla="*/ 14 w 16"/>
                <a:gd name="T11" fmla="*/ 0 h 33"/>
                <a:gd name="T12" fmla="*/ 16 w 16"/>
                <a:gd name="T13" fmla="*/ 0 h 33"/>
                <a:gd name="T14" fmla="*/ 16 w 16"/>
                <a:gd name="T15" fmla="*/ 5 h 33"/>
                <a:gd name="T16" fmla="*/ 14 w 16"/>
                <a:gd name="T17" fmla="*/ 5 h 33"/>
                <a:gd name="T18" fmla="*/ 6 w 16"/>
                <a:gd name="T19" fmla="*/ 12 h 33"/>
                <a:gd name="T20" fmla="*/ 6 w 16"/>
                <a:gd name="T21" fmla="*/ 15 h 33"/>
                <a:gd name="T22" fmla="*/ 6 w 16"/>
                <a:gd name="T23" fmla="*/ 33 h 33"/>
                <a:gd name="T24" fmla="*/ 1 w 16"/>
                <a:gd name="T25" fmla="*/ 33 h 33"/>
                <a:gd name="T26" fmla="*/ 1 w 16"/>
                <a:gd name="T27"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1" y="10"/>
                  </a:moveTo>
                  <a:cubicBezTo>
                    <a:pt x="1" y="6"/>
                    <a:pt x="0" y="3"/>
                    <a:pt x="0" y="0"/>
                  </a:cubicBezTo>
                  <a:cubicBezTo>
                    <a:pt x="5" y="0"/>
                    <a:pt x="5" y="0"/>
                    <a:pt x="5" y="0"/>
                  </a:cubicBezTo>
                  <a:cubicBezTo>
                    <a:pt x="6" y="6"/>
                    <a:pt x="6" y="6"/>
                    <a:pt x="6" y="6"/>
                  </a:cubicBezTo>
                  <a:cubicBezTo>
                    <a:pt x="6" y="6"/>
                    <a:pt x="6" y="6"/>
                    <a:pt x="6" y="6"/>
                  </a:cubicBezTo>
                  <a:cubicBezTo>
                    <a:pt x="7" y="2"/>
                    <a:pt x="10" y="0"/>
                    <a:pt x="14" y="0"/>
                  </a:cubicBezTo>
                  <a:cubicBezTo>
                    <a:pt x="15" y="0"/>
                    <a:pt x="15" y="0"/>
                    <a:pt x="16" y="0"/>
                  </a:cubicBezTo>
                  <a:cubicBezTo>
                    <a:pt x="16" y="5"/>
                    <a:pt x="16" y="5"/>
                    <a:pt x="16" y="5"/>
                  </a:cubicBezTo>
                  <a:cubicBezTo>
                    <a:pt x="15" y="5"/>
                    <a:pt x="14" y="5"/>
                    <a:pt x="14" y="5"/>
                  </a:cubicBezTo>
                  <a:cubicBezTo>
                    <a:pt x="10" y="5"/>
                    <a:pt x="7" y="8"/>
                    <a:pt x="6" y="12"/>
                  </a:cubicBezTo>
                  <a:cubicBezTo>
                    <a:pt x="6" y="13"/>
                    <a:pt x="6" y="14"/>
                    <a:pt x="6" y="15"/>
                  </a:cubicBezTo>
                  <a:cubicBezTo>
                    <a:pt x="6" y="33"/>
                    <a:pt x="6" y="33"/>
                    <a:pt x="6" y="33"/>
                  </a:cubicBezTo>
                  <a:cubicBezTo>
                    <a:pt x="1" y="33"/>
                    <a:pt x="1" y="33"/>
                    <a:pt x="1" y="33"/>
                  </a:cubicBez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75">
              <a:extLst>
                <a:ext uri="{FF2B5EF4-FFF2-40B4-BE49-F238E27FC236}">
                  <a16:creationId xmlns:a16="http://schemas.microsoft.com/office/drawing/2014/main" id="{447F9404-1104-4C50-A3EA-80519472DA76}"/>
                </a:ext>
              </a:extLst>
            </p:cNvPr>
            <p:cNvSpPr>
              <a:spLocks noEditPoints="1"/>
            </p:cNvSpPr>
            <p:nvPr/>
          </p:nvSpPr>
          <p:spPr bwMode="auto">
            <a:xfrm>
              <a:off x="5343526" y="3548063"/>
              <a:ext cx="61913" cy="85725"/>
            </a:xfrm>
            <a:custGeom>
              <a:avLst/>
              <a:gdLst>
                <a:gd name="T0" fmla="*/ 19 w 24"/>
                <a:gd name="T1" fmla="*/ 33 h 33"/>
                <a:gd name="T2" fmla="*/ 19 w 24"/>
                <a:gd name="T3" fmla="*/ 29 h 33"/>
                <a:gd name="T4" fmla="*/ 18 w 24"/>
                <a:gd name="T5" fmla="*/ 29 h 33"/>
                <a:gd name="T6" fmla="*/ 9 w 24"/>
                <a:gd name="T7" fmla="*/ 33 h 33"/>
                <a:gd name="T8" fmla="*/ 0 w 24"/>
                <a:gd name="T9" fmla="*/ 24 h 33"/>
                <a:gd name="T10" fmla="*/ 18 w 24"/>
                <a:gd name="T11" fmla="*/ 12 h 33"/>
                <a:gd name="T12" fmla="*/ 18 w 24"/>
                <a:gd name="T13" fmla="*/ 11 h 33"/>
                <a:gd name="T14" fmla="*/ 11 w 24"/>
                <a:gd name="T15" fmla="*/ 4 h 33"/>
                <a:gd name="T16" fmla="*/ 4 w 24"/>
                <a:gd name="T17" fmla="*/ 6 h 33"/>
                <a:gd name="T18" fmla="*/ 3 w 24"/>
                <a:gd name="T19" fmla="*/ 2 h 33"/>
                <a:gd name="T20" fmla="*/ 12 w 24"/>
                <a:gd name="T21" fmla="*/ 0 h 33"/>
                <a:gd name="T22" fmla="*/ 24 w 24"/>
                <a:gd name="T23" fmla="*/ 12 h 33"/>
                <a:gd name="T24" fmla="*/ 24 w 24"/>
                <a:gd name="T25" fmla="*/ 25 h 33"/>
                <a:gd name="T26" fmla="*/ 24 w 24"/>
                <a:gd name="T27" fmla="*/ 33 h 33"/>
                <a:gd name="T28" fmla="*/ 19 w 24"/>
                <a:gd name="T29" fmla="*/ 33 h 33"/>
                <a:gd name="T30" fmla="*/ 18 w 24"/>
                <a:gd name="T31" fmla="*/ 16 h 33"/>
                <a:gd name="T32" fmla="*/ 6 w 24"/>
                <a:gd name="T33" fmla="*/ 23 h 33"/>
                <a:gd name="T34" fmla="*/ 11 w 24"/>
                <a:gd name="T35" fmla="*/ 29 h 33"/>
                <a:gd name="T36" fmla="*/ 18 w 24"/>
                <a:gd name="T37" fmla="*/ 24 h 33"/>
                <a:gd name="T38" fmla="*/ 18 w 24"/>
                <a:gd name="T39" fmla="*/ 22 h 33"/>
                <a:gd name="T40" fmla="*/ 18 w 24"/>
                <a:gd name="T41"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33">
                  <a:moveTo>
                    <a:pt x="19" y="33"/>
                  </a:moveTo>
                  <a:cubicBezTo>
                    <a:pt x="19" y="29"/>
                    <a:pt x="19" y="29"/>
                    <a:pt x="19" y="29"/>
                  </a:cubicBezTo>
                  <a:cubicBezTo>
                    <a:pt x="18" y="29"/>
                    <a:pt x="18" y="29"/>
                    <a:pt x="18" y="29"/>
                  </a:cubicBezTo>
                  <a:cubicBezTo>
                    <a:pt x="17" y="31"/>
                    <a:pt x="14" y="33"/>
                    <a:pt x="9" y="33"/>
                  </a:cubicBezTo>
                  <a:cubicBezTo>
                    <a:pt x="4" y="33"/>
                    <a:pt x="0" y="29"/>
                    <a:pt x="0" y="24"/>
                  </a:cubicBezTo>
                  <a:cubicBezTo>
                    <a:pt x="0" y="16"/>
                    <a:pt x="7" y="12"/>
                    <a:pt x="18" y="12"/>
                  </a:cubicBezTo>
                  <a:cubicBezTo>
                    <a:pt x="18" y="11"/>
                    <a:pt x="18" y="11"/>
                    <a:pt x="18" y="11"/>
                  </a:cubicBezTo>
                  <a:cubicBezTo>
                    <a:pt x="18" y="8"/>
                    <a:pt x="17" y="4"/>
                    <a:pt x="11" y="4"/>
                  </a:cubicBezTo>
                  <a:cubicBezTo>
                    <a:pt x="9" y="4"/>
                    <a:pt x="6" y="5"/>
                    <a:pt x="4" y="6"/>
                  </a:cubicBezTo>
                  <a:cubicBezTo>
                    <a:pt x="3" y="2"/>
                    <a:pt x="3" y="2"/>
                    <a:pt x="3" y="2"/>
                  </a:cubicBezTo>
                  <a:cubicBezTo>
                    <a:pt x="5" y="1"/>
                    <a:pt x="8" y="0"/>
                    <a:pt x="12" y="0"/>
                  </a:cubicBezTo>
                  <a:cubicBezTo>
                    <a:pt x="21" y="0"/>
                    <a:pt x="24" y="6"/>
                    <a:pt x="24" y="12"/>
                  </a:cubicBezTo>
                  <a:cubicBezTo>
                    <a:pt x="24" y="25"/>
                    <a:pt x="24" y="25"/>
                    <a:pt x="24" y="25"/>
                  </a:cubicBezTo>
                  <a:cubicBezTo>
                    <a:pt x="24" y="28"/>
                    <a:pt x="24" y="30"/>
                    <a:pt x="24" y="33"/>
                  </a:cubicBezTo>
                  <a:lnTo>
                    <a:pt x="19" y="33"/>
                  </a:lnTo>
                  <a:close/>
                  <a:moveTo>
                    <a:pt x="18" y="16"/>
                  </a:moveTo>
                  <a:cubicBezTo>
                    <a:pt x="13" y="16"/>
                    <a:pt x="6" y="17"/>
                    <a:pt x="6" y="23"/>
                  </a:cubicBezTo>
                  <a:cubicBezTo>
                    <a:pt x="6" y="27"/>
                    <a:pt x="8" y="29"/>
                    <a:pt x="11" y="29"/>
                  </a:cubicBezTo>
                  <a:cubicBezTo>
                    <a:pt x="15" y="29"/>
                    <a:pt x="17" y="27"/>
                    <a:pt x="18" y="24"/>
                  </a:cubicBezTo>
                  <a:cubicBezTo>
                    <a:pt x="18" y="23"/>
                    <a:pt x="18" y="23"/>
                    <a:pt x="18" y="22"/>
                  </a:cubicBezTo>
                  <a:lnTo>
                    <a:pt x="1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376">
              <a:extLst>
                <a:ext uri="{FF2B5EF4-FFF2-40B4-BE49-F238E27FC236}">
                  <a16:creationId xmlns:a16="http://schemas.microsoft.com/office/drawing/2014/main" id="{A68DCB70-13D6-4B38-8655-0CBC2639772E}"/>
                </a:ext>
              </a:extLst>
            </p:cNvPr>
            <p:cNvSpPr>
              <a:spLocks noEditPoints="1"/>
            </p:cNvSpPr>
            <p:nvPr/>
          </p:nvSpPr>
          <p:spPr bwMode="auto">
            <a:xfrm>
              <a:off x="5421313" y="3508375"/>
              <a:ext cx="73025" cy="125412"/>
            </a:xfrm>
            <a:custGeom>
              <a:avLst/>
              <a:gdLst>
                <a:gd name="T0" fmla="*/ 28 w 28"/>
                <a:gd name="T1" fmla="*/ 0 h 48"/>
                <a:gd name="T2" fmla="*/ 28 w 28"/>
                <a:gd name="T3" fmla="*/ 39 h 48"/>
                <a:gd name="T4" fmla="*/ 28 w 28"/>
                <a:gd name="T5" fmla="*/ 48 h 48"/>
                <a:gd name="T6" fmla="*/ 23 w 28"/>
                <a:gd name="T7" fmla="*/ 48 h 48"/>
                <a:gd name="T8" fmla="*/ 23 w 28"/>
                <a:gd name="T9" fmla="*/ 42 h 48"/>
                <a:gd name="T10" fmla="*/ 23 w 28"/>
                <a:gd name="T11" fmla="*/ 42 h 48"/>
                <a:gd name="T12" fmla="*/ 13 w 28"/>
                <a:gd name="T13" fmla="*/ 48 h 48"/>
                <a:gd name="T14" fmla="*/ 0 w 28"/>
                <a:gd name="T15" fmla="*/ 32 h 48"/>
                <a:gd name="T16" fmla="*/ 13 w 28"/>
                <a:gd name="T17" fmla="*/ 15 h 48"/>
                <a:gd name="T18" fmla="*/ 22 w 28"/>
                <a:gd name="T19" fmla="*/ 19 h 48"/>
                <a:gd name="T20" fmla="*/ 22 w 28"/>
                <a:gd name="T21" fmla="*/ 19 h 48"/>
                <a:gd name="T22" fmla="*/ 22 w 28"/>
                <a:gd name="T23" fmla="*/ 0 h 48"/>
                <a:gd name="T24" fmla="*/ 28 w 28"/>
                <a:gd name="T25" fmla="*/ 0 h 48"/>
                <a:gd name="T26" fmla="*/ 22 w 28"/>
                <a:gd name="T27" fmla="*/ 28 h 48"/>
                <a:gd name="T28" fmla="*/ 22 w 28"/>
                <a:gd name="T29" fmla="*/ 26 h 48"/>
                <a:gd name="T30" fmla="*/ 15 w 28"/>
                <a:gd name="T31" fmla="*/ 19 h 48"/>
                <a:gd name="T32" fmla="*/ 6 w 28"/>
                <a:gd name="T33" fmla="*/ 32 h 48"/>
                <a:gd name="T34" fmla="*/ 14 w 28"/>
                <a:gd name="T35" fmla="*/ 44 h 48"/>
                <a:gd name="T36" fmla="*/ 22 w 28"/>
                <a:gd name="T37" fmla="*/ 37 h 48"/>
                <a:gd name="T38" fmla="*/ 22 w 28"/>
                <a:gd name="T39" fmla="*/ 35 h 48"/>
                <a:gd name="T40" fmla="*/ 22 w 28"/>
                <a:gd name="T41"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48">
                  <a:moveTo>
                    <a:pt x="28" y="0"/>
                  </a:moveTo>
                  <a:cubicBezTo>
                    <a:pt x="28" y="39"/>
                    <a:pt x="28" y="39"/>
                    <a:pt x="28" y="39"/>
                  </a:cubicBezTo>
                  <a:cubicBezTo>
                    <a:pt x="28" y="42"/>
                    <a:pt x="28" y="45"/>
                    <a:pt x="28" y="48"/>
                  </a:cubicBezTo>
                  <a:cubicBezTo>
                    <a:pt x="23" y="48"/>
                    <a:pt x="23" y="48"/>
                    <a:pt x="23" y="48"/>
                  </a:cubicBezTo>
                  <a:cubicBezTo>
                    <a:pt x="23" y="42"/>
                    <a:pt x="23" y="42"/>
                    <a:pt x="23" y="42"/>
                  </a:cubicBezTo>
                  <a:cubicBezTo>
                    <a:pt x="23" y="42"/>
                    <a:pt x="23" y="42"/>
                    <a:pt x="23" y="42"/>
                  </a:cubicBezTo>
                  <a:cubicBezTo>
                    <a:pt x="21" y="46"/>
                    <a:pt x="18" y="48"/>
                    <a:pt x="13" y="48"/>
                  </a:cubicBezTo>
                  <a:cubicBezTo>
                    <a:pt x="6" y="48"/>
                    <a:pt x="0" y="42"/>
                    <a:pt x="0" y="32"/>
                  </a:cubicBezTo>
                  <a:cubicBezTo>
                    <a:pt x="0" y="21"/>
                    <a:pt x="6" y="15"/>
                    <a:pt x="13" y="15"/>
                  </a:cubicBezTo>
                  <a:cubicBezTo>
                    <a:pt x="18" y="15"/>
                    <a:pt x="21" y="17"/>
                    <a:pt x="22" y="19"/>
                  </a:cubicBezTo>
                  <a:cubicBezTo>
                    <a:pt x="22" y="19"/>
                    <a:pt x="22" y="19"/>
                    <a:pt x="22" y="19"/>
                  </a:cubicBezTo>
                  <a:cubicBezTo>
                    <a:pt x="22" y="0"/>
                    <a:pt x="22" y="0"/>
                    <a:pt x="22" y="0"/>
                  </a:cubicBezTo>
                  <a:lnTo>
                    <a:pt x="28" y="0"/>
                  </a:lnTo>
                  <a:close/>
                  <a:moveTo>
                    <a:pt x="22" y="28"/>
                  </a:moveTo>
                  <a:cubicBezTo>
                    <a:pt x="22" y="27"/>
                    <a:pt x="22" y="27"/>
                    <a:pt x="22" y="26"/>
                  </a:cubicBezTo>
                  <a:cubicBezTo>
                    <a:pt x="21" y="22"/>
                    <a:pt x="18" y="19"/>
                    <a:pt x="15" y="19"/>
                  </a:cubicBezTo>
                  <a:cubicBezTo>
                    <a:pt x="9" y="19"/>
                    <a:pt x="6" y="25"/>
                    <a:pt x="6" y="32"/>
                  </a:cubicBezTo>
                  <a:cubicBezTo>
                    <a:pt x="6" y="38"/>
                    <a:pt x="9" y="44"/>
                    <a:pt x="14" y="44"/>
                  </a:cubicBezTo>
                  <a:cubicBezTo>
                    <a:pt x="18" y="44"/>
                    <a:pt x="21" y="42"/>
                    <a:pt x="22" y="37"/>
                  </a:cubicBezTo>
                  <a:cubicBezTo>
                    <a:pt x="22" y="36"/>
                    <a:pt x="22" y="36"/>
                    <a:pt x="22" y="35"/>
                  </a:cubicBezTo>
                  <a:lnTo>
                    <a:pt x="2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377">
              <a:extLst>
                <a:ext uri="{FF2B5EF4-FFF2-40B4-BE49-F238E27FC236}">
                  <a16:creationId xmlns:a16="http://schemas.microsoft.com/office/drawing/2014/main" id="{B4681CE7-2A24-42FD-A4BC-F21C42DE16B9}"/>
                </a:ext>
              </a:extLst>
            </p:cNvPr>
            <p:cNvSpPr>
              <a:spLocks noEditPoints="1"/>
            </p:cNvSpPr>
            <p:nvPr/>
          </p:nvSpPr>
          <p:spPr bwMode="auto">
            <a:xfrm>
              <a:off x="5511801" y="3548063"/>
              <a:ext cx="68263" cy="85725"/>
            </a:xfrm>
            <a:custGeom>
              <a:avLst/>
              <a:gdLst>
                <a:gd name="T0" fmla="*/ 5 w 26"/>
                <a:gd name="T1" fmla="*/ 17 h 33"/>
                <a:gd name="T2" fmla="*/ 15 w 26"/>
                <a:gd name="T3" fmla="*/ 29 h 33"/>
                <a:gd name="T4" fmla="*/ 23 w 26"/>
                <a:gd name="T5" fmla="*/ 27 h 33"/>
                <a:gd name="T6" fmla="*/ 24 w 26"/>
                <a:gd name="T7" fmla="*/ 31 h 33"/>
                <a:gd name="T8" fmla="*/ 14 w 26"/>
                <a:gd name="T9" fmla="*/ 33 h 33"/>
                <a:gd name="T10" fmla="*/ 0 w 26"/>
                <a:gd name="T11" fmla="*/ 17 h 33"/>
                <a:gd name="T12" fmla="*/ 14 w 26"/>
                <a:gd name="T13" fmla="*/ 0 h 33"/>
                <a:gd name="T14" fmla="*/ 26 w 26"/>
                <a:gd name="T15" fmla="*/ 15 h 33"/>
                <a:gd name="T16" fmla="*/ 26 w 26"/>
                <a:gd name="T17" fmla="*/ 17 h 33"/>
                <a:gd name="T18" fmla="*/ 5 w 26"/>
                <a:gd name="T19" fmla="*/ 17 h 33"/>
                <a:gd name="T20" fmla="*/ 20 w 26"/>
                <a:gd name="T21" fmla="*/ 13 h 33"/>
                <a:gd name="T22" fmla="*/ 13 w 26"/>
                <a:gd name="T23" fmla="*/ 4 h 33"/>
                <a:gd name="T24" fmla="*/ 5 w 26"/>
                <a:gd name="T25" fmla="*/ 13 h 33"/>
                <a:gd name="T26" fmla="*/ 20 w 26"/>
                <a:gd name="T27"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3">
                  <a:moveTo>
                    <a:pt x="5" y="17"/>
                  </a:moveTo>
                  <a:cubicBezTo>
                    <a:pt x="5" y="26"/>
                    <a:pt x="10" y="29"/>
                    <a:pt x="15" y="29"/>
                  </a:cubicBezTo>
                  <a:cubicBezTo>
                    <a:pt x="19" y="29"/>
                    <a:pt x="21" y="28"/>
                    <a:pt x="23" y="27"/>
                  </a:cubicBezTo>
                  <a:cubicBezTo>
                    <a:pt x="24" y="31"/>
                    <a:pt x="24" y="31"/>
                    <a:pt x="24" y="31"/>
                  </a:cubicBezTo>
                  <a:cubicBezTo>
                    <a:pt x="22" y="32"/>
                    <a:pt x="19" y="33"/>
                    <a:pt x="14" y="33"/>
                  </a:cubicBezTo>
                  <a:cubicBezTo>
                    <a:pt x="5" y="33"/>
                    <a:pt x="0" y="27"/>
                    <a:pt x="0" y="17"/>
                  </a:cubicBezTo>
                  <a:cubicBezTo>
                    <a:pt x="0" y="7"/>
                    <a:pt x="5" y="0"/>
                    <a:pt x="14" y="0"/>
                  </a:cubicBezTo>
                  <a:cubicBezTo>
                    <a:pt x="23" y="0"/>
                    <a:pt x="26" y="8"/>
                    <a:pt x="26" y="15"/>
                  </a:cubicBezTo>
                  <a:cubicBezTo>
                    <a:pt x="26" y="16"/>
                    <a:pt x="26" y="17"/>
                    <a:pt x="26" y="17"/>
                  </a:cubicBezTo>
                  <a:lnTo>
                    <a:pt x="5" y="17"/>
                  </a:lnTo>
                  <a:close/>
                  <a:moveTo>
                    <a:pt x="20" y="13"/>
                  </a:moveTo>
                  <a:cubicBezTo>
                    <a:pt x="20" y="9"/>
                    <a:pt x="19" y="4"/>
                    <a:pt x="13" y="4"/>
                  </a:cubicBezTo>
                  <a:cubicBezTo>
                    <a:pt x="8" y="4"/>
                    <a:pt x="6" y="9"/>
                    <a:pt x="5" y="13"/>
                  </a:cubicBezTo>
                  <a:lnTo>
                    <a:pt x="2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78">
              <a:extLst>
                <a:ext uri="{FF2B5EF4-FFF2-40B4-BE49-F238E27FC236}">
                  <a16:creationId xmlns:a16="http://schemas.microsoft.com/office/drawing/2014/main" id="{667324E6-7EAC-4C44-9AE3-FEF5052B7E1B}"/>
                </a:ext>
              </a:extLst>
            </p:cNvPr>
            <p:cNvSpPr>
              <a:spLocks/>
            </p:cNvSpPr>
            <p:nvPr/>
          </p:nvSpPr>
          <p:spPr bwMode="auto">
            <a:xfrm>
              <a:off x="5595938" y="3548063"/>
              <a:ext cx="41275" cy="85725"/>
            </a:xfrm>
            <a:custGeom>
              <a:avLst/>
              <a:gdLst>
                <a:gd name="T0" fmla="*/ 1 w 16"/>
                <a:gd name="T1" fmla="*/ 10 h 33"/>
                <a:gd name="T2" fmla="*/ 0 w 16"/>
                <a:gd name="T3" fmla="*/ 0 h 33"/>
                <a:gd name="T4" fmla="*/ 5 w 16"/>
                <a:gd name="T5" fmla="*/ 0 h 33"/>
                <a:gd name="T6" fmla="*/ 6 w 16"/>
                <a:gd name="T7" fmla="*/ 6 h 33"/>
                <a:gd name="T8" fmla="*/ 6 w 16"/>
                <a:gd name="T9" fmla="*/ 6 h 33"/>
                <a:gd name="T10" fmla="*/ 14 w 16"/>
                <a:gd name="T11" fmla="*/ 0 h 33"/>
                <a:gd name="T12" fmla="*/ 16 w 16"/>
                <a:gd name="T13" fmla="*/ 0 h 33"/>
                <a:gd name="T14" fmla="*/ 16 w 16"/>
                <a:gd name="T15" fmla="*/ 5 h 33"/>
                <a:gd name="T16" fmla="*/ 14 w 16"/>
                <a:gd name="T17" fmla="*/ 5 h 33"/>
                <a:gd name="T18" fmla="*/ 6 w 16"/>
                <a:gd name="T19" fmla="*/ 12 h 33"/>
                <a:gd name="T20" fmla="*/ 6 w 16"/>
                <a:gd name="T21" fmla="*/ 15 h 33"/>
                <a:gd name="T22" fmla="*/ 6 w 16"/>
                <a:gd name="T23" fmla="*/ 33 h 33"/>
                <a:gd name="T24" fmla="*/ 1 w 16"/>
                <a:gd name="T25" fmla="*/ 33 h 33"/>
                <a:gd name="T26" fmla="*/ 1 w 16"/>
                <a:gd name="T27"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1" y="10"/>
                  </a:moveTo>
                  <a:cubicBezTo>
                    <a:pt x="1" y="6"/>
                    <a:pt x="0" y="3"/>
                    <a:pt x="0" y="0"/>
                  </a:cubicBezTo>
                  <a:cubicBezTo>
                    <a:pt x="5" y="0"/>
                    <a:pt x="5" y="0"/>
                    <a:pt x="5" y="0"/>
                  </a:cubicBezTo>
                  <a:cubicBezTo>
                    <a:pt x="6" y="6"/>
                    <a:pt x="6" y="6"/>
                    <a:pt x="6" y="6"/>
                  </a:cubicBezTo>
                  <a:cubicBezTo>
                    <a:pt x="6" y="6"/>
                    <a:pt x="6" y="6"/>
                    <a:pt x="6" y="6"/>
                  </a:cubicBezTo>
                  <a:cubicBezTo>
                    <a:pt x="7" y="2"/>
                    <a:pt x="10" y="0"/>
                    <a:pt x="14" y="0"/>
                  </a:cubicBezTo>
                  <a:cubicBezTo>
                    <a:pt x="15" y="0"/>
                    <a:pt x="15" y="0"/>
                    <a:pt x="16" y="0"/>
                  </a:cubicBezTo>
                  <a:cubicBezTo>
                    <a:pt x="16" y="5"/>
                    <a:pt x="16" y="5"/>
                    <a:pt x="16" y="5"/>
                  </a:cubicBezTo>
                  <a:cubicBezTo>
                    <a:pt x="15" y="5"/>
                    <a:pt x="15" y="5"/>
                    <a:pt x="14" y="5"/>
                  </a:cubicBezTo>
                  <a:cubicBezTo>
                    <a:pt x="10" y="5"/>
                    <a:pt x="7" y="8"/>
                    <a:pt x="6" y="12"/>
                  </a:cubicBezTo>
                  <a:cubicBezTo>
                    <a:pt x="6" y="13"/>
                    <a:pt x="6" y="14"/>
                    <a:pt x="6" y="15"/>
                  </a:cubicBezTo>
                  <a:cubicBezTo>
                    <a:pt x="6" y="33"/>
                    <a:pt x="6" y="33"/>
                    <a:pt x="6" y="33"/>
                  </a:cubicBezTo>
                  <a:cubicBezTo>
                    <a:pt x="1" y="33"/>
                    <a:pt x="1" y="33"/>
                    <a:pt x="1" y="33"/>
                  </a:cubicBez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1" name="Group 330">
            <a:extLst>
              <a:ext uri="{FF2B5EF4-FFF2-40B4-BE49-F238E27FC236}">
                <a16:creationId xmlns:a16="http://schemas.microsoft.com/office/drawing/2014/main" id="{5A153786-CFE6-41FB-A850-AA2E7586A2AD}"/>
              </a:ext>
            </a:extLst>
          </p:cNvPr>
          <p:cNvGrpSpPr/>
          <p:nvPr/>
        </p:nvGrpSpPr>
        <p:grpSpPr>
          <a:xfrm>
            <a:off x="6111300" y="2241201"/>
            <a:ext cx="2063750" cy="2724150"/>
            <a:chOff x="6030913" y="2552700"/>
            <a:chExt cx="2063750" cy="2724150"/>
          </a:xfrm>
        </p:grpSpPr>
        <p:sp>
          <p:nvSpPr>
            <p:cNvPr id="332" name="Freeform 379">
              <a:extLst>
                <a:ext uri="{FF2B5EF4-FFF2-40B4-BE49-F238E27FC236}">
                  <a16:creationId xmlns:a16="http://schemas.microsoft.com/office/drawing/2014/main" id="{D0470450-B1C3-4357-9CA5-8984ACDCAE17}"/>
                </a:ext>
              </a:extLst>
            </p:cNvPr>
            <p:cNvSpPr>
              <a:spLocks/>
            </p:cNvSpPr>
            <p:nvPr/>
          </p:nvSpPr>
          <p:spPr bwMode="auto">
            <a:xfrm>
              <a:off x="6083301" y="2614613"/>
              <a:ext cx="1982788" cy="2620962"/>
            </a:xfrm>
            <a:custGeom>
              <a:avLst/>
              <a:gdLst>
                <a:gd name="T0" fmla="*/ 3 w 764"/>
                <a:gd name="T1" fmla="*/ 1009 h 1009"/>
                <a:gd name="T2" fmla="*/ 226 w 764"/>
                <a:gd name="T3" fmla="*/ 838 h 1009"/>
                <a:gd name="T4" fmla="*/ 341 w 764"/>
                <a:gd name="T5" fmla="*/ 747 h 1009"/>
                <a:gd name="T6" fmla="*/ 378 w 764"/>
                <a:gd name="T7" fmla="*/ 715 h 1009"/>
                <a:gd name="T8" fmla="*/ 390 w 764"/>
                <a:gd name="T9" fmla="*/ 703 h 1009"/>
                <a:gd name="T10" fmla="*/ 395 w 764"/>
                <a:gd name="T11" fmla="*/ 696 h 1009"/>
                <a:gd name="T12" fmla="*/ 400 w 764"/>
                <a:gd name="T13" fmla="*/ 685 h 1009"/>
                <a:gd name="T14" fmla="*/ 764 w 764"/>
                <a:gd name="T15" fmla="*/ 2 h 1009"/>
                <a:gd name="T16" fmla="*/ 760 w 764"/>
                <a:gd name="T17" fmla="*/ 0 h 1009"/>
                <a:gd name="T18" fmla="*/ 555 w 764"/>
                <a:gd name="T19" fmla="*/ 383 h 1009"/>
                <a:gd name="T20" fmla="*/ 444 w 764"/>
                <a:gd name="T21" fmla="*/ 592 h 1009"/>
                <a:gd name="T22" fmla="*/ 407 w 764"/>
                <a:gd name="T23" fmla="*/ 662 h 1009"/>
                <a:gd name="T24" fmla="*/ 397 w 764"/>
                <a:gd name="T25" fmla="*/ 683 h 1009"/>
                <a:gd name="T26" fmla="*/ 391 w 764"/>
                <a:gd name="T27" fmla="*/ 694 h 1009"/>
                <a:gd name="T28" fmla="*/ 387 w 764"/>
                <a:gd name="T29" fmla="*/ 701 h 1009"/>
                <a:gd name="T30" fmla="*/ 320 w 764"/>
                <a:gd name="T31" fmla="*/ 759 h 1009"/>
                <a:gd name="T32" fmla="*/ 0 w 764"/>
                <a:gd name="T33" fmla="*/ 1006 h 1009"/>
                <a:gd name="T34" fmla="*/ 3 w 764"/>
                <a:gd name="T35" fmla="*/ 100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4" h="1009">
                  <a:moveTo>
                    <a:pt x="3" y="1009"/>
                  </a:moveTo>
                  <a:cubicBezTo>
                    <a:pt x="45" y="976"/>
                    <a:pt x="140" y="905"/>
                    <a:pt x="226" y="838"/>
                  </a:cubicBezTo>
                  <a:cubicBezTo>
                    <a:pt x="269" y="805"/>
                    <a:pt x="310" y="773"/>
                    <a:pt x="341" y="747"/>
                  </a:cubicBezTo>
                  <a:cubicBezTo>
                    <a:pt x="356" y="734"/>
                    <a:pt x="369" y="723"/>
                    <a:pt x="378" y="715"/>
                  </a:cubicBezTo>
                  <a:cubicBezTo>
                    <a:pt x="383" y="710"/>
                    <a:pt x="387" y="706"/>
                    <a:pt x="390" y="703"/>
                  </a:cubicBezTo>
                  <a:cubicBezTo>
                    <a:pt x="392" y="700"/>
                    <a:pt x="394" y="698"/>
                    <a:pt x="395" y="696"/>
                  </a:cubicBezTo>
                  <a:cubicBezTo>
                    <a:pt x="396" y="694"/>
                    <a:pt x="397" y="690"/>
                    <a:pt x="400" y="685"/>
                  </a:cubicBezTo>
                  <a:cubicBezTo>
                    <a:pt x="441" y="603"/>
                    <a:pt x="702" y="118"/>
                    <a:pt x="764" y="2"/>
                  </a:cubicBezTo>
                  <a:cubicBezTo>
                    <a:pt x="760" y="0"/>
                    <a:pt x="760" y="0"/>
                    <a:pt x="760" y="0"/>
                  </a:cubicBezTo>
                  <a:cubicBezTo>
                    <a:pt x="727" y="62"/>
                    <a:pt x="637" y="228"/>
                    <a:pt x="555" y="383"/>
                  </a:cubicBezTo>
                  <a:cubicBezTo>
                    <a:pt x="513" y="461"/>
                    <a:pt x="474" y="535"/>
                    <a:pt x="444" y="592"/>
                  </a:cubicBezTo>
                  <a:cubicBezTo>
                    <a:pt x="429" y="620"/>
                    <a:pt x="417" y="644"/>
                    <a:pt x="407" y="662"/>
                  </a:cubicBezTo>
                  <a:cubicBezTo>
                    <a:pt x="403" y="670"/>
                    <a:pt x="399" y="678"/>
                    <a:pt x="397" y="683"/>
                  </a:cubicBezTo>
                  <a:cubicBezTo>
                    <a:pt x="394" y="689"/>
                    <a:pt x="392" y="692"/>
                    <a:pt x="391" y="694"/>
                  </a:cubicBezTo>
                  <a:cubicBezTo>
                    <a:pt x="391" y="695"/>
                    <a:pt x="389" y="698"/>
                    <a:pt x="387" y="701"/>
                  </a:cubicBezTo>
                  <a:cubicBezTo>
                    <a:pt x="376" y="712"/>
                    <a:pt x="352" y="733"/>
                    <a:pt x="320" y="759"/>
                  </a:cubicBezTo>
                  <a:cubicBezTo>
                    <a:pt x="224" y="837"/>
                    <a:pt x="59" y="960"/>
                    <a:pt x="0" y="1006"/>
                  </a:cubicBezTo>
                  <a:cubicBezTo>
                    <a:pt x="3" y="1009"/>
                    <a:pt x="3" y="1009"/>
                    <a:pt x="3" y="1009"/>
                  </a:cubicBez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80">
              <a:extLst>
                <a:ext uri="{FF2B5EF4-FFF2-40B4-BE49-F238E27FC236}">
                  <a16:creationId xmlns:a16="http://schemas.microsoft.com/office/drawing/2014/main" id="{7D0C33EB-53DA-43F7-A866-A9B757457A40}"/>
                </a:ext>
              </a:extLst>
            </p:cNvPr>
            <p:cNvSpPr>
              <a:spLocks/>
            </p:cNvSpPr>
            <p:nvPr/>
          </p:nvSpPr>
          <p:spPr bwMode="auto">
            <a:xfrm>
              <a:off x="6030913" y="5178425"/>
              <a:ext cx="106363" cy="98425"/>
            </a:xfrm>
            <a:custGeom>
              <a:avLst/>
              <a:gdLst>
                <a:gd name="T0" fmla="*/ 0 w 67"/>
                <a:gd name="T1" fmla="*/ 62 h 62"/>
                <a:gd name="T2" fmla="*/ 67 w 67"/>
                <a:gd name="T3" fmla="*/ 43 h 62"/>
                <a:gd name="T4" fmla="*/ 38 w 67"/>
                <a:gd name="T5" fmla="*/ 31 h 62"/>
                <a:gd name="T6" fmla="*/ 33 w 67"/>
                <a:gd name="T7" fmla="*/ 0 h 62"/>
                <a:gd name="T8" fmla="*/ 0 w 67"/>
                <a:gd name="T9" fmla="*/ 62 h 62"/>
              </a:gdLst>
              <a:ahLst/>
              <a:cxnLst>
                <a:cxn ang="0">
                  <a:pos x="T0" y="T1"/>
                </a:cxn>
                <a:cxn ang="0">
                  <a:pos x="T2" y="T3"/>
                </a:cxn>
                <a:cxn ang="0">
                  <a:pos x="T4" y="T5"/>
                </a:cxn>
                <a:cxn ang="0">
                  <a:pos x="T6" y="T7"/>
                </a:cxn>
                <a:cxn ang="0">
                  <a:pos x="T8" y="T9"/>
                </a:cxn>
              </a:cxnLst>
              <a:rect l="0" t="0" r="r" b="b"/>
              <a:pathLst>
                <a:path w="67" h="62">
                  <a:moveTo>
                    <a:pt x="0" y="62"/>
                  </a:moveTo>
                  <a:lnTo>
                    <a:pt x="67" y="43"/>
                  </a:lnTo>
                  <a:lnTo>
                    <a:pt x="38" y="31"/>
                  </a:lnTo>
                  <a:lnTo>
                    <a:pt x="33" y="0"/>
                  </a:lnTo>
                  <a:lnTo>
                    <a:pt x="0" y="62"/>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81">
              <a:extLst>
                <a:ext uri="{FF2B5EF4-FFF2-40B4-BE49-F238E27FC236}">
                  <a16:creationId xmlns:a16="http://schemas.microsoft.com/office/drawing/2014/main" id="{D690F9A1-2857-4232-98EA-48AB27555DFE}"/>
                </a:ext>
              </a:extLst>
            </p:cNvPr>
            <p:cNvSpPr>
              <a:spLocks/>
            </p:cNvSpPr>
            <p:nvPr/>
          </p:nvSpPr>
          <p:spPr bwMode="auto">
            <a:xfrm>
              <a:off x="8008938" y="2552700"/>
              <a:ext cx="85725" cy="111125"/>
            </a:xfrm>
            <a:custGeom>
              <a:avLst/>
              <a:gdLst>
                <a:gd name="T0" fmla="*/ 54 w 54"/>
                <a:gd name="T1" fmla="*/ 0 h 70"/>
                <a:gd name="T2" fmla="*/ 48 w 54"/>
                <a:gd name="T3" fmla="*/ 70 h 70"/>
                <a:gd name="T4" fmla="*/ 32 w 54"/>
                <a:gd name="T5" fmla="*/ 44 h 70"/>
                <a:gd name="T6" fmla="*/ 0 w 54"/>
                <a:gd name="T7" fmla="*/ 44 h 70"/>
                <a:gd name="T8" fmla="*/ 54 w 54"/>
                <a:gd name="T9" fmla="*/ 0 h 70"/>
              </a:gdLst>
              <a:ahLst/>
              <a:cxnLst>
                <a:cxn ang="0">
                  <a:pos x="T0" y="T1"/>
                </a:cxn>
                <a:cxn ang="0">
                  <a:pos x="T2" y="T3"/>
                </a:cxn>
                <a:cxn ang="0">
                  <a:pos x="T4" y="T5"/>
                </a:cxn>
                <a:cxn ang="0">
                  <a:pos x="T6" y="T7"/>
                </a:cxn>
                <a:cxn ang="0">
                  <a:pos x="T8" y="T9"/>
                </a:cxn>
              </a:cxnLst>
              <a:rect l="0" t="0" r="r" b="b"/>
              <a:pathLst>
                <a:path w="54" h="70">
                  <a:moveTo>
                    <a:pt x="54" y="0"/>
                  </a:moveTo>
                  <a:lnTo>
                    <a:pt x="48" y="70"/>
                  </a:lnTo>
                  <a:lnTo>
                    <a:pt x="32" y="44"/>
                  </a:lnTo>
                  <a:lnTo>
                    <a:pt x="0" y="44"/>
                  </a:lnTo>
                  <a:lnTo>
                    <a:pt x="54" y="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5" name="Group 334">
            <a:extLst>
              <a:ext uri="{FF2B5EF4-FFF2-40B4-BE49-F238E27FC236}">
                <a16:creationId xmlns:a16="http://schemas.microsoft.com/office/drawing/2014/main" id="{366133D1-7A13-4A07-A48C-F7AF107E99CA}"/>
              </a:ext>
            </a:extLst>
          </p:cNvPr>
          <p:cNvGrpSpPr/>
          <p:nvPr/>
        </p:nvGrpSpPr>
        <p:grpSpPr>
          <a:xfrm>
            <a:off x="8284588" y="2241201"/>
            <a:ext cx="1316037" cy="1727200"/>
            <a:chOff x="8204201" y="2552700"/>
            <a:chExt cx="1316037" cy="1727200"/>
          </a:xfrm>
        </p:grpSpPr>
        <p:grpSp>
          <p:nvGrpSpPr>
            <p:cNvPr id="336" name="Group 335">
              <a:extLst>
                <a:ext uri="{FF2B5EF4-FFF2-40B4-BE49-F238E27FC236}">
                  <a16:creationId xmlns:a16="http://schemas.microsoft.com/office/drawing/2014/main" id="{9874834E-6030-4937-BBD3-A388C59E8E53}"/>
                </a:ext>
              </a:extLst>
            </p:cNvPr>
            <p:cNvGrpSpPr/>
            <p:nvPr/>
          </p:nvGrpSpPr>
          <p:grpSpPr>
            <a:xfrm>
              <a:off x="8229601" y="2620963"/>
              <a:ext cx="1290637" cy="1658937"/>
              <a:chOff x="8229601" y="2620963"/>
              <a:chExt cx="1290637" cy="1658937"/>
            </a:xfrm>
          </p:grpSpPr>
          <p:sp>
            <p:nvSpPr>
              <p:cNvPr id="338" name="Freeform 382">
                <a:extLst>
                  <a:ext uri="{FF2B5EF4-FFF2-40B4-BE49-F238E27FC236}">
                    <a16:creationId xmlns:a16="http://schemas.microsoft.com/office/drawing/2014/main" id="{FF7221B7-D5D0-415B-B2A7-2A4732B863F9}"/>
                  </a:ext>
                </a:extLst>
              </p:cNvPr>
              <p:cNvSpPr>
                <a:spLocks/>
              </p:cNvSpPr>
              <p:nvPr/>
            </p:nvSpPr>
            <p:spPr bwMode="auto">
              <a:xfrm>
                <a:off x="8229601" y="2620963"/>
                <a:ext cx="1228725" cy="1627187"/>
              </a:xfrm>
              <a:custGeom>
                <a:avLst/>
                <a:gdLst>
                  <a:gd name="T0" fmla="*/ 774 w 774"/>
                  <a:gd name="T1" fmla="*/ 1019 h 1025"/>
                  <a:gd name="T2" fmla="*/ 249 w 774"/>
                  <a:gd name="T3" fmla="*/ 738 h 1025"/>
                  <a:gd name="T4" fmla="*/ 7 w 774"/>
                  <a:gd name="T5" fmla="*/ 0 h 1025"/>
                  <a:gd name="T6" fmla="*/ 0 w 774"/>
                  <a:gd name="T7" fmla="*/ 1 h 1025"/>
                  <a:gd name="T8" fmla="*/ 244 w 774"/>
                  <a:gd name="T9" fmla="*/ 742 h 1025"/>
                  <a:gd name="T10" fmla="*/ 771 w 774"/>
                  <a:gd name="T11" fmla="*/ 1025 h 1025"/>
                  <a:gd name="T12" fmla="*/ 774 w 774"/>
                  <a:gd name="T13" fmla="*/ 1019 h 1025"/>
                  <a:gd name="T14" fmla="*/ 774 w 774"/>
                  <a:gd name="T15" fmla="*/ 1019 h 10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4" h="1025">
                    <a:moveTo>
                      <a:pt x="774" y="1019"/>
                    </a:moveTo>
                    <a:lnTo>
                      <a:pt x="249" y="738"/>
                    </a:lnTo>
                    <a:lnTo>
                      <a:pt x="7" y="0"/>
                    </a:lnTo>
                    <a:lnTo>
                      <a:pt x="0" y="1"/>
                    </a:lnTo>
                    <a:lnTo>
                      <a:pt x="244" y="742"/>
                    </a:lnTo>
                    <a:lnTo>
                      <a:pt x="771" y="1025"/>
                    </a:lnTo>
                    <a:lnTo>
                      <a:pt x="774" y="1019"/>
                    </a:lnTo>
                    <a:lnTo>
                      <a:pt x="774" y="1019"/>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83">
                <a:extLst>
                  <a:ext uri="{FF2B5EF4-FFF2-40B4-BE49-F238E27FC236}">
                    <a16:creationId xmlns:a16="http://schemas.microsoft.com/office/drawing/2014/main" id="{E0A6B8C6-52B5-4D07-BD28-E441572C0F6C}"/>
                  </a:ext>
                </a:extLst>
              </p:cNvPr>
              <p:cNvSpPr>
                <a:spLocks/>
              </p:cNvSpPr>
              <p:nvPr/>
            </p:nvSpPr>
            <p:spPr bwMode="auto">
              <a:xfrm>
                <a:off x="9409113" y="4191000"/>
                <a:ext cx="111125" cy="88900"/>
              </a:xfrm>
              <a:custGeom>
                <a:avLst/>
                <a:gdLst>
                  <a:gd name="T0" fmla="*/ 70 w 70"/>
                  <a:gd name="T1" fmla="*/ 56 h 56"/>
                  <a:gd name="T2" fmla="*/ 26 w 70"/>
                  <a:gd name="T3" fmla="*/ 0 h 56"/>
                  <a:gd name="T4" fmla="*/ 26 w 70"/>
                  <a:gd name="T5" fmla="*/ 32 h 56"/>
                  <a:gd name="T6" fmla="*/ 0 w 70"/>
                  <a:gd name="T7" fmla="*/ 48 h 56"/>
                  <a:gd name="T8" fmla="*/ 70 w 70"/>
                  <a:gd name="T9" fmla="*/ 56 h 56"/>
                </a:gdLst>
                <a:ahLst/>
                <a:cxnLst>
                  <a:cxn ang="0">
                    <a:pos x="T0" y="T1"/>
                  </a:cxn>
                  <a:cxn ang="0">
                    <a:pos x="T2" y="T3"/>
                  </a:cxn>
                  <a:cxn ang="0">
                    <a:pos x="T4" y="T5"/>
                  </a:cxn>
                  <a:cxn ang="0">
                    <a:pos x="T6" y="T7"/>
                  </a:cxn>
                  <a:cxn ang="0">
                    <a:pos x="T8" y="T9"/>
                  </a:cxn>
                </a:cxnLst>
                <a:rect l="0" t="0" r="r" b="b"/>
                <a:pathLst>
                  <a:path w="70" h="56">
                    <a:moveTo>
                      <a:pt x="70" y="56"/>
                    </a:moveTo>
                    <a:lnTo>
                      <a:pt x="26" y="0"/>
                    </a:lnTo>
                    <a:lnTo>
                      <a:pt x="26" y="32"/>
                    </a:lnTo>
                    <a:lnTo>
                      <a:pt x="0" y="48"/>
                    </a:lnTo>
                    <a:lnTo>
                      <a:pt x="70" y="56"/>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7" name="Freeform 384">
              <a:extLst>
                <a:ext uri="{FF2B5EF4-FFF2-40B4-BE49-F238E27FC236}">
                  <a16:creationId xmlns:a16="http://schemas.microsoft.com/office/drawing/2014/main" id="{2BEED44B-6BED-4A3B-854A-920CC7518273}"/>
                </a:ext>
              </a:extLst>
            </p:cNvPr>
            <p:cNvSpPr>
              <a:spLocks/>
            </p:cNvSpPr>
            <p:nvPr/>
          </p:nvSpPr>
          <p:spPr bwMode="auto">
            <a:xfrm>
              <a:off x="8204201" y="2552700"/>
              <a:ext cx="80963" cy="111125"/>
            </a:xfrm>
            <a:custGeom>
              <a:avLst/>
              <a:gdLst>
                <a:gd name="T0" fmla="*/ 5 w 51"/>
                <a:gd name="T1" fmla="*/ 0 h 70"/>
                <a:gd name="T2" fmla="*/ 51 w 51"/>
                <a:gd name="T3" fmla="*/ 54 h 70"/>
                <a:gd name="T4" fmla="*/ 21 w 51"/>
                <a:gd name="T5" fmla="*/ 48 h 70"/>
                <a:gd name="T6" fmla="*/ 0 w 51"/>
                <a:gd name="T7" fmla="*/ 70 h 70"/>
                <a:gd name="T8" fmla="*/ 5 w 51"/>
                <a:gd name="T9" fmla="*/ 0 h 70"/>
              </a:gdLst>
              <a:ahLst/>
              <a:cxnLst>
                <a:cxn ang="0">
                  <a:pos x="T0" y="T1"/>
                </a:cxn>
                <a:cxn ang="0">
                  <a:pos x="T2" y="T3"/>
                </a:cxn>
                <a:cxn ang="0">
                  <a:pos x="T4" y="T5"/>
                </a:cxn>
                <a:cxn ang="0">
                  <a:pos x="T6" y="T7"/>
                </a:cxn>
                <a:cxn ang="0">
                  <a:pos x="T8" y="T9"/>
                </a:cxn>
              </a:cxnLst>
              <a:rect l="0" t="0" r="r" b="b"/>
              <a:pathLst>
                <a:path w="51" h="70">
                  <a:moveTo>
                    <a:pt x="5" y="0"/>
                  </a:moveTo>
                  <a:lnTo>
                    <a:pt x="51" y="54"/>
                  </a:lnTo>
                  <a:lnTo>
                    <a:pt x="21" y="48"/>
                  </a:lnTo>
                  <a:lnTo>
                    <a:pt x="0" y="70"/>
                  </a:lnTo>
                  <a:lnTo>
                    <a:pt x="5" y="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0" name="Group 339">
            <a:extLst>
              <a:ext uri="{FF2B5EF4-FFF2-40B4-BE49-F238E27FC236}">
                <a16:creationId xmlns:a16="http://schemas.microsoft.com/office/drawing/2014/main" id="{58A16CDE-AED8-4BF3-988B-D3CF10C893C8}"/>
              </a:ext>
            </a:extLst>
          </p:cNvPr>
          <p:cNvGrpSpPr/>
          <p:nvPr/>
        </p:nvGrpSpPr>
        <p:grpSpPr>
          <a:xfrm>
            <a:off x="5211187" y="1821676"/>
            <a:ext cx="2128838" cy="604837"/>
            <a:chOff x="5845176" y="2535238"/>
            <a:chExt cx="2128838" cy="604837"/>
          </a:xfrm>
        </p:grpSpPr>
        <p:sp>
          <p:nvSpPr>
            <p:cNvPr id="341" name="Freeform 385">
              <a:extLst>
                <a:ext uri="{FF2B5EF4-FFF2-40B4-BE49-F238E27FC236}">
                  <a16:creationId xmlns:a16="http://schemas.microsoft.com/office/drawing/2014/main" id="{105408E4-B0CE-4C6E-8B88-3BCC07629073}"/>
                </a:ext>
              </a:extLst>
            </p:cNvPr>
            <p:cNvSpPr>
              <a:spLocks/>
            </p:cNvSpPr>
            <p:nvPr/>
          </p:nvSpPr>
          <p:spPr bwMode="auto">
            <a:xfrm>
              <a:off x="5916613" y="2571750"/>
              <a:ext cx="1997075" cy="534987"/>
            </a:xfrm>
            <a:custGeom>
              <a:avLst/>
              <a:gdLst>
                <a:gd name="T0" fmla="*/ 0 w 1258"/>
                <a:gd name="T1" fmla="*/ 337 h 337"/>
                <a:gd name="T2" fmla="*/ 805 w 1258"/>
                <a:gd name="T3" fmla="*/ 306 h 337"/>
                <a:gd name="T4" fmla="*/ 1258 w 1258"/>
                <a:gd name="T5" fmla="*/ 4 h 337"/>
                <a:gd name="T6" fmla="*/ 1255 w 1258"/>
                <a:gd name="T7" fmla="*/ 0 h 337"/>
                <a:gd name="T8" fmla="*/ 803 w 1258"/>
                <a:gd name="T9" fmla="*/ 299 h 337"/>
                <a:gd name="T10" fmla="*/ 0 w 1258"/>
                <a:gd name="T11" fmla="*/ 330 h 337"/>
                <a:gd name="T12" fmla="*/ 0 w 1258"/>
                <a:gd name="T13" fmla="*/ 337 h 337"/>
                <a:gd name="T14" fmla="*/ 0 w 1258"/>
                <a:gd name="T15" fmla="*/ 337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8" h="337">
                  <a:moveTo>
                    <a:pt x="0" y="337"/>
                  </a:moveTo>
                  <a:lnTo>
                    <a:pt x="805" y="306"/>
                  </a:lnTo>
                  <a:lnTo>
                    <a:pt x="1258" y="4"/>
                  </a:lnTo>
                  <a:lnTo>
                    <a:pt x="1255" y="0"/>
                  </a:lnTo>
                  <a:lnTo>
                    <a:pt x="803" y="299"/>
                  </a:lnTo>
                  <a:lnTo>
                    <a:pt x="0" y="330"/>
                  </a:lnTo>
                  <a:lnTo>
                    <a:pt x="0" y="337"/>
                  </a:lnTo>
                  <a:lnTo>
                    <a:pt x="0" y="337"/>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86">
              <a:extLst>
                <a:ext uri="{FF2B5EF4-FFF2-40B4-BE49-F238E27FC236}">
                  <a16:creationId xmlns:a16="http://schemas.microsoft.com/office/drawing/2014/main" id="{41EC3484-EAF6-4E10-A1AC-25BB2CFC9FCF}"/>
                </a:ext>
              </a:extLst>
            </p:cNvPr>
            <p:cNvSpPr>
              <a:spLocks/>
            </p:cNvSpPr>
            <p:nvPr/>
          </p:nvSpPr>
          <p:spPr bwMode="auto">
            <a:xfrm>
              <a:off x="5845176" y="3057525"/>
              <a:ext cx="103188" cy="82550"/>
            </a:xfrm>
            <a:custGeom>
              <a:avLst/>
              <a:gdLst>
                <a:gd name="T0" fmla="*/ 0 w 65"/>
                <a:gd name="T1" fmla="*/ 29 h 52"/>
                <a:gd name="T2" fmla="*/ 65 w 65"/>
                <a:gd name="T3" fmla="*/ 52 h 52"/>
                <a:gd name="T4" fmla="*/ 49 w 65"/>
                <a:gd name="T5" fmla="*/ 26 h 52"/>
                <a:gd name="T6" fmla="*/ 63 w 65"/>
                <a:gd name="T7" fmla="*/ 0 h 52"/>
                <a:gd name="T8" fmla="*/ 0 w 65"/>
                <a:gd name="T9" fmla="*/ 29 h 52"/>
              </a:gdLst>
              <a:ahLst/>
              <a:cxnLst>
                <a:cxn ang="0">
                  <a:pos x="T0" y="T1"/>
                </a:cxn>
                <a:cxn ang="0">
                  <a:pos x="T2" y="T3"/>
                </a:cxn>
                <a:cxn ang="0">
                  <a:pos x="T4" y="T5"/>
                </a:cxn>
                <a:cxn ang="0">
                  <a:pos x="T6" y="T7"/>
                </a:cxn>
                <a:cxn ang="0">
                  <a:pos x="T8" y="T9"/>
                </a:cxn>
              </a:cxnLst>
              <a:rect l="0" t="0" r="r" b="b"/>
              <a:pathLst>
                <a:path w="65" h="52">
                  <a:moveTo>
                    <a:pt x="0" y="29"/>
                  </a:moveTo>
                  <a:lnTo>
                    <a:pt x="65" y="52"/>
                  </a:lnTo>
                  <a:lnTo>
                    <a:pt x="49" y="26"/>
                  </a:lnTo>
                  <a:lnTo>
                    <a:pt x="63" y="0"/>
                  </a:lnTo>
                  <a:lnTo>
                    <a:pt x="0" y="29"/>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87">
              <a:extLst>
                <a:ext uri="{FF2B5EF4-FFF2-40B4-BE49-F238E27FC236}">
                  <a16:creationId xmlns:a16="http://schemas.microsoft.com/office/drawing/2014/main" id="{9ABA19A7-EE07-4070-93B1-A46C8C66ED8C}"/>
                </a:ext>
              </a:extLst>
            </p:cNvPr>
            <p:cNvSpPr>
              <a:spLocks/>
            </p:cNvSpPr>
            <p:nvPr/>
          </p:nvSpPr>
          <p:spPr bwMode="auto">
            <a:xfrm>
              <a:off x="7861301" y="2535238"/>
              <a:ext cx="112713" cy="90487"/>
            </a:xfrm>
            <a:custGeom>
              <a:avLst/>
              <a:gdLst>
                <a:gd name="T0" fmla="*/ 71 w 71"/>
                <a:gd name="T1" fmla="*/ 0 h 57"/>
                <a:gd name="T2" fmla="*/ 30 w 71"/>
                <a:gd name="T3" fmla="*/ 57 h 57"/>
                <a:gd name="T4" fmla="*/ 28 w 71"/>
                <a:gd name="T5" fmla="*/ 27 h 57"/>
                <a:gd name="T6" fmla="*/ 0 w 71"/>
                <a:gd name="T7" fmla="*/ 13 h 57"/>
                <a:gd name="T8" fmla="*/ 71 w 71"/>
                <a:gd name="T9" fmla="*/ 0 h 57"/>
              </a:gdLst>
              <a:ahLst/>
              <a:cxnLst>
                <a:cxn ang="0">
                  <a:pos x="T0" y="T1"/>
                </a:cxn>
                <a:cxn ang="0">
                  <a:pos x="T2" y="T3"/>
                </a:cxn>
                <a:cxn ang="0">
                  <a:pos x="T4" y="T5"/>
                </a:cxn>
                <a:cxn ang="0">
                  <a:pos x="T6" y="T7"/>
                </a:cxn>
                <a:cxn ang="0">
                  <a:pos x="T8" y="T9"/>
                </a:cxn>
              </a:cxnLst>
              <a:rect l="0" t="0" r="r" b="b"/>
              <a:pathLst>
                <a:path w="71" h="57">
                  <a:moveTo>
                    <a:pt x="71" y="0"/>
                  </a:moveTo>
                  <a:lnTo>
                    <a:pt x="30" y="57"/>
                  </a:lnTo>
                  <a:lnTo>
                    <a:pt x="28" y="27"/>
                  </a:lnTo>
                  <a:lnTo>
                    <a:pt x="0" y="13"/>
                  </a:lnTo>
                  <a:lnTo>
                    <a:pt x="71" y="0"/>
                  </a:lnTo>
                  <a:close/>
                </a:path>
              </a:pathLst>
            </a:cu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44" name="Picture 343">
            <a:extLst>
              <a:ext uri="{FF2B5EF4-FFF2-40B4-BE49-F238E27FC236}">
                <a16:creationId xmlns:a16="http://schemas.microsoft.com/office/drawing/2014/main" id="{FAEAF3CF-D6F4-47E3-94D0-557E4F8C6C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6957" y="924290"/>
            <a:ext cx="3283263" cy="1334374"/>
          </a:xfrm>
          <a:prstGeom prst="rect">
            <a:avLst/>
          </a:prstGeom>
        </p:spPr>
      </p:pic>
      <p:sp>
        <p:nvSpPr>
          <p:cNvPr id="345" name="Title 1">
            <a:extLst>
              <a:ext uri="{FF2B5EF4-FFF2-40B4-BE49-F238E27FC236}">
                <a16:creationId xmlns:a16="http://schemas.microsoft.com/office/drawing/2014/main" id="{A99D52FC-3957-4D4E-A2B9-77CF0E782272}"/>
              </a:ext>
            </a:extLst>
          </p:cNvPr>
          <p:cNvSpPr txBox="1">
            <a:spLocks/>
          </p:cNvSpPr>
          <p:nvPr/>
        </p:nvSpPr>
        <p:spPr>
          <a:xfrm>
            <a:off x="2901557" y="154625"/>
            <a:ext cx="5757598" cy="7802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Limitless Transaction</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655F5909-0746-475A-8A11-C8D1EC4B01E8}"/>
              </a:ext>
            </a:extLst>
          </p:cNvPr>
          <p:cNvPicPr>
            <a:picLocks noChangeAspect="1"/>
          </p:cNvPicPr>
          <p:nvPr/>
        </p:nvPicPr>
        <p:blipFill>
          <a:blip r:embed="rId10"/>
          <a:stretch>
            <a:fillRect/>
          </a:stretch>
        </p:blipFill>
        <p:spPr>
          <a:xfrm rot="19952758">
            <a:off x="8622616" y="758347"/>
            <a:ext cx="1289883" cy="704226"/>
          </a:xfrm>
          <a:prstGeom prst="rect">
            <a:avLst/>
          </a:prstGeom>
        </p:spPr>
      </p:pic>
    </p:spTree>
    <p:extLst>
      <p:ext uri="{BB962C8B-B14F-4D97-AF65-F5344CB8AC3E}">
        <p14:creationId xmlns:p14="http://schemas.microsoft.com/office/powerpoint/2010/main" val="38953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500"/>
                                        <p:tgtEl>
                                          <p:spTgt spid="3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0"/>
                                        </p:tgtEl>
                                        <p:attrNameLst>
                                          <p:attrName>style.visibility</p:attrName>
                                        </p:attrNameLst>
                                      </p:cBhvr>
                                      <p:to>
                                        <p:strVal val="visible"/>
                                      </p:to>
                                    </p:set>
                                    <p:animEffect transition="in" filter="fade">
                                      <p:cBhvr>
                                        <p:cTn id="11" dur="500"/>
                                        <p:tgtEl>
                                          <p:spTgt spid="28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wipe(down)">
                                      <p:cBhvr>
                                        <p:cTn id="24" dur="500"/>
                                        <p:tgtEl>
                                          <p:spTgt spid="335"/>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331"/>
                                        </p:tgtEl>
                                        <p:attrNameLst>
                                          <p:attrName>style.visibility</p:attrName>
                                        </p:attrNameLst>
                                      </p:cBhvr>
                                      <p:to>
                                        <p:strVal val="visible"/>
                                      </p:to>
                                    </p:set>
                                    <p:animEffect transition="in" filter="wipe(down)">
                                      <p:cBhvr>
                                        <p:cTn id="28" dur="500"/>
                                        <p:tgtEl>
                                          <p:spTgt spid="331"/>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340"/>
                                        </p:tgtEl>
                                        <p:attrNameLst>
                                          <p:attrName>style.visibility</p:attrName>
                                        </p:attrNameLst>
                                      </p:cBhvr>
                                      <p:to>
                                        <p:strVal val="visible"/>
                                      </p:to>
                                    </p:set>
                                    <p:animEffect transition="in" filter="wipe(down)">
                                      <p:cBhvr>
                                        <p:cTn id="32" dur="500"/>
                                        <p:tgtEl>
                                          <p:spTgt spid="340"/>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28"/>
                                        </p:tgtEl>
                                        <p:attrNameLst>
                                          <p:attrName>style.visibility</p:attrName>
                                        </p:attrNameLst>
                                      </p:cBhvr>
                                      <p:to>
                                        <p:strVal val="visible"/>
                                      </p:to>
                                    </p:set>
                                    <p:animEffect transition="in" filter="fade">
                                      <p:cBhvr>
                                        <p:cTn id="40" dur="500"/>
                                        <p:tgtEl>
                                          <p:spTgt spid="228"/>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254"/>
                                        </p:tgtEl>
                                        <p:attrNameLst>
                                          <p:attrName>style.visibility</p:attrName>
                                        </p:attrNameLst>
                                      </p:cBhvr>
                                      <p:to>
                                        <p:strVal val="visible"/>
                                      </p:to>
                                    </p:set>
                                    <p:animEffect transition="in" filter="fade">
                                      <p:cBhvr>
                                        <p:cTn id="44" dur="500"/>
                                        <p:tgtEl>
                                          <p:spTgt spid="254"/>
                                        </p:tgtEl>
                                      </p:cBhvr>
                                    </p:animEffect>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345"/>
                                        </p:tgtEl>
                                        <p:attrNameLst>
                                          <p:attrName>style.visibility</p:attrName>
                                        </p:attrNameLst>
                                      </p:cBhvr>
                                      <p:to>
                                        <p:strVal val="visible"/>
                                      </p:to>
                                    </p:set>
                                    <p:animEffect transition="in" filter="fade">
                                      <p:cBhvr>
                                        <p:cTn id="48" dur="1000"/>
                                        <p:tgtEl>
                                          <p:spTgt spid="345"/>
                                        </p:tgtEl>
                                      </p:cBhvr>
                                    </p:animEffect>
                                    <p:anim calcmode="lin" valueType="num">
                                      <p:cBhvr>
                                        <p:cTn id="49" dur="1000" fill="hold"/>
                                        <p:tgtEl>
                                          <p:spTgt spid="345"/>
                                        </p:tgtEl>
                                        <p:attrNameLst>
                                          <p:attrName>ppt_x</p:attrName>
                                        </p:attrNameLst>
                                      </p:cBhvr>
                                      <p:tavLst>
                                        <p:tav tm="0">
                                          <p:val>
                                            <p:strVal val="#ppt_x"/>
                                          </p:val>
                                        </p:tav>
                                        <p:tav tm="100000">
                                          <p:val>
                                            <p:strVal val="#ppt_x"/>
                                          </p:val>
                                        </p:tav>
                                      </p:tavLst>
                                    </p:anim>
                                    <p:anim calcmode="lin" valueType="num">
                                      <p:cBhvr>
                                        <p:cTn id="50" dur="1000" fill="hold"/>
                                        <p:tgtEl>
                                          <p:spTgt spid="3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24972"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6" name="Title 1">
            <a:extLst>
              <a:ext uri="{FF2B5EF4-FFF2-40B4-BE49-F238E27FC236}">
                <a16:creationId xmlns:a16="http://schemas.microsoft.com/office/drawing/2014/main" id="{ED025CB2-3FD1-4FBC-AF7C-D20BB64EAFEB}"/>
              </a:ext>
            </a:extLst>
          </p:cNvPr>
          <p:cNvSpPr txBox="1">
            <a:spLocks/>
          </p:cNvSpPr>
          <p:nvPr/>
        </p:nvSpPr>
        <p:spPr>
          <a:xfrm>
            <a:off x="516308" y="169186"/>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Books Author</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1" name="Picture 10">
            <a:extLst>
              <a:ext uri="{FF2B5EF4-FFF2-40B4-BE49-F238E27FC236}">
                <a16:creationId xmlns:a16="http://schemas.microsoft.com/office/drawing/2014/main" id="{18E8DA21-EE88-4DF6-B65C-F8CCBBC36A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5600" y="1250743"/>
            <a:ext cx="3709961" cy="4848837"/>
          </a:xfrm>
          <a:prstGeom prst="rect">
            <a:avLst/>
          </a:prstGeom>
        </p:spPr>
      </p:pic>
      <p:pic>
        <p:nvPicPr>
          <p:cNvPr id="3" name="Picture 2">
            <a:extLst>
              <a:ext uri="{FF2B5EF4-FFF2-40B4-BE49-F238E27FC236}">
                <a16:creationId xmlns:a16="http://schemas.microsoft.com/office/drawing/2014/main" id="{8D1D87F9-A7FD-4B6D-9B7A-9694D8AC06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5214" y="1250743"/>
            <a:ext cx="3588867" cy="4848837"/>
          </a:xfrm>
          <a:prstGeom prst="rect">
            <a:avLst/>
          </a:prstGeom>
        </p:spPr>
      </p:pic>
    </p:spTree>
    <p:extLst>
      <p:ext uri="{BB962C8B-B14F-4D97-AF65-F5344CB8AC3E}">
        <p14:creationId xmlns:p14="http://schemas.microsoft.com/office/powerpoint/2010/main" val="2638521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grpSp>
        <p:nvGrpSpPr>
          <p:cNvPr id="11" name="Group 10">
            <a:extLst>
              <a:ext uri="{FF2B5EF4-FFF2-40B4-BE49-F238E27FC236}">
                <a16:creationId xmlns:a16="http://schemas.microsoft.com/office/drawing/2014/main" id="{A1D6ADD5-D0D7-427C-9329-92AD35CBB356}"/>
              </a:ext>
            </a:extLst>
          </p:cNvPr>
          <p:cNvGrpSpPr/>
          <p:nvPr/>
        </p:nvGrpSpPr>
        <p:grpSpPr>
          <a:xfrm>
            <a:off x="3439447" y="3598678"/>
            <a:ext cx="809866" cy="1098550"/>
            <a:chOff x="2071688" y="2946400"/>
            <a:chExt cx="1327150" cy="1800226"/>
          </a:xfrm>
        </p:grpSpPr>
        <p:sp>
          <p:nvSpPr>
            <p:cNvPr id="12" name="Freeform 11">
              <a:extLst>
                <a:ext uri="{FF2B5EF4-FFF2-40B4-BE49-F238E27FC236}">
                  <a16:creationId xmlns:a16="http://schemas.microsoft.com/office/drawing/2014/main" id="{F17230C1-134A-4271-B02C-426A0B8B0D52}"/>
                </a:ext>
              </a:extLst>
            </p:cNvPr>
            <p:cNvSpPr>
              <a:spLocks noEditPoints="1"/>
            </p:cNvSpPr>
            <p:nvPr/>
          </p:nvSpPr>
          <p:spPr bwMode="auto">
            <a:xfrm>
              <a:off x="2174875" y="4521200"/>
              <a:ext cx="147637" cy="225425"/>
            </a:xfrm>
            <a:custGeom>
              <a:avLst/>
              <a:gdLst>
                <a:gd name="T0" fmla="*/ 0 w 68"/>
                <a:gd name="T1" fmla="*/ 102 h 103"/>
                <a:gd name="T2" fmla="*/ 1 w 68"/>
                <a:gd name="T3" fmla="*/ 81 h 103"/>
                <a:gd name="T4" fmla="*/ 1 w 68"/>
                <a:gd name="T5" fmla="*/ 0 h 103"/>
                <a:gd name="T6" fmla="*/ 22 w 68"/>
                <a:gd name="T7" fmla="*/ 0 h 103"/>
                <a:gd name="T8" fmla="*/ 22 w 68"/>
                <a:gd name="T9" fmla="*/ 39 h 103"/>
                <a:gd name="T10" fmla="*/ 22 w 68"/>
                <a:gd name="T11" fmla="*/ 39 h 103"/>
                <a:gd name="T12" fmla="*/ 41 w 68"/>
                <a:gd name="T13" fmla="*/ 30 h 103"/>
                <a:gd name="T14" fmla="*/ 68 w 68"/>
                <a:gd name="T15" fmla="*/ 65 h 103"/>
                <a:gd name="T16" fmla="*/ 38 w 68"/>
                <a:gd name="T17" fmla="*/ 103 h 103"/>
                <a:gd name="T18" fmla="*/ 19 w 68"/>
                <a:gd name="T19" fmla="*/ 92 h 103"/>
                <a:gd name="T20" fmla="*/ 19 w 68"/>
                <a:gd name="T21" fmla="*/ 92 h 103"/>
                <a:gd name="T22" fmla="*/ 18 w 68"/>
                <a:gd name="T23" fmla="*/ 102 h 103"/>
                <a:gd name="T24" fmla="*/ 0 w 68"/>
                <a:gd name="T25" fmla="*/ 102 h 103"/>
                <a:gd name="T26" fmla="*/ 22 w 68"/>
                <a:gd name="T27" fmla="*/ 73 h 103"/>
                <a:gd name="T28" fmla="*/ 22 w 68"/>
                <a:gd name="T29" fmla="*/ 77 h 103"/>
                <a:gd name="T30" fmla="*/ 33 w 68"/>
                <a:gd name="T31" fmla="*/ 86 h 103"/>
                <a:gd name="T32" fmla="*/ 46 w 68"/>
                <a:gd name="T33" fmla="*/ 66 h 103"/>
                <a:gd name="T34" fmla="*/ 33 w 68"/>
                <a:gd name="T35" fmla="*/ 46 h 103"/>
                <a:gd name="T36" fmla="*/ 22 w 68"/>
                <a:gd name="T37" fmla="*/ 56 h 103"/>
                <a:gd name="T38" fmla="*/ 22 w 68"/>
                <a:gd name="T39" fmla="*/ 60 h 103"/>
                <a:gd name="T40" fmla="*/ 22 w 68"/>
                <a:gd name="T41"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03">
                  <a:moveTo>
                    <a:pt x="0" y="102"/>
                  </a:moveTo>
                  <a:cubicBezTo>
                    <a:pt x="0" y="96"/>
                    <a:pt x="1" y="88"/>
                    <a:pt x="1" y="81"/>
                  </a:cubicBezTo>
                  <a:cubicBezTo>
                    <a:pt x="1" y="0"/>
                    <a:pt x="1" y="0"/>
                    <a:pt x="1" y="0"/>
                  </a:cubicBezTo>
                  <a:cubicBezTo>
                    <a:pt x="22" y="0"/>
                    <a:pt x="22" y="0"/>
                    <a:pt x="22" y="0"/>
                  </a:cubicBezTo>
                  <a:cubicBezTo>
                    <a:pt x="22" y="39"/>
                    <a:pt x="22" y="39"/>
                    <a:pt x="22" y="39"/>
                  </a:cubicBezTo>
                  <a:cubicBezTo>
                    <a:pt x="22" y="39"/>
                    <a:pt x="22" y="39"/>
                    <a:pt x="22" y="39"/>
                  </a:cubicBezTo>
                  <a:cubicBezTo>
                    <a:pt x="26" y="33"/>
                    <a:pt x="32" y="30"/>
                    <a:pt x="41" y="30"/>
                  </a:cubicBezTo>
                  <a:cubicBezTo>
                    <a:pt x="57" y="30"/>
                    <a:pt x="68" y="44"/>
                    <a:pt x="68" y="65"/>
                  </a:cubicBezTo>
                  <a:cubicBezTo>
                    <a:pt x="68" y="90"/>
                    <a:pt x="53" y="103"/>
                    <a:pt x="38" y="103"/>
                  </a:cubicBezTo>
                  <a:cubicBezTo>
                    <a:pt x="31" y="103"/>
                    <a:pt x="24" y="100"/>
                    <a:pt x="19" y="92"/>
                  </a:cubicBezTo>
                  <a:cubicBezTo>
                    <a:pt x="19" y="92"/>
                    <a:pt x="19" y="92"/>
                    <a:pt x="19" y="92"/>
                  </a:cubicBezTo>
                  <a:cubicBezTo>
                    <a:pt x="18" y="102"/>
                    <a:pt x="18" y="102"/>
                    <a:pt x="18" y="102"/>
                  </a:cubicBezTo>
                  <a:lnTo>
                    <a:pt x="0" y="102"/>
                  </a:lnTo>
                  <a:close/>
                  <a:moveTo>
                    <a:pt x="22" y="73"/>
                  </a:moveTo>
                  <a:cubicBezTo>
                    <a:pt x="22" y="75"/>
                    <a:pt x="22" y="76"/>
                    <a:pt x="22" y="77"/>
                  </a:cubicBezTo>
                  <a:cubicBezTo>
                    <a:pt x="24" y="83"/>
                    <a:pt x="28" y="86"/>
                    <a:pt x="33" y="86"/>
                  </a:cubicBezTo>
                  <a:cubicBezTo>
                    <a:pt x="42" y="86"/>
                    <a:pt x="46" y="79"/>
                    <a:pt x="46" y="66"/>
                  </a:cubicBezTo>
                  <a:cubicBezTo>
                    <a:pt x="46" y="55"/>
                    <a:pt x="42" y="46"/>
                    <a:pt x="33" y="46"/>
                  </a:cubicBezTo>
                  <a:cubicBezTo>
                    <a:pt x="28" y="46"/>
                    <a:pt x="24" y="50"/>
                    <a:pt x="22" y="56"/>
                  </a:cubicBezTo>
                  <a:cubicBezTo>
                    <a:pt x="22" y="57"/>
                    <a:pt x="22" y="59"/>
                    <a:pt x="22" y="60"/>
                  </a:cubicBezTo>
                  <a:lnTo>
                    <a:pt x="22" y="7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336E28CB-8668-49D1-864D-FBD29278C5A6}"/>
                </a:ext>
              </a:extLst>
            </p:cNvPr>
            <p:cNvSpPr>
              <a:spLocks noEditPoints="1"/>
            </p:cNvSpPr>
            <p:nvPr/>
          </p:nvSpPr>
          <p:spPr bwMode="auto">
            <a:xfrm>
              <a:off x="2349500" y="4524375"/>
              <a:ext cx="47625" cy="219075"/>
            </a:xfrm>
            <a:custGeom>
              <a:avLst/>
              <a:gdLst>
                <a:gd name="T0" fmla="*/ 22 w 22"/>
                <a:gd name="T1" fmla="*/ 11 h 101"/>
                <a:gd name="T2" fmla="*/ 11 w 22"/>
                <a:gd name="T3" fmla="*/ 22 h 101"/>
                <a:gd name="T4" fmla="*/ 0 w 22"/>
                <a:gd name="T5" fmla="*/ 11 h 101"/>
                <a:gd name="T6" fmla="*/ 11 w 22"/>
                <a:gd name="T7" fmla="*/ 0 h 101"/>
                <a:gd name="T8" fmla="*/ 22 w 22"/>
                <a:gd name="T9" fmla="*/ 11 h 101"/>
                <a:gd name="T10" fmla="*/ 0 w 22"/>
                <a:gd name="T11" fmla="*/ 101 h 101"/>
                <a:gd name="T12" fmla="*/ 0 w 22"/>
                <a:gd name="T13" fmla="*/ 30 h 101"/>
                <a:gd name="T14" fmla="*/ 21 w 22"/>
                <a:gd name="T15" fmla="*/ 30 h 101"/>
                <a:gd name="T16" fmla="*/ 21 w 22"/>
                <a:gd name="T17" fmla="*/ 101 h 101"/>
                <a:gd name="T18" fmla="*/ 0 w 22"/>
                <a:gd name="T1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01">
                  <a:moveTo>
                    <a:pt x="22" y="11"/>
                  </a:moveTo>
                  <a:cubicBezTo>
                    <a:pt x="22" y="17"/>
                    <a:pt x="17" y="22"/>
                    <a:pt x="11" y="22"/>
                  </a:cubicBezTo>
                  <a:cubicBezTo>
                    <a:pt x="4" y="22"/>
                    <a:pt x="0" y="17"/>
                    <a:pt x="0" y="11"/>
                  </a:cubicBezTo>
                  <a:cubicBezTo>
                    <a:pt x="0" y="5"/>
                    <a:pt x="4" y="0"/>
                    <a:pt x="11" y="0"/>
                  </a:cubicBezTo>
                  <a:cubicBezTo>
                    <a:pt x="17" y="0"/>
                    <a:pt x="22" y="5"/>
                    <a:pt x="22" y="11"/>
                  </a:cubicBezTo>
                  <a:close/>
                  <a:moveTo>
                    <a:pt x="0" y="101"/>
                  </a:moveTo>
                  <a:cubicBezTo>
                    <a:pt x="0" y="30"/>
                    <a:pt x="0" y="30"/>
                    <a:pt x="0" y="30"/>
                  </a:cubicBezTo>
                  <a:cubicBezTo>
                    <a:pt x="21" y="30"/>
                    <a:pt x="21" y="30"/>
                    <a:pt x="21" y="30"/>
                  </a:cubicBezTo>
                  <a:cubicBezTo>
                    <a:pt x="21" y="101"/>
                    <a:pt x="21" y="101"/>
                    <a:pt x="21" y="101"/>
                  </a:cubicBezTo>
                  <a:lnTo>
                    <a:pt x="0" y="1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1EEF64B3-18FD-4D80-BB0E-29C593502D17}"/>
                </a:ext>
              </a:extLst>
            </p:cNvPr>
            <p:cNvSpPr>
              <a:spLocks/>
            </p:cNvSpPr>
            <p:nvPr/>
          </p:nvSpPr>
          <p:spPr bwMode="auto">
            <a:xfrm>
              <a:off x="2417763" y="4545013"/>
              <a:ext cx="98425" cy="201613"/>
            </a:xfrm>
            <a:custGeom>
              <a:avLst/>
              <a:gdLst>
                <a:gd name="T0" fmla="*/ 29 w 45"/>
                <a:gd name="T1" fmla="*/ 0 h 92"/>
                <a:gd name="T2" fmla="*/ 29 w 45"/>
                <a:gd name="T3" fmla="*/ 20 h 92"/>
                <a:gd name="T4" fmla="*/ 45 w 45"/>
                <a:gd name="T5" fmla="*/ 20 h 92"/>
                <a:gd name="T6" fmla="*/ 45 w 45"/>
                <a:gd name="T7" fmla="*/ 35 h 92"/>
                <a:gd name="T8" fmla="*/ 29 w 45"/>
                <a:gd name="T9" fmla="*/ 35 h 92"/>
                <a:gd name="T10" fmla="*/ 29 w 45"/>
                <a:gd name="T11" fmla="*/ 63 h 92"/>
                <a:gd name="T12" fmla="*/ 38 w 45"/>
                <a:gd name="T13" fmla="*/ 75 h 92"/>
                <a:gd name="T14" fmla="*/ 44 w 45"/>
                <a:gd name="T15" fmla="*/ 74 h 92"/>
                <a:gd name="T16" fmla="*/ 44 w 45"/>
                <a:gd name="T17" fmla="*/ 90 h 92"/>
                <a:gd name="T18" fmla="*/ 30 w 45"/>
                <a:gd name="T19" fmla="*/ 92 h 92"/>
                <a:gd name="T20" fmla="*/ 15 w 45"/>
                <a:gd name="T21" fmla="*/ 86 h 92"/>
                <a:gd name="T22" fmla="*/ 9 w 45"/>
                <a:gd name="T23" fmla="*/ 66 h 92"/>
                <a:gd name="T24" fmla="*/ 9 w 45"/>
                <a:gd name="T25" fmla="*/ 35 h 92"/>
                <a:gd name="T26" fmla="*/ 0 w 45"/>
                <a:gd name="T27" fmla="*/ 35 h 92"/>
                <a:gd name="T28" fmla="*/ 0 w 45"/>
                <a:gd name="T29" fmla="*/ 20 h 92"/>
                <a:gd name="T30" fmla="*/ 9 w 45"/>
                <a:gd name="T31" fmla="*/ 20 h 92"/>
                <a:gd name="T32" fmla="*/ 9 w 45"/>
                <a:gd name="T33" fmla="*/ 5 h 92"/>
                <a:gd name="T34" fmla="*/ 29 w 45"/>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92">
                  <a:moveTo>
                    <a:pt x="29" y="0"/>
                  </a:moveTo>
                  <a:cubicBezTo>
                    <a:pt x="29" y="20"/>
                    <a:pt x="29" y="20"/>
                    <a:pt x="29" y="20"/>
                  </a:cubicBezTo>
                  <a:cubicBezTo>
                    <a:pt x="45" y="20"/>
                    <a:pt x="45" y="20"/>
                    <a:pt x="45" y="20"/>
                  </a:cubicBezTo>
                  <a:cubicBezTo>
                    <a:pt x="45" y="35"/>
                    <a:pt x="45" y="35"/>
                    <a:pt x="45" y="35"/>
                  </a:cubicBezTo>
                  <a:cubicBezTo>
                    <a:pt x="29" y="35"/>
                    <a:pt x="29" y="35"/>
                    <a:pt x="29" y="35"/>
                  </a:cubicBezTo>
                  <a:cubicBezTo>
                    <a:pt x="29" y="63"/>
                    <a:pt x="29" y="63"/>
                    <a:pt x="29" y="63"/>
                  </a:cubicBezTo>
                  <a:cubicBezTo>
                    <a:pt x="29" y="71"/>
                    <a:pt x="32" y="75"/>
                    <a:pt x="38" y="75"/>
                  </a:cubicBezTo>
                  <a:cubicBezTo>
                    <a:pt x="40" y="75"/>
                    <a:pt x="42" y="74"/>
                    <a:pt x="44" y="74"/>
                  </a:cubicBezTo>
                  <a:cubicBezTo>
                    <a:pt x="44" y="90"/>
                    <a:pt x="44" y="90"/>
                    <a:pt x="44" y="90"/>
                  </a:cubicBezTo>
                  <a:cubicBezTo>
                    <a:pt x="41" y="91"/>
                    <a:pt x="36" y="92"/>
                    <a:pt x="30" y="92"/>
                  </a:cubicBezTo>
                  <a:cubicBezTo>
                    <a:pt x="24" y="92"/>
                    <a:pt x="18" y="90"/>
                    <a:pt x="15" y="86"/>
                  </a:cubicBezTo>
                  <a:cubicBezTo>
                    <a:pt x="11" y="82"/>
                    <a:pt x="9" y="76"/>
                    <a:pt x="9" y="66"/>
                  </a:cubicBezTo>
                  <a:cubicBezTo>
                    <a:pt x="9" y="35"/>
                    <a:pt x="9" y="35"/>
                    <a:pt x="9" y="35"/>
                  </a:cubicBezTo>
                  <a:cubicBezTo>
                    <a:pt x="0" y="35"/>
                    <a:pt x="0" y="35"/>
                    <a:pt x="0" y="35"/>
                  </a:cubicBezTo>
                  <a:cubicBezTo>
                    <a:pt x="0" y="20"/>
                    <a:pt x="0" y="20"/>
                    <a:pt x="0" y="20"/>
                  </a:cubicBezTo>
                  <a:cubicBezTo>
                    <a:pt x="9" y="20"/>
                    <a:pt x="9" y="20"/>
                    <a:pt x="9" y="20"/>
                  </a:cubicBezTo>
                  <a:cubicBezTo>
                    <a:pt x="9" y="5"/>
                    <a:pt x="9" y="5"/>
                    <a:pt x="9" y="5"/>
                  </a:cubicBezTo>
                  <a:lnTo>
                    <a:pt x="2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074443BE-33D0-43F1-B419-D1F41DA0A156}"/>
                </a:ext>
              </a:extLst>
            </p:cNvPr>
            <p:cNvSpPr>
              <a:spLocks/>
            </p:cNvSpPr>
            <p:nvPr/>
          </p:nvSpPr>
          <p:spPr bwMode="auto">
            <a:xfrm>
              <a:off x="2532063" y="4586288"/>
              <a:ext cx="112712" cy="160338"/>
            </a:xfrm>
            <a:custGeom>
              <a:avLst/>
              <a:gdLst>
                <a:gd name="T0" fmla="*/ 52 w 52"/>
                <a:gd name="T1" fmla="*/ 70 h 73"/>
                <a:gd name="T2" fmla="*/ 35 w 52"/>
                <a:gd name="T3" fmla="*/ 73 h 73"/>
                <a:gd name="T4" fmla="*/ 0 w 52"/>
                <a:gd name="T5" fmla="*/ 37 h 73"/>
                <a:gd name="T6" fmla="*/ 38 w 52"/>
                <a:gd name="T7" fmla="*/ 0 h 73"/>
                <a:gd name="T8" fmla="*/ 52 w 52"/>
                <a:gd name="T9" fmla="*/ 2 h 73"/>
                <a:gd name="T10" fmla="*/ 49 w 52"/>
                <a:gd name="T11" fmla="*/ 18 h 73"/>
                <a:gd name="T12" fmla="*/ 39 w 52"/>
                <a:gd name="T13" fmla="*/ 16 h 73"/>
                <a:gd name="T14" fmla="*/ 21 w 52"/>
                <a:gd name="T15" fmla="*/ 36 h 73"/>
                <a:gd name="T16" fmla="*/ 39 w 52"/>
                <a:gd name="T17" fmla="*/ 56 h 73"/>
                <a:gd name="T18" fmla="*/ 50 w 52"/>
                <a:gd name="T19" fmla="*/ 54 h 73"/>
                <a:gd name="T20" fmla="*/ 52 w 52"/>
                <a:gd name="T21"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3">
                  <a:moveTo>
                    <a:pt x="52" y="70"/>
                  </a:moveTo>
                  <a:cubicBezTo>
                    <a:pt x="49" y="72"/>
                    <a:pt x="42" y="73"/>
                    <a:pt x="35" y="73"/>
                  </a:cubicBezTo>
                  <a:cubicBezTo>
                    <a:pt x="13" y="73"/>
                    <a:pt x="0" y="59"/>
                    <a:pt x="0" y="37"/>
                  </a:cubicBezTo>
                  <a:cubicBezTo>
                    <a:pt x="0" y="16"/>
                    <a:pt x="13" y="0"/>
                    <a:pt x="38" y="0"/>
                  </a:cubicBezTo>
                  <a:cubicBezTo>
                    <a:pt x="43" y="0"/>
                    <a:pt x="49" y="1"/>
                    <a:pt x="52" y="2"/>
                  </a:cubicBezTo>
                  <a:cubicBezTo>
                    <a:pt x="49" y="18"/>
                    <a:pt x="49" y="18"/>
                    <a:pt x="49" y="18"/>
                  </a:cubicBezTo>
                  <a:cubicBezTo>
                    <a:pt x="47" y="17"/>
                    <a:pt x="44" y="16"/>
                    <a:pt x="39" y="16"/>
                  </a:cubicBezTo>
                  <a:cubicBezTo>
                    <a:pt x="28" y="16"/>
                    <a:pt x="21" y="24"/>
                    <a:pt x="21" y="36"/>
                  </a:cubicBezTo>
                  <a:cubicBezTo>
                    <a:pt x="21" y="49"/>
                    <a:pt x="29" y="56"/>
                    <a:pt x="39" y="56"/>
                  </a:cubicBezTo>
                  <a:cubicBezTo>
                    <a:pt x="43" y="56"/>
                    <a:pt x="47" y="55"/>
                    <a:pt x="50" y="54"/>
                  </a:cubicBezTo>
                  <a:lnTo>
                    <a:pt x="52" y="7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311BE72E-EDDC-4D11-886E-B684FB336E11}"/>
                </a:ext>
              </a:extLst>
            </p:cNvPr>
            <p:cNvSpPr>
              <a:spLocks noEditPoints="1"/>
            </p:cNvSpPr>
            <p:nvPr/>
          </p:nvSpPr>
          <p:spPr bwMode="auto">
            <a:xfrm>
              <a:off x="2657475" y="4586288"/>
              <a:ext cx="146050" cy="160338"/>
            </a:xfrm>
            <a:custGeom>
              <a:avLst/>
              <a:gdLst>
                <a:gd name="T0" fmla="*/ 67 w 67"/>
                <a:gd name="T1" fmla="*/ 36 h 73"/>
                <a:gd name="T2" fmla="*/ 33 w 67"/>
                <a:gd name="T3" fmla="*/ 73 h 73"/>
                <a:gd name="T4" fmla="*/ 0 w 67"/>
                <a:gd name="T5" fmla="*/ 37 h 73"/>
                <a:gd name="T6" fmla="*/ 34 w 67"/>
                <a:gd name="T7" fmla="*/ 0 h 73"/>
                <a:gd name="T8" fmla="*/ 67 w 67"/>
                <a:gd name="T9" fmla="*/ 36 h 73"/>
                <a:gd name="T10" fmla="*/ 21 w 67"/>
                <a:gd name="T11" fmla="*/ 36 h 73"/>
                <a:gd name="T12" fmla="*/ 34 w 67"/>
                <a:gd name="T13" fmla="*/ 58 h 73"/>
                <a:gd name="T14" fmla="*/ 46 w 67"/>
                <a:gd name="T15" fmla="*/ 36 h 73"/>
                <a:gd name="T16" fmla="*/ 34 w 67"/>
                <a:gd name="T17" fmla="*/ 15 h 73"/>
                <a:gd name="T18" fmla="*/ 21 w 67"/>
                <a:gd name="T19"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73">
                  <a:moveTo>
                    <a:pt x="67" y="36"/>
                  </a:moveTo>
                  <a:cubicBezTo>
                    <a:pt x="67" y="63"/>
                    <a:pt x="50" y="73"/>
                    <a:pt x="33" y="73"/>
                  </a:cubicBezTo>
                  <a:cubicBezTo>
                    <a:pt x="14" y="73"/>
                    <a:pt x="0" y="60"/>
                    <a:pt x="0" y="37"/>
                  </a:cubicBezTo>
                  <a:cubicBezTo>
                    <a:pt x="0" y="13"/>
                    <a:pt x="14" y="0"/>
                    <a:pt x="34" y="0"/>
                  </a:cubicBezTo>
                  <a:cubicBezTo>
                    <a:pt x="54" y="0"/>
                    <a:pt x="67" y="14"/>
                    <a:pt x="67" y="36"/>
                  </a:cubicBezTo>
                  <a:close/>
                  <a:moveTo>
                    <a:pt x="21" y="36"/>
                  </a:moveTo>
                  <a:cubicBezTo>
                    <a:pt x="21" y="48"/>
                    <a:pt x="25" y="58"/>
                    <a:pt x="34" y="58"/>
                  </a:cubicBezTo>
                  <a:cubicBezTo>
                    <a:pt x="42" y="58"/>
                    <a:pt x="46" y="48"/>
                    <a:pt x="46" y="36"/>
                  </a:cubicBezTo>
                  <a:cubicBezTo>
                    <a:pt x="46" y="26"/>
                    <a:pt x="43" y="15"/>
                    <a:pt x="34" y="15"/>
                  </a:cubicBezTo>
                  <a:cubicBezTo>
                    <a:pt x="25" y="15"/>
                    <a:pt x="21" y="26"/>
                    <a:pt x="21" y="3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F5A448B8-09DB-4A46-8F75-C574CAE56E6D}"/>
                </a:ext>
              </a:extLst>
            </p:cNvPr>
            <p:cNvSpPr>
              <a:spLocks noEditPoints="1"/>
            </p:cNvSpPr>
            <p:nvPr/>
          </p:nvSpPr>
          <p:spPr bwMode="auto">
            <a:xfrm>
              <a:off x="2832100" y="4524375"/>
              <a:ext cx="47625" cy="219075"/>
            </a:xfrm>
            <a:custGeom>
              <a:avLst/>
              <a:gdLst>
                <a:gd name="T0" fmla="*/ 22 w 22"/>
                <a:gd name="T1" fmla="*/ 11 h 101"/>
                <a:gd name="T2" fmla="*/ 10 w 22"/>
                <a:gd name="T3" fmla="*/ 22 h 101"/>
                <a:gd name="T4" fmla="*/ 0 w 22"/>
                <a:gd name="T5" fmla="*/ 11 h 101"/>
                <a:gd name="T6" fmla="*/ 11 w 22"/>
                <a:gd name="T7" fmla="*/ 0 h 101"/>
                <a:gd name="T8" fmla="*/ 22 w 22"/>
                <a:gd name="T9" fmla="*/ 11 h 101"/>
                <a:gd name="T10" fmla="*/ 0 w 22"/>
                <a:gd name="T11" fmla="*/ 101 h 101"/>
                <a:gd name="T12" fmla="*/ 0 w 22"/>
                <a:gd name="T13" fmla="*/ 30 h 101"/>
                <a:gd name="T14" fmla="*/ 21 w 22"/>
                <a:gd name="T15" fmla="*/ 30 h 101"/>
                <a:gd name="T16" fmla="*/ 21 w 22"/>
                <a:gd name="T17" fmla="*/ 101 h 101"/>
                <a:gd name="T18" fmla="*/ 0 w 22"/>
                <a:gd name="T1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01">
                  <a:moveTo>
                    <a:pt x="22" y="11"/>
                  </a:moveTo>
                  <a:cubicBezTo>
                    <a:pt x="22" y="17"/>
                    <a:pt x="17" y="22"/>
                    <a:pt x="10" y="22"/>
                  </a:cubicBezTo>
                  <a:cubicBezTo>
                    <a:pt x="4" y="22"/>
                    <a:pt x="0" y="17"/>
                    <a:pt x="0" y="11"/>
                  </a:cubicBezTo>
                  <a:cubicBezTo>
                    <a:pt x="0" y="5"/>
                    <a:pt x="4" y="0"/>
                    <a:pt x="11" y="0"/>
                  </a:cubicBezTo>
                  <a:cubicBezTo>
                    <a:pt x="17" y="0"/>
                    <a:pt x="22" y="5"/>
                    <a:pt x="22" y="11"/>
                  </a:cubicBezTo>
                  <a:close/>
                  <a:moveTo>
                    <a:pt x="0" y="101"/>
                  </a:moveTo>
                  <a:cubicBezTo>
                    <a:pt x="0" y="30"/>
                    <a:pt x="0" y="30"/>
                    <a:pt x="0" y="30"/>
                  </a:cubicBezTo>
                  <a:cubicBezTo>
                    <a:pt x="21" y="30"/>
                    <a:pt x="21" y="30"/>
                    <a:pt x="21" y="30"/>
                  </a:cubicBezTo>
                  <a:cubicBezTo>
                    <a:pt x="21" y="101"/>
                    <a:pt x="21" y="101"/>
                    <a:pt x="21" y="101"/>
                  </a:cubicBezTo>
                  <a:lnTo>
                    <a:pt x="0" y="1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66807F90-AA83-487F-B7CA-2F592488189D}"/>
                </a:ext>
              </a:extLst>
            </p:cNvPr>
            <p:cNvSpPr>
              <a:spLocks/>
            </p:cNvSpPr>
            <p:nvPr/>
          </p:nvSpPr>
          <p:spPr bwMode="auto">
            <a:xfrm>
              <a:off x="2913063" y="4586288"/>
              <a:ext cx="136525" cy="157163"/>
            </a:xfrm>
            <a:custGeom>
              <a:avLst/>
              <a:gdLst>
                <a:gd name="T0" fmla="*/ 0 w 63"/>
                <a:gd name="T1" fmla="*/ 23 h 72"/>
                <a:gd name="T2" fmla="*/ 0 w 63"/>
                <a:gd name="T3" fmla="*/ 1 h 72"/>
                <a:gd name="T4" fmla="*/ 18 w 63"/>
                <a:gd name="T5" fmla="*/ 1 h 72"/>
                <a:gd name="T6" fmla="*/ 19 w 63"/>
                <a:gd name="T7" fmla="*/ 10 h 72"/>
                <a:gd name="T8" fmla="*/ 19 w 63"/>
                <a:gd name="T9" fmla="*/ 10 h 72"/>
                <a:gd name="T10" fmla="*/ 40 w 63"/>
                <a:gd name="T11" fmla="*/ 0 h 72"/>
                <a:gd name="T12" fmla="*/ 63 w 63"/>
                <a:gd name="T13" fmla="*/ 29 h 72"/>
                <a:gd name="T14" fmla="*/ 63 w 63"/>
                <a:gd name="T15" fmla="*/ 72 h 72"/>
                <a:gd name="T16" fmla="*/ 42 w 63"/>
                <a:gd name="T17" fmla="*/ 72 h 72"/>
                <a:gd name="T18" fmla="*/ 42 w 63"/>
                <a:gd name="T19" fmla="*/ 31 h 72"/>
                <a:gd name="T20" fmla="*/ 32 w 63"/>
                <a:gd name="T21" fmla="*/ 17 h 72"/>
                <a:gd name="T22" fmla="*/ 22 w 63"/>
                <a:gd name="T23" fmla="*/ 24 h 72"/>
                <a:gd name="T24" fmla="*/ 21 w 63"/>
                <a:gd name="T25" fmla="*/ 30 h 72"/>
                <a:gd name="T26" fmla="*/ 21 w 63"/>
                <a:gd name="T27" fmla="*/ 72 h 72"/>
                <a:gd name="T28" fmla="*/ 0 w 63"/>
                <a:gd name="T29" fmla="*/ 72 h 72"/>
                <a:gd name="T30" fmla="*/ 0 w 63"/>
                <a:gd name="T31"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2">
                  <a:moveTo>
                    <a:pt x="0" y="23"/>
                  </a:moveTo>
                  <a:cubicBezTo>
                    <a:pt x="0" y="15"/>
                    <a:pt x="0" y="8"/>
                    <a:pt x="0" y="1"/>
                  </a:cubicBezTo>
                  <a:cubicBezTo>
                    <a:pt x="18" y="1"/>
                    <a:pt x="18" y="1"/>
                    <a:pt x="18" y="1"/>
                  </a:cubicBezTo>
                  <a:cubicBezTo>
                    <a:pt x="19" y="10"/>
                    <a:pt x="19" y="10"/>
                    <a:pt x="19" y="10"/>
                  </a:cubicBezTo>
                  <a:cubicBezTo>
                    <a:pt x="19" y="10"/>
                    <a:pt x="19" y="10"/>
                    <a:pt x="19" y="10"/>
                  </a:cubicBezTo>
                  <a:cubicBezTo>
                    <a:pt x="23" y="6"/>
                    <a:pt x="29" y="0"/>
                    <a:pt x="40" y="0"/>
                  </a:cubicBezTo>
                  <a:cubicBezTo>
                    <a:pt x="54" y="0"/>
                    <a:pt x="63" y="10"/>
                    <a:pt x="63" y="29"/>
                  </a:cubicBezTo>
                  <a:cubicBezTo>
                    <a:pt x="63" y="72"/>
                    <a:pt x="63" y="72"/>
                    <a:pt x="63" y="72"/>
                  </a:cubicBezTo>
                  <a:cubicBezTo>
                    <a:pt x="42" y="72"/>
                    <a:pt x="42" y="72"/>
                    <a:pt x="42" y="72"/>
                  </a:cubicBezTo>
                  <a:cubicBezTo>
                    <a:pt x="42" y="31"/>
                    <a:pt x="42" y="31"/>
                    <a:pt x="42" y="31"/>
                  </a:cubicBezTo>
                  <a:cubicBezTo>
                    <a:pt x="42" y="23"/>
                    <a:pt x="39" y="17"/>
                    <a:pt x="32" y="17"/>
                  </a:cubicBezTo>
                  <a:cubicBezTo>
                    <a:pt x="27" y="17"/>
                    <a:pt x="24" y="20"/>
                    <a:pt x="22" y="24"/>
                  </a:cubicBezTo>
                  <a:cubicBezTo>
                    <a:pt x="22" y="26"/>
                    <a:pt x="21" y="28"/>
                    <a:pt x="21" y="30"/>
                  </a:cubicBezTo>
                  <a:cubicBezTo>
                    <a:pt x="21" y="72"/>
                    <a:pt x="21" y="72"/>
                    <a:pt x="21" y="72"/>
                  </a:cubicBezTo>
                  <a:cubicBezTo>
                    <a:pt x="0" y="72"/>
                    <a:pt x="0" y="72"/>
                    <a:pt x="0" y="72"/>
                  </a:cubicBezTo>
                  <a:lnTo>
                    <a:pt x="0"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F38FDF89-7C25-48E3-A0E4-0F1F7B465E17}"/>
                </a:ext>
              </a:extLst>
            </p:cNvPr>
            <p:cNvSpPr>
              <a:spLocks/>
            </p:cNvSpPr>
            <p:nvPr/>
          </p:nvSpPr>
          <p:spPr bwMode="auto">
            <a:xfrm>
              <a:off x="3076575" y="4586288"/>
              <a:ext cx="109537" cy="160338"/>
            </a:xfrm>
            <a:custGeom>
              <a:avLst/>
              <a:gdLst>
                <a:gd name="T0" fmla="*/ 4 w 50"/>
                <a:gd name="T1" fmla="*/ 53 h 73"/>
                <a:gd name="T2" fmla="*/ 21 w 50"/>
                <a:gd name="T3" fmla="*/ 58 h 73"/>
                <a:gd name="T4" fmla="*/ 30 w 50"/>
                <a:gd name="T5" fmla="*/ 52 h 73"/>
                <a:gd name="T6" fmla="*/ 20 w 50"/>
                <a:gd name="T7" fmla="*/ 43 h 73"/>
                <a:gd name="T8" fmla="*/ 2 w 50"/>
                <a:gd name="T9" fmla="*/ 23 h 73"/>
                <a:gd name="T10" fmla="*/ 29 w 50"/>
                <a:gd name="T11" fmla="*/ 0 h 73"/>
                <a:gd name="T12" fmla="*/ 47 w 50"/>
                <a:gd name="T13" fmla="*/ 3 h 73"/>
                <a:gd name="T14" fmla="*/ 43 w 50"/>
                <a:gd name="T15" fmla="*/ 18 h 73"/>
                <a:gd name="T16" fmla="*/ 30 w 50"/>
                <a:gd name="T17" fmla="*/ 15 h 73"/>
                <a:gd name="T18" fmla="*/ 22 w 50"/>
                <a:gd name="T19" fmla="*/ 20 h 73"/>
                <a:gd name="T20" fmla="*/ 32 w 50"/>
                <a:gd name="T21" fmla="*/ 29 h 73"/>
                <a:gd name="T22" fmla="*/ 50 w 50"/>
                <a:gd name="T23" fmla="*/ 50 h 73"/>
                <a:gd name="T24" fmla="*/ 21 w 50"/>
                <a:gd name="T25" fmla="*/ 73 h 73"/>
                <a:gd name="T26" fmla="*/ 0 w 50"/>
                <a:gd name="T27" fmla="*/ 68 h 73"/>
                <a:gd name="T28" fmla="*/ 4 w 50"/>
                <a:gd name="T29"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73">
                  <a:moveTo>
                    <a:pt x="4" y="53"/>
                  </a:moveTo>
                  <a:cubicBezTo>
                    <a:pt x="8" y="55"/>
                    <a:pt x="15" y="58"/>
                    <a:pt x="21" y="58"/>
                  </a:cubicBezTo>
                  <a:cubicBezTo>
                    <a:pt x="27" y="58"/>
                    <a:pt x="30" y="56"/>
                    <a:pt x="30" y="52"/>
                  </a:cubicBezTo>
                  <a:cubicBezTo>
                    <a:pt x="30" y="48"/>
                    <a:pt x="28" y="46"/>
                    <a:pt x="20" y="43"/>
                  </a:cubicBezTo>
                  <a:cubicBezTo>
                    <a:pt x="6" y="38"/>
                    <a:pt x="2" y="30"/>
                    <a:pt x="2" y="23"/>
                  </a:cubicBezTo>
                  <a:cubicBezTo>
                    <a:pt x="2" y="9"/>
                    <a:pt x="12" y="0"/>
                    <a:pt x="29" y="0"/>
                  </a:cubicBezTo>
                  <a:cubicBezTo>
                    <a:pt x="36" y="0"/>
                    <a:pt x="43" y="1"/>
                    <a:pt x="47" y="3"/>
                  </a:cubicBezTo>
                  <a:cubicBezTo>
                    <a:pt x="43" y="18"/>
                    <a:pt x="43" y="18"/>
                    <a:pt x="43" y="18"/>
                  </a:cubicBezTo>
                  <a:cubicBezTo>
                    <a:pt x="40" y="17"/>
                    <a:pt x="35" y="15"/>
                    <a:pt x="30" y="15"/>
                  </a:cubicBezTo>
                  <a:cubicBezTo>
                    <a:pt x="25" y="15"/>
                    <a:pt x="22" y="17"/>
                    <a:pt x="22" y="20"/>
                  </a:cubicBezTo>
                  <a:cubicBezTo>
                    <a:pt x="22" y="24"/>
                    <a:pt x="24" y="25"/>
                    <a:pt x="32" y="29"/>
                  </a:cubicBezTo>
                  <a:cubicBezTo>
                    <a:pt x="45" y="34"/>
                    <a:pt x="50" y="41"/>
                    <a:pt x="50" y="50"/>
                  </a:cubicBezTo>
                  <a:cubicBezTo>
                    <a:pt x="50" y="64"/>
                    <a:pt x="40" y="73"/>
                    <a:pt x="21" y="73"/>
                  </a:cubicBezTo>
                  <a:cubicBezTo>
                    <a:pt x="13" y="73"/>
                    <a:pt x="5" y="71"/>
                    <a:pt x="0" y="68"/>
                  </a:cubicBezTo>
                  <a:lnTo>
                    <a:pt x="4" y="5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6">
              <a:extLst>
                <a:ext uri="{FF2B5EF4-FFF2-40B4-BE49-F238E27FC236}">
                  <a16:creationId xmlns:a16="http://schemas.microsoft.com/office/drawing/2014/main" id="{84E45C66-CDED-40FF-A838-6F5D7F580789}"/>
                </a:ext>
              </a:extLst>
            </p:cNvPr>
            <p:cNvSpPr>
              <a:spLocks/>
            </p:cNvSpPr>
            <p:nvPr/>
          </p:nvSpPr>
          <p:spPr bwMode="auto">
            <a:xfrm>
              <a:off x="2185988" y="3057525"/>
              <a:ext cx="1101725" cy="1089025"/>
            </a:xfrm>
            <a:custGeom>
              <a:avLst/>
              <a:gdLst>
                <a:gd name="T0" fmla="*/ 251 w 506"/>
                <a:gd name="T1" fmla="*/ 1 h 499"/>
                <a:gd name="T2" fmla="*/ 0 w 506"/>
                <a:gd name="T3" fmla="*/ 251 h 499"/>
                <a:gd name="T4" fmla="*/ 254 w 506"/>
                <a:gd name="T5" fmla="*/ 498 h 499"/>
                <a:gd name="T6" fmla="*/ 505 w 506"/>
                <a:gd name="T7" fmla="*/ 248 h 499"/>
                <a:gd name="T8" fmla="*/ 251 w 506"/>
                <a:gd name="T9" fmla="*/ 1 h 499"/>
              </a:gdLst>
              <a:ahLst/>
              <a:cxnLst>
                <a:cxn ang="0">
                  <a:pos x="T0" y="T1"/>
                </a:cxn>
                <a:cxn ang="0">
                  <a:pos x="T2" y="T3"/>
                </a:cxn>
                <a:cxn ang="0">
                  <a:pos x="T4" y="T5"/>
                </a:cxn>
                <a:cxn ang="0">
                  <a:pos x="T6" y="T7"/>
                </a:cxn>
                <a:cxn ang="0">
                  <a:pos x="T8" y="T9"/>
                </a:cxn>
              </a:cxnLst>
              <a:rect l="0" t="0" r="r" b="b"/>
              <a:pathLst>
                <a:path w="506" h="499">
                  <a:moveTo>
                    <a:pt x="251" y="1"/>
                  </a:moveTo>
                  <a:cubicBezTo>
                    <a:pt x="112" y="1"/>
                    <a:pt x="0" y="113"/>
                    <a:pt x="0" y="251"/>
                  </a:cubicBezTo>
                  <a:cubicBezTo>
                    <a:pt x="1" y="388"/>
                    <a:pt x="115" y="499"/>
                    <a:pt x="254" y="498"/>
                  </a:cubicBezTo>
                  <a:cubicBezTo>
                    <a:pt x="394" y="497"/>
                    <a:pt x="506" y="385"/>
                    <a:pt x="505" y="248"/>
                  </a:cubicBezTo>
                  <a:cubicBezTo>
                    <a:pt x="504" y="110"/>
                    <a:pt x="391" y="0"/>
                    <a:pt x="251" y="1"/>
                  </a:cubicBezTo>
                </a:path>
              </a:pathLst>
            </a:custGeom>
            <a:solidFill>
              <a:srgbClr val="F99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7">
              <a:extLst>
                <a:ext uri="{FF2B5EF4-FFF2-40B4-BE49-F238E27FC236}">
                  <a16:creationId xmlns:a16="http://schemas.microsoft.com/office/drawing/2014/main" id="{0CEDE26C-5F23-422F-9167-53BEE8690438}"/>
                </a:ext>
              </a:extLst>
            </p:cNvPr>
            <p:cNvSpPr>
              <a:spLocks noEditPoints="1"/>
            </p:cNvSpPr>
            <p:nvPr/>
          </p:nvSpPr>
          <p:spPr bwMode="auto">
            <a:xfrm>
              <a:off x="2135188" y="3008313"/>
              <a:ext cx="1203325" cy="1184275"/>
            </a:xfrm>
            <a:custGeom>
              <a:avLst/>
              <a:gdLst>
                <a:gd name="T0" fmla="*/ 276 w 552"/>
                <a:gd name="T1" fmla="*/ 520 h 542"/>
                <a:gd name="T2" fmla="*/ 23 w 552"/>
                <a:gd name="T3" fmla="*/ 273 h 542"/>
                <a:gd name="T4" fmla="*/ 274 w 552"/>
                <a:gd name="T5" fmla="*/ 23 h 542"/>
                <a:gd name="T6" fmla="*/ 276 w 552"/>
                <a:gd name="T7" fmla="*/ 23 h 542"/>
                <a:gd name="T8" fmla="*/ 528 w 552"/>
                <a:gd name="T9" fmla="*/ 270 h 542"/>
                <a:gd name="T10" fmla="*/ 277 w 552"/>
                <a:gd name="T11" fmla="*/ 520 h 542"/>
                <a:gd name="T12" fmla="*/ 276 w 552"/>
                <a:gd name="T13" fmla="*/ 520 h 542"/>
                <a:gd name="T14" fmla="*/ 276 w 552"/>
                <a:gd name="T15" fmla="*/ 0 h 542"/>
                <a:gd name="T16" fmla="*/ 274 w 552"/>
                <a:gd name="T17" fmla="*/ 0 h 542"/>
                <a:gd name="T18" fmla="*/ 1 w 552"/>
                <a:gd name="T19" fmla="*/ 273 h 542"/>
                <a:gd name="T20" fmla="*/ 276 w 552"/>
                <a:gd name="T21" fmla="*/ 542 h 542"/>
                <a:gd name="T22" fmla="*/ 277 w 552"/>
                <a:gd name="T23" fmla="*/ 542 h 542"/>
                <a:gd name="T24" fmla="*/ 551 w 552"/>
                <a:gd name="T25" fmla="*/ 270 h 542"/>
                <a:gd name="T26" fmla="*/ 276 w 552"/>
                <a:gd name="T27"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542">
                  <a:moveTo>
                    <a:pt x="276" y="520"/>
                  </a:moveTo>
                  <a:cubicBezTo>
                    <a:pt x="137" y="520"/>
                    <a:pt x="24" y="409"/>
                    <a:pt x="23" y="273"/>
                  </a:cubicBezTo>
                  <a:cubicBezTo>
                    <a:pt x="23" y="135"/>
                    <a:pt x="135" y="23"/>
                    <a:pt x="274" y="23"/>
                  </a:cubicBezTo>
                  <a:cubicBezTo>
                    <a:pt x="275" y="23"/>
                    <a:pt x="275" y="23"/>
                    <a:pt x="276" y="23"/>
                  </a:cubicBezTo>
                  <a:cubicBezTo>
                    <a:pt x="414" y="23"/>
                    <a:pt x="527" y="133"/>
                    <a:pt x="528" y="270"/>
                  </a:cubicBezTo>
                  <a:cubicBezTo>
                    <a:pt x="529" y="407"/>
                    <a:pt x="417" y="519"/>
                    <a:pt x="277" y="520"/>
                  </a:cubicBezTo>
                  <a:cubicBezTo>
                    <a:pt x="277" y="520"/>
                    <a:pt x="276" y="520"/>
                    <a:pt x="276" y="520"/>
                  </a:cubicBezTo>
                  <a:moveTo>
                    <a:pt x="276" y="0"/>
                  </a:moveTo>
                  <a:cubicBezTo>
                    <a:pt x="275" y="0"/>
                    <a:pt x="275" y="0"/>
                    <a:pt x="274" y="0"/>
                  </a:cubicBezTo>
                  <a:cubicBezTo>
                    <a:pt x="122" y="1"/>
                    <a:pt x="0" y="123"/>
                    <a:pt x="1" y="273"/>
                  </a:cubicBezTo>
                  <a:cubicBezTo>
                    <a:pt x="2" y="422"/>
                    <a:pt x="125" y="542"/>
                    <a:pt x="276" y="542"/>
                  </a:cubicBezTo>
                  <a:cubicBezTo>
                    <a:pt x="276" y="542"/>
                    <a:pt x="277" y="542"/>
                    <a:pt x="277" y="542"/>
                  </a:cubicBezTo>
                  <a:cubicBezTo>
                    <a:pt x="429" y="541"/>
                    <a:pt x="552" y="419"/>
                    <a:pt x="551" y="270"/>
                  </a:cubicBezTo>
                  <a:cubicBezTo>
                    <a:pt x="550" y="120"/>
                    <a:pt x="427" y="0"/>
                    <a:pt x="276" y="0"/>
                  </a:cubicBezTo>
                </a:path>
              </a:pathLst>
            </a:custGeom>
            <a:solidFill>
              <a:srgbClr val="D9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8">
              <a:extLst>
                <a:ext uri="{FF2B5EF4-FFF2-40B4-BE49-F238E27FC236}">
                  <a16:creationId xmlns:a16="http://schemas.microsoft.com/office/drawing/2014/main" id="{35A03057-5FAA-43D4-9887-B1727F7209C0}"/>
                </a:ext>
              </a:extLst>
            </p:cNvPr>
            <p:cNvSpPr>
              <a:spLocks noEditPoints="1"/>
            </p:cNvSpPr>
            <p:nvPr/>
          </p:nvSpPr>
          <p:spPr bwMode="auto">
            <a:xfrm>
              <a:off x="2185988" y="3059113"/>
              <a:ext cx="1101725" cy="1084263"/>
            </a:xfrm>
            <a:custGeom>
              <a:avLst/>
              <a:gdLst>
                <a:gd name="T0" fmla="*/ 253 w 506"/>
                <a:gd name="T1" fmla="*/ 474 h 497"/>
                <a:gd name="T2" fmla="*/ 24 w 506"/>
                <a:gd name="T3" fmla="*/ 250 h 497"/>
                <a:gd name="T4" fmla="*/ 251 w 506"/>
                <a:gd name="T5" fmla="*/ 23 h 497"/>
                <a:gd name="T6" fmla="*/ 253 w 506"/>
                <a:gd name="T7" fmla="*/ 23 h 497"/>
                <a:gd name="T8" fmla="*/ 482 w 506"/>
                <a:gd name="T9" fmla="*/ 247 h 497"/>
                <a:gd name="T10" fmla="*/ 254 w 506"/>
                <a:gd name="T11" fmla="*/ 474 h 497"/>
                <a:gd name="T12" fmla="*/ 253 w 506"/>
                <a:gd name="T13" fmla="*/ 474 h 497"/>
                <a:gd name="T14" fmla="*/ 253 w 506"/>
                <a:gd name="T15" fmla="*/ 0 h 497"/>
                <a:gd name="T16" fmla="*/ 251 w 506"/>
                <a:gd name="T17" fmla="*/ 0 h 497"/>
                <a:gd name="T18" fmla="*/ 0 w 506"/>
                <a:gd name="T19" fmla="*/ 250 h 497"/>
                <a:gd name="T20" fmla="*/ 253 w 506"/>
                <a:gd name="T21" fmla="*/ 497 h 497"/>
                <a:gd name="T22" fmla="*/ 254 w 506"/>
                <a:gd name="T23" fmla="*/ 497 h 497"/>
                <a:gd name="T24" fmla="*/ 505 w 506"/>
                <a:gd name="T25" fmla="*/ 247 h 497"/>
                <a:gd name="T26" fmla="*/ 253 w 506"/>
                <a:gd name="T27"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6" h="497">
                  <a:moveTo>
                    <a:pt x="253" y="474"/>
                  </a:moveTo>
                  <a:cubicBezTo>
                    <a:pt x="127" y="474"/>
                    <a:pt x="25" y="374"/>
                    <a:pt x="24" y="250"/>
                  </a:cubicBezTo>
                  <a:cubicBezTo>
                    <a:pt x="23" y="125"/>
                    <a:pt x="125" y="23"/>
                    <a:pt x="251" y="23"/>
                  </a:cubicBezTo>
                  <a:cubicBezTo>
                    <a:pt x="252" y="23"/>
                    <a:pt x="252" y="23"/>
                    <a:pt x="253" y="23"/>
                  </a:cubicBezTo>
                  <a:cubicBezTo>
                    <a:pt x="379" y="23"/>
                    <a:pt x="481" y="123"/>
                    <a:pt x="482" y="247"/>
                  </a:cubicBezTo>
                  <a:cubicBezTo>
                    <a:pt x="482" y="371"/>
                    <a:pt x="381" y="473"/>
                    <a:pt x="254" y="474"/>
                  </a:cubicBezTo>
                  <a:cubicBezTo>
                    <a:pt x="254" y="474"/>
                    <a:pt x="253" y="474"/>
                    <a:pt x="253" y="474"/>
                  </a:cubicBezTo>
                  <a:moveTo>
                    <a:pt x="253" y="0"/>
                  </a:moveTo>
                  <a:cubicBezTo>
                    <a:pt x="252" y="0"/>
                    <a:pt x="252" y="0"/>
                    <a:pt x="251" y="0"/>
                  </a:cubicBezTo>
                  <a:cubicBezTo>
                    <a:pt x="112" y="0"/>
                    <a:pt x="0" y="112"/>
                    <a:pt x="0" y="250"/>
                  </a:cubicBezTo>
                  <a:cubicBezTo>
                    <a:pt x="1" y="386"/>
                    <a:pt x="114" y="497"/>
                    <a:pt x="253" y="497"/>
                  </a:cubicBezTo>
                  <a:cubicBezTo>
                    <a:pt x="253" y="497"/>
                    <a:pt x="254" y="497"/>
                    <a:pt x="254" y="497"/>
                  </a:cubicBezTo>
                  <a:cubicBezTo>
                    <a:pt x="394" y="496"/>
                    <a:pt x="506" y="384"/>
                    <a:pt x="505" y="247"/>
                  </a:cubicBezTo>
                  <a:cubicBezTo>
                    <a:pt x="504" y="110"/>
                    <a:pt x="391" y="0"/>
                    <a:pt x="253" y="0"/>
                  </a:cubicBezTo>
                </a:path>
              </a:pathLst>
            </a:custGeom>
            <a:solidFill>
              <a:srgbClr val="D78C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9">
              <a:extLst>
                <a:ext uri="{FF2B5EF4-FFF2-40B4-BE49-F238E27FC236}">
                  <a16:creationId xmlns:a16="http://schemas.microsoft.com/office/drawing/2014/main" id="{E89A4C24-E662-437F-A627-D712C070564A}"/>
                </a:ext>
              </a:extLst>
            </p:cNvPr>
            <p:cNvSpPr>
              <a:spLocks noEditPoints="1"/>
            </p:cNvSpPr>
            <p:nvPr/>
          </p:nvSpPr>
          <p:spPr bwMode="auto">
            <a:xfrm>
              <a:off x="2071688" y="2946400"/>
              <a:ext cx="1327150" cy="1309688"/>
            </a:xfrm>
            <a:custGeom>
              <a:avLst/>
              <a:gdLst>
                <a:gd name="T0" fmla="*/ 303 w 609"/>
                <a:gd name="T1" fmla="*/ 1 h 600"/>
                <a:gd name="T2" fmla="*/ 1 w 609"/>
                <a:gd name="T3" fmla="*/ 302 h 600"/>
                <a:gd name="T4" fmla="*/ 307 w 609"/>
                <a:gd name="T5" fmla="*/ 599 h 600"/>
                <a:gd name="T6" fmla="*/ 608 w 609"/>
                <a:gd name="T7" fmla="*/ 298 h 600"/>
                <a:gd name="T8" fmla="*/ 303 w 609"/>
                <a:gd name="T9" fmla="*/ 1 h 600"/>
                <a:gd name="T10" fmla="*/ 306 w 609"/>
                <a:gd name="T11" fmla="*/ 549 h 600"/>
                <a:gd name="T12" fmla="*/ 52 w 609"/>
                <a:gd name="T13" fmla="*/ 302 h 600"/>
                <a:gd name="T14" fmla="*/ 303 w 609"/>
                <a:gd name="T15" fmla="*/ 52 h 600"/>
                <a:gd name="T16" fmla="*/ 557 w 609"/>
                <a:gd name="T17" fmla="*/ 299 h 600"/>
                <a:gd name="T18" fmla="*/ 306 w 609"/>
                <a:gd name="T19" fmla="*/ 54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600">
                  <a:moveTo>
                    <a:pt x="303" y="1"/>
                  </a:moveTo>
                  <a:cubicBezTo>
                    <a:pt x="135" y="2"/>
                    <a:pt x="0" y="137"/>
                    <a:pt x="1" y="302"/>
                  </a:cubicBezTo>
                  <a:cubicBezTo>
                    <a:pt x="2" y="467"/>
                    <a:pt x="139" y="600"/>
                    <a:pt x="307" y="599"/>
                  </a:cubicBezTo>
                  <a:cubicBezTo>
                    <a:pt x="474" y="598"/>
                    <a:pt x="609" y="463"/>
                    <a:pt x="608" y="298"/>
                  </a:cubicBezTo>
                  <a:cubicBezTo>
                    <a:pt x="607" y="133"/>
                    <a:pt x="470" y="0"/>
                    <a:pt x="303" y="1"/>
                  </a:cubicBezTo>
                  <a:close/>
                  <a:moveTo>
                    <a:pt x="306" y="549"/>
                  </a:moveTo>
                  <a:cubicBezTo>
                    <a:pt x="167" y="550"/>
                    <a:pt x="53" y="439"/>
                    <a:pt x="52" y="302"/>
                  </a:cubicBezTo>
                  <a:cubicBezTo>
                    <a:pt x="52" y="164"/>
                    <a:pt x="164" y="52"/>
                    <a:pt x="303" y="52"/>
                  </a:cubicBezTo>
                  <a:cubicBezTo>
                    <a:pt x="443" y="51"/>
                    <a:pt x="556" y="161"/>
                    <a:pt x="557" y="299"/>
                  </a:cubicBezTo>
                  <a:cubicBezTo>
                    <a:pt x="558" y="436"/>
                    <a:pt x="446" y="548"/>
                    <a:pt x="306" y="549"/>
                  </a:cubicBezTo>
                  <a:close/>
                </a:path>
              </a:pathLst>
            </a:custGeom>
            <a:solidFill>
              <a:srgbClr val="FFD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a:extLst>
                <a:ext uri="{FF2B5EF4-FFF2-40B4-BE49-F238E27FC236}">
                  <a16:creationId xmlns:a16="http://schemas.microsoft.com/office/drawing/2014/main" id="{791CFFD4-B00F-4840-8E8F-D532EE638A32}"/>
                </a:ext>
              </a:extLst>
            </p:cNvPr>
            <p:cNvSpPr>
              <a:spLocks noEditPoints="1"/>
            </p:cNvSpPr>
            <p:nvPr/>
          </p:nvSpPr>
          <p:spPr bwMode="auto">
            <a:xfrm>
              <a:off x="2495550" y="3244850"/>
              <a:ext cx="485775" cy="711200"/>
            </a:xfrm>
            <a:custGeom>
              <a:avLst/>
              <a:gdLst>
                <a:gd name="T0" fmla="*/ 177 w 223"/>
                <a:gd name="T1" fmla="*/ 155 h 326"/>
                <a:gd name="T2" fmla="*/ 206 w 223"/>
                <a:gd name="T3" fmla="*/ 106 h 326"/>
                <a:gd name="T4" fmla="*/ 113 w 223"/>
                <a:gd name="T5" fmla="*/ 39 h 326"/>
                <a:gd name="T6" fmla="*/ 102 w 223"/>
                <a:gd name="T7" fmla="*/ 10 h 326"/>
                <a:gd name="T8" fmla="*/ 86 w 223"/>
                <a:gd name="T9" fmla="*/ 39 h 326"/>
                <a:gd name="T10" fmla="*/ 75 w 223"/>
                <a:gd name="T11" fmla="*/ 10 h 326"/>
                <a:gd name="T12" fmla="*/ 58 w 223"/>
                <a:gd name="T13" fmla="*/ 40 h 326"/>
                <a:gd name="T14" fmla="*/ 3 w 223"/>
                <a:gd name="T15" fmla="*/ 44 h 326"/>
                <a:gd name="T16" fmla="*/ 4 w 223"/>
                <a:gd name="T17" fmla="*/ 67 h 326"/>
                <a:gd name="T18" fmla="*/ 32 w 223"/>
                <a:gd name="T19" fmla="*/ 70 h 326"/>
                <a:gd name="T20" fmla="*/ 27 w 223"/>
                <a:gd name="T21" fmla="*/ 258 h 326"/>
                <a:gd name="T22" fmla="*/ 0 w 223"/>
                <a:gd name="T23" fmla="*/ 272 h 326"/>
                <a:gd name="T24" fmla="*/ 15 w 223"/>
                <a:gd name="T25" fmla="*/ 287 h 326"/>
                <a:gd name="T26" fmla="*/ 60 w 223"/>
                <a:gd name="T27" fmla="*/ 317 h 326"/>
                <a:gd name="T28" fmla="*/ 77 w 223"/>
                <a:gd name="T29" fmla="*/ 287 h 326"/>
                <a:gd name="T30" fmla="*/ 88 w 223"/>
                <a:gd name="T31" fmla="*/ 317 h 326"/>
                <a:gd name="T32" fmla="*/ 104 w 223"/>
                <a:gd name="T33" fmla="*/ 287 h 326"/>
                <a:gd name="T34" fmla="*/ 128 w 223"/>
                <a:gd name="T35" fmla="*/ 287 h 326"/>
                <a:gd name="T36" fmla="*/ 187 w 223"/>
                <a:gd name="T37" fmla="*/ 275 h 326"/>
                <a:gd name="T38" fmla="*/ 223 w 223"/>
                <a:gd name="T39" fmla="*/ 215 h 326"/>
                <a:gd name="T40" fmla="*/ 118 w 223"/>
                <a:gd name="T41" fmla="*/ 69 h 326"/>
                <a:gd name="T42" fmla="*/ 169 w 223"/>
                <a:gd name="T43" fmla="*/ 107 h 326"/>
                <a:gd name="T44" fmla="*/ 110 w 223"/>
                <a:gd name="T45" fmla="*/ 146 h 326"/>
                <a:gd name="T46" fmla="*/ 103 w 223"/>
                <a:gd name="T47" fmla="*/ 69 h 326"/>
                <a:gd name="T48" fmla="*/ 86 w 223"/>
                <a:gd name="T49" fmla="*/ 69 h 326"/>
                <a:gd name="T50" fmla="*/ 76 w 223"/>
                <a:gd name="T51" fmla="*/ 146 h 326"/>
                <a:gd name="T52" fmla="*/ 86 w 223"/>
                <a:gd name="T53" fmla="*/ 69 h 326"/>
                <a:gd name="T54" fmla="*/ 76 w 223"/>
                <a:gd name="T55" fmla="*/ 172 h 326"/>
                <a:gd name="T56" fmla="*/ 87 w 223"/>
                <a:gd name="T57" fmla="*/ 257 h 326"/>
                <a:gd name="T58" fmla="*/ 170 w 223"/>
                <a:gd name="T59" fmla="*/ 247 h 326"/>
                <a:gd name="T60" fmla="*/ 104 w 223"/>
                <a:gd name="T61" fmla="*/ 257 h 326"/>
                <a:gd name="T62" fmla="*/ 115 w 223"/>
                <a:gd name="T63" fmla="*/ 172 h 326"/>
                <a:gd name="T64" fmla="*/ 186 w 223"/>
                <a:gd name="T65" fmla="*/ 21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326">
                  <a:moveTo>
                    <a:pt x="212" y="178"/>
                  </a:moveTo>
                  <a:cubicBezTo>
                    <a:pt x="204" y="168"/>
                    <a:pt x="193" y="160"/>
                    <a:pt x="177" y="155"/>
                  </a:cubicBezTo>
                  <a:cubicBezTo>
                    <a:pt x="187" y="150"/>
                    <a:pt x="194" y="143"/>
                    <a:pt x="199" y="135"/>
                  </a:cubicBezTo>
                  <a:cubicBezTo>
                    <a:pt x="203" y="126"/>
                    <a:pt x="206" y="117"/>
                    <a:pt x="206" y="106"/>
                  </a:cubicBezTo>
                  <a:cubicBezTo>
                    <a:pt x="206" y="84"/>
                    <a:pt x="198" y="67"/>
                    <a:pt x="182" y="56"/>
                  </a:cubicBezTo>
                  <a:cubicBezTo>
                    <a:pt x="166" y="45"/>
                    <a:pt x="143" y="39"/>
                    <a:pt x="113" y="39"/>
                  </a:cubicBezTo>
                  <a:cubicBezTo>
                    <a:pt x="103" y="39"/>
                    <a:pt x="103" y="39"/>
                    <a:pt x="103" y="39"/>
                  </a:cubicBezTo>
                  <a:cubicBezTo>
                    <a:pt x="103" y="29"/>
                    <a:pt x="102" y="19"/>
                    <a:pt x="102" y="10"/>
                  </a:cubicBezTo>
                  <a:cubicBezTo>
                    <a:pt x="102" y="0"/>
                    <a:pt x="86" y="1"/>
                    <a:pt x="86" y="10"/>
                  </a:cubicBezTo>
                  <a:cubicBezTo>
                    <a:pt x="86" y="20"/>
                    <a:pt x="86" y="29"/>
                    <a:pt x="86" y="39"/>
                  </a:cubicBezTo>
                  <a:cubicBezTo>
                    <a:pt x="75" y="39"/>
                    <a:pt x="75" y="39"/>
                    <a:pt x="75" y="39"/>
                  </a:cubicBezTo>
                  <a:cubicBezTo>
                    <a:pt x="75" y="30"/>
                    <a:pt x="75" y="20"/>
                    <a:pt x="75" y="10"/>
                  </a:cubicBezTo>
                  <a:cubicBezTo>
                    <a:pt x="75" y="1"/>
                    <a:pt x="58" y="1"/>
                    <a:pt x="58" y="10"/>
                  </a:cubicBezTo>
                  <a:cubicBezTo>
                    <a:pt x="58" y="20"/>
                    <a:pt x="58" y="30"/>
                    <a:pt x="58" y="40"/>
                  </a:cubicBezTo>
                  <a:cubicBezTo>
                    <a:pt x="14" y="40"/>
                    <a:pt x="14" y="40"/>
                    <a:pt x="14" y="40"/>
                  </a:cubicBezTo>
                  <a:cubicBezTo>
                    <a:pt x="10" y="40"/>
                    <a:pt x="6" y="41"/>
                    <a:pt x="3" y="44"/>
                  </a:cubicBezTo>
                  <a:cubicBezTo>
                    <a:pt x="1" y="46"/>
                    <a:pt x="0" y="50"/>
                    <a:pt x="0" y="55"/>
                  </a:cubicBezTo>
                  <a:cubicBezTo>
                    <a:pt x="0" y="61"/>
                    <a:pt x="1" y="65"/>
                    <a:pt x="4" y="67"/>
                  </a:cubicBezTo>
                  <a:cubicBezTo>
                    <a:pt x="8" y="69"/>
                    <a:pt x="15" y="70"/>
                    <a:pt x="25" y="70"/>
                  </a:cubicBezTo>
                  <a:cubicBezTo>
                    <a:pt x="32" y="70"/>
                    <a:pt x="32" y="70"/>
                    <a:pt x="32" y="70"/>
                  </a:cubicBezTo>
                  <a:cubicBezTo>
                    <a:pt x="34" y="258"/>
                    <a:pt x="34" y="258"/>
                    <a:pt x="34" y="258"/>
                  </a:cubicBezTo>
                  <a:cubicBezTo>
                    <a:pt x="27" y="258"/>
                    <a:pt x="27" y="258"/>
                    <a:pt x="27" y="258"/>
                  </a:cubicBezTo>
                  <a:cubicBezTo>
                    <a:pt x="15" y="258"/>
                    <a:pt x="7" y="259"/>
                    <a:pt x="4" y="261"/>
                  </a:cubicBezTo>
                  <a:cubicBezTo>
                    <a:pt x="1" y="263"/>
                    <a:pt x="0" y="267"/>
                    <a:pt x="0" y="272"/>
                  </a:cubicBezTo>
                  <a:cubicBezTo>
                    <a:pt x="0" y="277"/>
                    <a:pt x="1" y="281"/>
                    <a:pt x="4" y="284"/>
                  </a:cubicBezTo>
                  <a:cubicBezTo>
                    <a:pt x="6" y="286"/>
                    <a:pt x="10" y="287"/>
                    <a:pt x="15" y="287"/>
                  </a:cubicBezTo>
                  <a:cubicBezTo>
                    <a:pt x="60" y="287"/>
                    <a:pt x="60" y="287"/>
                    <a:pt x="60" y="287"/>
                  </a:cubicBezTo>
                  <a:cubicBezTo>
                    <a:pt x="60" y="297"/>
                    <a:pt x="60" y="307"/>
                    <a:pt x="60" y="317"/>
                  </a:cubicBezTo>
                  <a:cubicBezTo>
                    <a:pt x="60" y="326"/>
                    <a:pt x="77" y="326"/>
                    <a:pt x="77" y="317"/>
                  </a:cubicBezTo>
                  <a:cubicBezTo>
                    <a:pt x="77" y="307"/>
                    <a:pt x="77" y="297"/>
                    <a:pt x="77" y="287"/>
                  </a:cubicBezTo>
                  <a:cubicBezTo>
                    <a:pt x="87" y="287"/>
                    <a:pt x="87" y="287"/>
                    <a:pt x="87" y="287"/>
                  </a:cubicBezTo>
                  <a:cubicBezTo>
                    <a:pt x="87" y="297"/>
                    <a:pt x="88" y="307"/>
                    <a:pt x="88" y="317"/>
                  </a:cubicBezTo>
                  <a:cubicBezTo>
                    <a:pt x="88" y="326"/>
                    <a:pt x="104" y="326"/>
                    <a:pt x="104" y="316"/>
                  </a:cubicBezTo>
                  <a:cubicBezTo>
                    <a:pt x="104" y="307"/>
                    <a:pt x="104" y="297"/>
                    <a:pt x="104" y="287"/>
                  </a:cubicBezTo>
                  <a:cubicBezTo>
                    <a:pt x="110" y="287"/>
                    <a:pt x="110" y="287"/>
                    <a:pt x="110" y="287"/>
                  </a:cubicBezTo>
                  <a:cubicBezTo>
                    <a:pt x="128" y="287"/>
                    <a:pt x="128" y="287"/>
                    <a:pt x="128" y="287"/>
                  </a:cubicBezTo>
                  <a:cubicBezTo>
                    <a:pt x="143" y="287"/>
                    <a:pt x="155" y="286"/>
                    <a:pt x="164" y="284"/>
                  </a:cubicBezTo>
                  <a:cubicBezTo>
                    <a:pt x="172" y="282"/>
                    <a:pt x="180" y="279"/>
                    <a:pt x="187" y="275"/>
                  </a:cubicBezTo>
                  <a:cubicBezTo>
                    <a:pt x="198" y="268"/>
                    <a:pt x="207" y="260"/>
                    <a:pt x="214" y="249"/>
                  </a:cubicBezTo>
                  <a:cubicBezTo>
                    <a:pt x="220" y="239"/>
                    <a:pt x="223" y="227"/>
                    <a:pt x="223" y="215"/>
                  </a:cubicBezTo>
                  <a:cubicBezTo>
                    <a:pt x="223" y="200"/>
                    <a:pt x="219" y="187"/>
                    <a:pt x="212" y="178"/>
                  </a:cubicBezTo>
                  <a:close/>
                  <a:moveTo>
                    <a:pt x="118" y="69"/>
                  </a:moveTo>
                  <a:cubicBezTo>
                    <a:pt x="135" y="69"/>
                    <a:pt x="147" y="72"/>
                    <a:pt x="156" y="79"/>
                  </a:cubicBezTo>
                  <a:cubicBezTo>
                    <a:pt x="165" y="85"/>
                    <a:pt x="169" y="95"/>
                    <a:pt x="169" y="107"/>
                  </a:cubicBezTo>
                  <a:cubicBezTo>
                    <a:pt x="169" y="120"/>
                    <a:pt x="165" y="130"/>
                    <a:pt x="155" y="136"/>
                  </a:cubicBezTo>
                  <a:cubicBezTo>
                    <a:pt x="145" y="143"/>
                    <a:pt x="131" y="146"/>
                    <a:pt x="110" y="146"/>
                  </a:cubicBezTo>
                  <a:cubicBezTo>
                    <a:pt x="103" y="146"/>
                    <a:pt x="103" y="146"/>
                    <a:pt x="103" y="146"/>
                  </a:cubicBezTo>
                  <a:cubicBezTo>
                    <a:pt x="103" y="121"/>
                    <a:pt x="103" y="95"/>
                    <a:pt x="103" y="69"/>
                  </a:cubicBezTo>
                  <a:lnTo>
                    <a:pt x="118" y="69"/>
                  </a:lnTo>
                  <a:close/>
                  <a:moveTo>
                    <a:pt x="86" y="69"/>
                  </a:moveTo>
                  <a:cubicBezTo>
                    <a:pt x="86" y="95"/>
                    <a:pt x="86" y="121"/>
                    <a:pt x="87" y="146"/>
                  </a:cubicBezTo>
                  <a:cubicBezTo>
                    <a:pt x="76" y="146"/>
                    <a:pt x="76" y="146"/>
                    <a:pt x="76" y="146"/>
                  </a:cubicBezTo>
                  <a:cubicBezTo>
                    <a:pt x="76" y="121"/>
                    <a:pt x="75" y="95"/>
                    <a:pt x="75" y="69"/>
                  </a:cubicBezTo>
                  <a:lnTo>
                    <a:pt x="86" y="69"/>
                  </a:lnTo>
                  <a:close/>
                  <a:moveTo>
                    <a:pt x="76" y="258"/>
                  </a:moveTo>
                  <a:cubicBezTo>
                    <a:pt x="76" y="229"/>
                    <a:pt x="76" y="200"/>
                    <a:pt x="76" y="172"/>
                  </a:cubicBezTo>
                  <a:cubicBezTo>
                    <a:pt x="87" y="172"/>
                    <a:pt x="87" y="172"/>
                    <a:pt x="87" y="172"/>
                  </a:cubicBezTo>
                  <a:cubicBezTo>
                    <a:pt x="87" y="200"/>
                    <a:pt x="87" y="229"/>
                    <a:pt x="87" y="257"/>
                  </a:cubicBezTo>
                  <a:lnTo>
                    <a:pt x="76" y="258"/>
                  </a:lnTo>
                  <a:close/>
                  <a:moveTo>
                    <a:pt x="170" y="247"/>
                  </a:moveTo>
                  <a:cubicBezTo>
                    <a:pt x="159" y="254"/>
                    <a:pt x="140" y="257"/>
                    <a:pt x="114" y="257"/>
                  </a:cubicBezTo>
                  <a:cubicBezTo>
                    <a:pt x="104" y="257"/>
                    <a:pt x="104" y="257"/>
                    <a:pt x="104" y="257"/>
                  </a:cubicBezTo>
                  <a:cubicBezTo>
                    <a:pt x="104" y="229"/>
                    <a:pt x="104" y="200"/>
                    <a:pt x="103" y="172"/>
                  </a:cubicBezTo>
                  <a:cubicBezTo>
                    <a:pt x="115" y="172"/>
                    <a:pt x="115" y="172"/>
                    <a:pt x="115" y="172"/>
                  </a:cubicBezTo>
                  <a:cubicBezTo>
                    <a:pt x="142" y="172"/>
                    <a:pt x="160" y="175"/>
                    <a:pt x="170" y="181"/>
                  </a:cubicBezTo>
                  <a:cubicBezTo>
                    <a:pt x="181" y="188"/>
                    <a:pt x="186" y="199"/>
                    <a:pt x="186" y="214"/>
                  </a:cubicBezTo>
                  <a:cubicBezTo>
                    <a:pt x="186" y="229"/>
                    <a:pt x="181" y="240"/>
                    <a:pt x="170" y="247"/>
                  </a:cubicBezTo>
                  <a:close/>
                </a:path>
              </a:pathLst>
            </a:custGeom>
            <a:solidFill>
              <a:srgbClr val="FFD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D9BA4A8-1D63-4589-9DB6-03DBB17AD02A}"/>
              </a:ext>
            </a:extLst>
          </p:cNvPr>
          <p:cNvGrpSpPr/>
          <p:nvPr/>
        </p:nvGrpSpPr>
        <p:grpSpPr>
          <a:xfrm>
            <a:off x="735479" y="3394730"/>
            <a:ext cx="857249" cy="2073275"/>
            <a:chOff x="1200151" y="2614613"/>
            <a:chExt cx="857249" cy="2073275"/>
          </a:xfrm>
        </p:grpSpPr>
        <p:sp>
          <p:nvSpPr>
            <p:cNvPr id="28" name="Freeform 41">
              <a:extLst>
                <a:ext uri="{FF2B5EF4-FFF2-40B4-BE49-F238E27FC236}">
                  <a16:creationId xmlns:a16="http://schemas.microsoft.com/office/drawing/2014/main" id="{ECF71B6E-C22E-4A43-BB8E-74AF2F43F30F}"/>
                </a:ext>
              </a:extLst>
            </p:cNvPr>
            <p:cNvSpPr>
              <a:spLocks/>
            </p:cNvSpPr>
            <p:nvPr/>
          </p:nvSpPr>
          <p:spPr bwMode="auto">
            <a:xfrm>
              <a:off x="1735138" y="3063875"/>
              <a:ext cx="315912" cy="233363"/>
            </a:xfrm>
            <a:custGeom>
              <a:avLst/>
              <a:gdLst>
                <a:gd name="T0" fmla="*/ 199 w 199"/>
                <a:gd name="T1" fmla="*/ 66 h 147"/>
                <a:gd name="T2" fmla="*/ 78 w 199"/>
                <a:gd name="T3" fmla="*/ 147 h 147"/>
                <a:gd name="T4" fmla="*/ 0 w 199"/>
                <a:gd name="T5" fmla="*/ 77 h 147"/>
                <a:gd name="T6" fmla="*/ 118 w 199"/>
                <a:gd name="T7" fmla="*/ 0 h 147"/>
                <a:gd name="T8" fmla="*/ 199 w 199"/>
                <a:gd name="T9" fmla="*/ 66 h 147"/>
              </a:gdLst>
              <a:ahLst/>
              <a:cxnLst>
                <a:cxn ang="0">
                  <a:pos x="T0" y="T1"/>
                </a:cxn>
                <a:cxn ang="0">
                  <a:pos x="T2" y="T3"/>
                </a:cxn>
                <a:cxn ang="0">
                  <a:pos x="T4" y="T5"/>
                </a:cxn>
                <a:cxn ang="0">
                  <a:pos x="T6" y="T7"/>
                </a:cxn>
                <a:cxn ang="0">
                  <a:pos x="T8" y="T9"/>
                </a:cxn>
              </a:cxnLst>
              <a:rect l="0" t="0" r="r" b="b"/>
              <a:pathLst>
                <a:path w="199" h="147">
                  <a:moveTo>
                    <a:pt x="199" y="66"/>
                  </a:moveTo>
                  <a:lnTo>
                    <a:pt x="78" y="147"/>
                  </a:lnTo>
                  <a:lnTo>
                    <a:pt x="0" y="77"/>
                  </a:lnTo>
                  <a:lnTo>
                    <a:pt x="118" y="0"/>
                  </a:lnTo>
                  <a:lnTo>
                    <a:pt x="199" y="66"/>
                  </a:lnTo>
                  <a:close/>
                </a:path>
              </a:pathLst>
            </a:custGeom>
            <a:solidFill>
              <a:srgbClr val="00A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2">
              <a:extLst>
                <a:ext uri="{FF2B5EF4-FFF2-40B4-BE49-F238E27FC236}">
                  <a16:creationId xmlns:a16="http://schemas.microsoft.com/office/drawing/2014/main" id="{3F067D7B-1F40-4708-B909-2C67ECCE27BA}"/>
                </a:ext>
              </a:extLst>
            </p:cNvPr>
            <p:cNvSpPr>
              <a:spLocks noEditPoints="1"/>
            </p:cNvSpPr>
            <p:nvPr/>
          </p:nvSpPr>
          <p:spPr bwMode="auto">
            <a:xfrm>
              <a:off x="1727200" y="3059113"/>
              <a:ext cx="330200" cy="244475"/>
            </a:xfrm>
            <a:custGeom>
              <a:avLst/>
              <a:gdLst>
                <a:gd name="T0" fmla="*/ 60 w 151"/>
                <a:gd name="T1" fmla="*/ 112 h 112"/>
                <a:gd name="T2" fmla="*/ 58 w 151"/>
                <a:gd name="T3" fmla="*/ 111 h 112"/>
                <a:gd name="T4" fmla="*/ 1 w 151"/>
                <a:gd name="T5" fmla="*/ 60 h 112"/>
                <a:gd name="T6" fmla="*/ 0 w 151"/>
                <a:gd name="T7" fmla="*/ 57 h 112"/>
                <a:gd name="T8" fmla="*/ 1 w 151"/>
                <a:gd name="T9" fmla="*/ 56 h 112"/>
                <a:gd name="T10" fmla="*/ 88 w 151"/>
                <a:gd name="T11" fmla="*/ 0 h 112"/>
                <a:gd name="T12" fmla="*/ 91 w 151"/>
                <a:gd name="T13" fmla="*/ 0 h 112"/>
                <a:gd name="T14" fmla="*/ 150 w 151"/>
                <a:gd name="T15" fmla="*/ 48 h 112"/>
                <a:gd name="T16" fmla="*/ 151 w 151"/>
                <a:gd name="T17" fmla="*/ 50 h 112"/>
                <a:gd name="T18" fmla="*/ 150 w 151"/>
                <a:gd name="T19" fmla="*/ 52 h 112"/>
                <a:gd name="T20" fmla="*/ 61 w 151"/>
                <a:gd name="T21" fmla="*/ 111 h 112"/>
                <a:gd name="T22" fmla="*/ 60 w 151"/>
                <a:gd name="T23" fmla="*/ 112 h 112"/>
                <a:gd name="T24" fmla="*/ 7 w 151"/>
                <a:gd name="T25" fmla="*/ 58 h 112"/>
                <a:gd name="T26" fmla="*/ 60 w 151"/>
                <a:gd name="T27" fmla="*/ 106 h 112"/>
                <a:gd name="T28" fmla="*/ 144 w 151"/>
                <a:gd name="T29" fmla="*/ 50 h 112"/>
                <a:gd name="T30" fmla="*/ 89 w 151"/>
                <a:gd name="T31" fmla="*/ 6 h 112"/>
                <a:gd name="T32" fmla="*/ 7 w 151"/>
                <a:gd name="T33"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12">
                  <a:moveTo>
                    <a:pt x="60" y="112"/>
                  </a:moveTo>
                  <a:cubicBezTo>
                    <a:pt x="59" y="112"/>
                    <a:pt x="59" y="111"/>
                    <a:pt x="58" y="111"/>
                  </a:cubicBezTo>
                  <a:cubicBezTo>
                    <a:pt x="1" y="60"/>
                    <a:pt x="1" y="60"/>
                    <a:pt x="1" y="60"/>
                  </a:cubicBezTo>
                  <a:cubicBezTo>
                    <a:pt x="0" y="59"/>
                    <a:pt x="0" y="58"/>
                    <a:pt x="0" y="57"/>
                  </a:cubicBezTo>
                  <a:cubicBezTo>
                    <a:pt x="0" y="57"/>
                    <a:pt x="1" y="56"/>
                    <a:pt x="1" y="56"/>
                  </a:cubicBezTo>
                  <a:cubicBezTo>
                    <a:pt x="88" y="0"/>
                    <a:pt x="88" y="0"/>
                    <a:pt x="88" y="0"/>
                  </a:cubicBezTo>
                  <a:cubicBezTo>
                    <a:pt x="89" y="0"/>
                    <a:pt x="90" y="0"/>
                    <a:pt x="91" y="0"/>
                  </a:cubicBezTo>
                  <a:cubicBezTo>
                    <a:pt x="150" y="48"/>
                    <a:pt x="150" y="48"/>
                    <a:pt x="150" y="48"/>
                  </a:cubicBezTo>
                  <a:cubicBezTo>
                    <a:pt x="150" y="48"/>
                    <a:pt x="151" y="49"/>
                    <a:pt x="151" y="50"/>
                  </a:cubicBezTo>
                  <a:cubicBezTo>
                    <a:pt x="151" y="51"/>
                    <a:pt x="150" y="52"/>
                    <a:pt x="150" y="52"/>
                  </a:cubicBezTo>
                  <a:cubicBezTo>
                    <a:pt x="61" y="111"/>
                    <a:pt x="61" y="111"/>
                    <a:pt x="61" y="111"/>
                  </a:cubicBezTo>
                  <a:cubicBezTo>
                    <a:pt x="61" y="111"/>
                    <a:pt x="60" y="112"/>
                    <a:pt x="60" y="112"/>
                  </a:cubicBezTo>
                  <a:close/>
                  <a:moveTo>
                    <a:pt x="7" y="58"/>
                  </a:moveTo>
                  <a:cubicBezTo>
                    <a:pt x="60" y="106"/>
                    <a:pt x="60" y="106"/>
                    <a:pt x="60" y="106"/>
                  </a:cubicBezTo>
                  <a:cubicBezTo>
                    <a:pt x="144" y="50"/>
                    <a:pt x="144" y="50"/>
                    <a:pt x="144" y="50"/>
                  </a:cubicBezTo>
                  <a:cubicBezTo>
                    <a:pt x="89" y="6"/>
                    <a:pt x="89" y="6"/>
                    <a:pt x="89" y="6"/>
                  </a:cubicBezTo>
                  <a:lnTo>
                    <a:pt x="7" y="58"/>
                  </a:lnTo>
                  <a:close/>
                </a:path>
              </a:pathLst>
            </a:custGeom>
            <a:solidFill>
              <a:srgbClr val="2C38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3">
              <a:extLst>
                <a:ext uri="{FF2B5EF4-FFF2-40B4-BE49-F238E27FC236}">
                  <a16:creationId xmlns:a16="http://schemas.microsoft.com/office/drawing/2014/main" id="{E8731CD9-E614-4C92-91BA-364FBF8F391C}"/>
                </a:ext>
              </a:extLst>
            </p:cNvPr>
            <p:cNvSpPr>
              <a:spLocks/>
            </p:cNvSpPr>
            <p:nvPr/>
          </p:nvSpPr>
          <p:spPr bwMode="auto">
            <a:xfrm>
              <a:off x="1235075" y="4387850"/>
              <a:ext cx="190500" cy="195263"/>
            </a:xfrm>
            <a:custGeom>
              <a:avLst/>
              <a:gdLst>
                <a:gd name="T0" fmla="*/ 0 w 87"/>
                <a:gd name="T1" fmla="*/ 48 h 89"/>
                <a:gd name="T2" fmla="*/ 0 w 87"/>
                <a:gd name="T3" fmla="*/ 77 h 89"/>
                <a:gd name="T4" fmla="*/ 33 w 87"/>
                <a:gd name="T5" fmla="*/ 85 h 89"/>
                <a:gd name="T6" fmla="*/ 51 w 87"/>
                <a:gd name="T7" fmla="*/ 65 h 89"/>
                <a:gd name="T8" fmla="*/ 72 w 87"/>
                <a:gd name="T9" fmla="*/ 47 h 89"/>
                <a:gd name="T10" fmla="*/ 86 w 87"/>
                <a:gd name="T11" fmla="*/ 13 h 89"/>
                <a:gd name="T12" fmla="*/ 84 w 87"/>
                <a:gd name="T13" fmla="*/ 8 h 89"/>
                <a:gd name="T14" fmla="*/ 59 w 87"/>
                <a:gd name="T15" fmla="*/ 12 h 89"/>
                <a:gd name="T16" fmla="*/ 57 w 87"/>
                <a:gd name="T17" fmla="*/ 20 h 89"/>
                <a:gd name="T18" fmla="*/ 18 w 87"/>
                <a:gd name="T19" fmla="*/ 49 h 89"/>
                <a:gd name="T20" fmla="*/ 0 w 87"/>
                <a:gd name="T21" fmla="*/ 4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48"/>
                  </a:moveTo>
                  <a:cubicBezTo>
                    <a:pt x="0" y="48"/>
                    <a:pt x="0" y="75"/>
                    <a:pt x="0" y="77"/>
                  </a:cubicBezTo>
                  <a:cubicBezTo>
                    <a:pt x="0" y="78"/>
                    <a:pt x="18" y="89"/>
                    <a:pt x="33" y="85"/>
                  </a:cubicBezTo>
                  <a:cubicBezTo>
                    <a:pt x="49" y="80"/>
                    <a:pt x="49" y="67"/>
                    <a:pt x="51" y="65"/>
                  </a:cubicBezTo>
                  <a:cubicBezTo>
                    <a:pt x="52" y="62"/>
                    <a:pt x="62" y="58"/>
                    <a:pt x="72" y="47"/>
                  </a:cubicBezTo>
                  <a:cubicBezTo>
                    <a:pt x="80" y="38"/>
                    <a:pt x="87" y="23"/>
                    <a:pt x="86" y="13"/>
                  </a:cubicBezTo>
                  <a:cubicBezTo>
                    <a:pt x="85" y="11"/>
                    <a:pt x="85" y="9"/>
                    <a:pt x="84" y="8"/>
                  </a:cubicBezTo>
                  <a:cubicBezTo>
                    <a:pt x="78" y="0"/>
                    <a:pt x="61" y="11"/>
                    <a:pt x="59" y="12"/>
                  </a:cubicBezTo>
                  <a:cubicBezTo>
                    <a:pt x="57" y="20"/>
                    <a:pt x="57" y="20"/>
                    <a:pt x="57" y="20"/>
                  </a:cubicBezTo>
                  <a:cubicBezTo>
                    <a:pt x="48" y="41"/>
                    <a:pt x="31" y="48"/>
                    <a:pt x="18" y="49"/>
                  </a:cubicBezTo>
                  <a:cubicBezTo>
                    <a:pt x="8" y="50"/>
                    <a:pt x="0" y="48"/>
                    <a:pt x="0" y="48"/>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4">
              <a:extLst>
                <a:ext uri="{FF2B5EF4-FFF2-40B4-BE49-F238E27FC236}">
                  <a16:creationId xmlns:a16="http://schemas.microsoft.com/office/drawing/2014/main" id="{8A37AD54-E40F-4037-B408-5900AC4763A2}"/>
                </a:ext>
              </a:extLst>
            </p:cNvPr>
            <p:cNvSpPr>
              <a:spLocks/>
            </p:cNvSpPr>
            <p:nvPr/>
          </p:nvSpPr>
          <p:spPr bwMode="auto">
            <a:xfrm>
              <a:off x="1443038" y="4510088"/>
              <a:ext cx="266700" cy="177800"/>
            </a:xfrm>
            <a:custGeom>
              <a:avLst/>
              <a:gdLst>
                <a:gd name="T0" fmla="*/ 0 w 123"/>
                <a:gd name="T1" fmla="*/ 39 h 81"/>
                <a:gd name="T2" fmla="*/ 2 w 123"/>
                <a:gd name="T3" fmla="*/ 65 h 81"/>
                <a:gd name="T4" fmla="*/ 29 w 123"/>
                <a:gd name="T5" fmla="*/ 80 h 81"/>
                <a:gd name="T6" fmla="*/ 51 w 123"/>
                <a:gd name="T7" fmla="*/ 62 h 81"/>
                <a:gd name="T8" fmla="*/ 95 w 123"/>
                <a:gd name="T9" fmla="*/ 45 h 81"/>
                <a:gd name="T10" fmla="*/ 118 w 123"/>
                <a:gd name="T11" fmla="*/ 11 h 81"/>
                <a:gd name="T12" fmla="*/ 63 w 123"/>
                <a:gd name="T13" fmla="*/ 15 h 81"/>
                <a:gd name="T14" fmla="*/ 26 w 123"/>
                <a:gd name="T15" fmla="*/ 41 h 81"/>
                <a:gd name="T16" fmla="*/ 0 w 123"/>
                <a:gd name="T17" fmla="*/ 3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81">
                  <a:moveTo>
                    <a:pt x="0" y="39"/>
                  </a:moveTo>
                  <a:cubicBezTo>
                    <a:pt x="0" y="39"/>
                    <a:pt x="2" y="63"/>
                    <a:pt x="2" y="65"/>
                  </a:cubicBezTo>
                  <a:cubicBezTo>
                    <a:pt x="2" y="66"/>
                    <a:pt x="15" y="81"/>
                    <a:pt x="29" y="80"/>
                  </a:cubicBezTo>
                  <a:cubicBezTo>
                    <a:pt x="44" y="79"/>
                    <a:pt x="51" y="62"/>
                    <a:pt x="51" y="62"/>
                  </a:cubicBezTo>
                  <a:cubicBezTo>
                    <a:pt x="51" y="62"/>
                    <a:pt x="74" y="61"/>
                    <a:pt x="95" y="45"/>
                  </a:cubicBezTo>
                  <a:cubicBezTo>
                    <a:pt x="116" y="29"/>
                    <a:pt x="123" y="22"/>
                    <a:pt x="118" y="11"/>
                  </a:cubicBezTo>
                  <a:cubicBezTo>
                    <a:pt x="113" y="0"/>
                    <a:pt x="63" y="15"/>
                    <a:pt x="63" y="15"/>
                  </a:cubicBezTo>
                  <a:cubicBezTo>
                    <a:pt x="63" y="15"/>
                    <a:pt x="45" y="35"/>
                    <a:pt x="26" y="41"/>
                  </a:cubicBezTo>
                  <a:cubicBezTo>
                    <a:pt x="17" y="44"/>
                    <a:pt x="9" y="44"/>
                    <a:pt x="0" y="39"/>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5">
              <a:extLst>
                <a:ext uri="{FF2B5EF4-FFF2-40B4-BE49-F238E27FC236}">
                  <a16:creationId xmlns:a16="http://schemas.microsoft.com/office/drawing/2014/main" id="{0EEB67D6-421C-480E-B4C6-DAB95D51F825}"/>
                </a:ext>
              </a:extLst>
            </p:cNvPr>
            <p:cNvSpPr>
              <a:spLocks/>
            </p:cNvSpPr>
            <p:nvPr/>
          </p:nvSpPr>
          <p:spPr bwMode="auto">
            <a:xfrm>
              <a:off x="1233488" y="3448050"/>
              <a:ext cx="215900" cy="1049338"/>
            </a:xfrm>
            <a:custGeom>
              <a:avLst/>
              <a:gdLst>
                <a:gd name="T0" fmla="*/ 3 w 99"/>
                <a:gd name="T1" fmla="*/ 340 h 481"/>
                <a:gd name="T2" fmla="*/ 23 w 99"/>
                <a:gd name="T3" fmla="*/ 261 h 481"/>
                <a:gd name="T4" fmla="*/ 22 w 99"/>
                <a:gd name="T5" fmla="*/ 99 h 481"/>
                <a:gd name="T6" fmla="*/ 77 w 99"/>
                <a:gd name="T7" fmla="*/ 0 h 481"/>
                <a:gd name="T8" fmla="*/ 96 w 99"/>
                <a:gd name="T9" fmla="*/ 89 h 481"/>
                <a:gd name="T10" fmla="*/ 96 w 99"/>
                <a:gd name="T11" fmla="*/ 89 h 481"/>
                <a:gd name="T12" fmla="*/ 99 w 99"/>
                <a:gd name="T13" fmla="*/ 249 h 481"/>
                <a:gd name="T14" fmla="*/ 60 w 99"/>
                <a:gd name="T15" fmla="*/ 443 h 481"/>
                <a:gd name="T16" fmla="*/ 58 w 99"/>
                <a:gd name="T17" fmla="*/ 451 h 481"/>
                <a:gd name="T18" fmla="*/ 19 w 99"/>
                <a:gd name="T19" fmla="*/ 480 h 481"/>
                <a:gd name="T20" fmla="*/ 1 w 99"/>
                <a:gd name="T21" fmla="*/ 479 h 481"/>
                <a:gd name="T22" fmla="*/ 3 w 99"/>
                <a:gd name="T23" fmla="*/ 34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81">
                  <a:moveTo>
                    <a:pt x="3" y="340"/>
                  </a:moveTo>
                  <a:cubicBezTo>
                    <a:pt x="5" y="294"/>
                    <a:pt x="23" y="261"/>
                    <a:pt x="23" y="261"/>
                  </a:cubicBezTo>
                  <a:cubicBezTo>
                    <a:pt x="22" y="99"/>
                    <a:pt x="22" y="99"/>
                    <a:pt x="22" y="99"/>
                  </a:cubicBezTo>
                  <a:cubicBezTo>
                    <a:pt x="77" y="0"/>
                    <a:pt x="77" y="0"/>
                    <a:pt x="77" y="0"/>
                  </a:cubicBezTo>
                  <a:cubicBezTo>
                    <a:pt x="96" y="89"/>
                    <a:pt x="96" y="89"/>
                    <a:pt x="96" y="89"/>
                  </a:cubicBezTo>
                  <a:cubicBezTo>
                    <a:pt x="96" y="89"/>
                    <a:pt x="96" y="89"/>
                    <a:pt x="96" y="89"/>
                  </a:cubicBezTo>
                  <a:cubicBezTo>
                    <a:pt x="97" y="119"/>
                    <a:pt x="98" y="194"/>
                    <a:pt x="99" y="249"/>
                  </a:cubicBezTo>
                  <a:cubicBezTo>
                    <a:pt x="60" y="443"/>
                    <a:pt x="60" y="443"/>
                    <a:pt x="60" y="443"/>
                  </a:cubicBezTo>
                  <a:cubicBezTo>
                    <a:pt x="58" y="451"/>
                    <a:pt x="58" y="451"/>
                    <a:pt x="58" y="451"/>
                  </a:cubicBezTo>
                  <a:cubicBezTo>
                    <a:pt x="49" y="472"/>
                    <a:pt x="32" y="479"/>
                    <a:pt x="19" y="480"/>
                  </a:cubicBezTo>
                  <a:cubicBezTo>
                    <a:pt x="9" y="481"/>
                    <a:pt x="1" y="479"/>
                    <a:pt x="1" y="479"/>
                  </a:cubicBezTo>
                  <a:cubicBezTo>
                    <a:pt x="1" y="479"/>
                    <a:pt x="0" y="385"/>
                    <a:pt x="3" y="340"/>
                  </a:cubicBez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6">
              <a:extLst>
                <a:ext uri="{FF2B5EF4-FFF2-40B4-BE49-F238E27FC236}">
                  <a16:creationId xmlns:a16="http://schemas.microsoft.com/office/drawing/2014/main" id="{964768DA-C3FE-4040-BB7C-5BE3D2AAD903}"/>
                </a:ext>
              </a:extLst>
            </p:cNvPr>
            <p:cNvSpPr>
              <a:spLocks/>
            </p:cNvSpPr>
            <p:nvPr/>
          </p:nvSpPr>
          <p:spPr bwMode="auto">
            <a:xfrm>
              <a:off x="1428750" y="3641725"/>
              <a:ext cx="247650" cy="965200"/>
            </a:xfrm>
            <a:custGeom>
              <a:avLst/>
              <a:gdLst>
                <a:gd name="T0" fmla="*/ 0 w 113"/>
                <a:gd name="T1" fmla="*/ 297 h 442"/>
                <a:gd name="T2" fmla="*/ 11 w 113"/>
                <a:gd name="T3" fmla="*/ 233 h 442"/>
                <a:gd name="T4" fmla="*/ 9 w 113"/>
                <a:gd name="T5" fmla="*/ 160 h 442"/>
                <a:gd name="T6" fmla="*/ 6 w 113"/>
                <a:gd name="T7" fmla="*/ 0 h 442"/>
                <a:gd name="T8" fmla="*/ 6 w 113"/>
                <a:gd name="T9" fmla="*/ 0 h 442"/>
                <a:gd name="T10" fmla="*/ 40 w 113"/>
                <a:gd name="T11" fmla="*/ 5 h 442"/>
                <a:gd name="T12" fmla="*/ 42 w 113"/>
                <a:gd name="T13" fmla="*/ 5 h 442"/>
                <a:gd name="T14" fmla="*/ 104 w 113"/>
                <a:gd name="T15" fmla="*/ 14 h 442"/>
                <a:gd name="T16" fmla="*/ 100 w 113"/>
                <a:gd name="T17" fmla="*/ 132 h 442"/>
                <a:gd name="T18" fmla="*/ 74 w 113"/>
                <a:gd name="T19" fmla="*/ 281 h 442"/>
                <a:gd name="T20" fmla="*/ 69 w 113"/>
                <a:gd name="T21" fmla="*/ 413 h 442"/>
                <a:gd name="T22" fmla="*/ 32 w 113"/>
                <a:gd name="T23" fmla="*/ 439 h 442"/>
                <a:gd name="T24" fmla="*/ 6 w 113"/>
                <a:gd name="T25" fmla="*/ 437 h 442"/>
                <a:gd name="T26" fmla="*/ 1 w 113"/>
                <a:gd name="T27" fmla="*/ 355 h 442"/>
                <a:gd name="T28" fmla="*/ 0 w 113"/>
                <a:gd name="T29" fmla="*/ 29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42">
                  <a:moveTo>
                    <a:pt x="0" y="297"/>
                  </a:moveTo>
                  <a:cubicBezTo>
                    <a:pt x="1" y="259"/>
                    <a:pt x="6" y="242"/>
                    <a:pt x="11" y="233"/>
                  </a:cubicBezTo>
                  <a:cubicBezTo>
                    <a:pt x="11" y="233"/>
                    <a:pt x="10" y="201"/>
                    <a:pt x="9" y="160"/>
                  </a:cubicBezTo>
                  <a:cubicBezTo>
                    <a:pt x="8" y="105"/>
                    <a:pt x="7" y="30"/>
                    <a:pt x="6" y="0"/>
                  </a:cubicBezTo>
                  <a:cubicBezTo>
                    <a:pt x="6" y="0"/>
                    <a:pt x="6" y="0"/>
                    <a:pt x="6" y="0"/>
                  </a:cubicBezTo>
                  <a:cubicBezTo>
                    <a:pt x="40" y="5"/>
                    <a:pt x="40" y="5"/>
                    <a:pt x="40" y="5"/>
                  </a:cubicBezTo>
                  <a:cubicBezTo>
                    <a:pt x="42" y="5"/>
                    <a:pt x="42" y="5"/>
                    <a:pt x="42" y="5"/>
                  </a:cubicBezTo>
                  <a:cubicBezTo>
                    <a:pt x="104" y="14"/>
                    <a:pt x="104" y="14"/>
                    <a:pt x="104" y="14"/>
                  </a:cubicBezTo>
                  <a:cubicBezTo>
                    <a:pt x="104" y="14"/>
                    <a:pt x="113" y="64"/>
                    <a:pt x="100" y="132"/>
                  </a:cubicBezTo>
                  <a:cubicBezTo>
                    <a:pt x="87" y="200"/>
                    <a:pt x="76" y="236"/>
                    <a:pt x="74" y="281"/>
                  </a:cubicBezTo>
                  <a:cubicBezTo>
                    <a:pt x="72" y="325"/>
                    <a:pt x="69" y="413"/>
                    <a:pt x="69" y="413"/>
                  </a:cubicBezTo>
                  <a:cubicBezTo>
                    <a:pt x="69" y="413"/>
                    <a:pt x="51" y="433"/>
                    <a:pt x="32" y="439"/>
                  </a:cubicBezTo>
                  <a:cubicBezTo>
                    <a:pt x="23" y="442"/>
                    <a:pt x="15" y="442"/>
                    <a:pt x="6" y="437"/>
                  </a:cubicBezTo>
                  <a:cubicBezTo>
                    <a:pt x="6" y="437"/>
                    <a:pt x="3" y="395"/>
                    <a:pt x="1" y="355"/>
                  </a:cubicBezTo>
                  <a:cubicBezTo>
                    <a:pt x="0" y="333"/>
                    <a:pt x="0" y="311"/>
                    <a:pt x="0" y="297"/>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0D979282-5809-4270-87DB-539659089708}"/>
                </a:ext>
              </a:extLst>
            </p:cNvPr>
            <p:cNvSpPr>
              <a:spLocks/>
            </p:cNvSpPr>
            <p:nvPr/>
          </p:nvSpPr>
          <p:spPr bwMode="auto">
            <a:xfrm>
              <a:off x="1408113" y="2681288"/>
              <a:ext cx="239712" cy="347663"/>
            </a:xfrm>
            <a:custGeom>
              <a:avLst/>
              <a:gdLst>
                <a:gd name="T0" fmla="*/ 0 w 110"/>
                <a:gd name="T1" fmla="*/ 120 h 159"/>
                <a:gd name="T2" fmla="*/ 66 w 110"/>
                <a:gd name="T3" fmla="*/ 159 h 159"/>
                <a:gd name="T4" fmla="*/ 68 w 110"/>
                <a:gd name="T5" fmla="*/ 118 h 159"/>
                <a:gd name="T6" fmla="*/ 68 w 110"/>
                <a:gd name="T7" fmla="*/ 117 h 159"/>
                <a:gd name="T8" fmla="*/ 69 w 110"/>
                <a:gd name="T9" fmla="*/ 104 h 159"/>
                <a:gd name="T10" fmla="*/ 96 w 110"/>
                <a:gd name="T11" fmla="*/ 99 h 159"/>
                <a:gd name="T12" fmla="*/ 91 w 110"/>
                <a:gd name="T13" fmla="*/ 0 h 159"/>
                <a:gd name="T14" fmla="*/ 90 w 110"/>
                <a:gd name="T15" fmla="*/ 0 h 159"/>
                <a:gd name="T16" fmla="*/ 84 w 110"/>
                <a:gd name="T17" fmla="*/ 4 h 159"/>
                <a:gd name="T18" fmla="*/ 84 w 110"/>
                <a:gd name="T19" fmla="*/ 20 h 159"/>
                <a:gd name="T20" fmla="*/ 84 w 110"/>
                <a:gd name="T21" fmla="*/ 31 h 159"/>
                <a:gd name="T22" fmla="*/ 78 w 110"/>
                <a:gd name="T23" fmla="*/ 39 h 159"/>
                <a:gd name="T24" fmla="*/ 68 w 110"/>
                <a:gd name="T25" fmla="*/ 47 h 159"/>
                <a:gd name="T26" fmla="*/ 46 w 110"/>
                <a:gd name="T27" fmla="*/ 54 h 159"/>
                <a:gd name="T28" fmla="*/ 9 w 110"/>
                <a:gd name="T29" fmla="*/ 86 h 159"/>
                <a:gd name="T30" fmla="*/ 0 w 110"/>
                <a:gd name="T31" fmla="*/ 12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59">
                  <a:moveTo>
                    <a:pt x="0" y="120"/>
                  </a:moveTo>
                  <a:cubicBezTo>
                    <a:pt x="66" y="159"/>
                    <a:pt x="66" y="159"/>
                    <a:pt x="66" y="159"/>
                  </a:cubicBezTo>
                  <a:cubicBezTo>
                    <a:pt x="68" y="118"/>
                    <a:pt x="68" y="118"/>
                    <a:pt x="68" y="118"/>
                  </a:cubicBezTo>
                  <a:cubicBezTo>
                    <a:pt x="68" y="117"/>
                    <a:pt x="68" y="117"/>
                    <a:pt x="68" y="117"/>
                  </a:cubicBezTo>
                  <a:cubicBezTo>
                    <a:pt x="69" y="104"/>
                    <a:pt x="69" y="104"/>
                    <a:pt x="69" y="104"/>
                  </a:cubicBezTo>
                  <a:cubicBezTo>
                    <a:pt x="69" y="104"/>
                    <a:pt x="92" y="102"/>
                    <a:pt x="96" y="99"/>
                  </a:cubicBezTo>
                  <a:cubicBezTo>
                    <a:pt x="106" y="92"/>
                    <a:pt x="110" y="11"/>
                    <a:pt x="91" y="0"/>
                  </a:cubicBezTo>
                  <a:cubicBezTo>
                    <a:pt x="90" y="0"/>
                    <a:pt x="90" y="0"/>
                    <a:pt x="90" y="0"/>
                  </a:cubicBezTo>
                  <a:cubicBezTo>
                    <a:pt x="89" y="1"/>
                    <a:pt x="87" y="2"/>
                    <a:pt x="84" y="4"/>
                  </a:cubicBezTo>
                  <a:cubicBezTo>
                    <a:pt x="82" y="8"/>
                    <a:pt x="82" y="14"/>
                    <a:pt x="84" y="20"/>
                  </a:cubicBezTo>
                  <a:cubicBezTo>
                    <a:pt x="85" y="24"/>
                    <a:pt x="85" y="28"/>
                    <a:pt x="84" y="31"/>
                  </a:cubicBezTo>
                  <a:cubicBezTo>
                    <a:pt x="83" y="34"/>
                    <a:pt x="81" y="36"/>
                    <a:pt x="78" y="39"/>
                  </a:cubicBezTo>
                  <a:cubicBezTo>
                    <a:pt x="76" y="41"/>
                    <a:pt x="71" y="45"/>
                    <a:pt x="68" y="47"/>
                  </a:cubicBezTo>
                  <a:cubicBezTo>
                    <a:pt x="65" y="49"/>
                    <a:pt x="49" y="49"/>
                    <a:pt x="46" y="54"/>
                  </a:cubicBezTo>
                  <a:cubicBezTo>
                    <a:pt x="43" y="58"/>
                    <a:pt x="9" y="86"/>
                    <a:pt x="9" y="86"/>
                  </a:cubicBezTo>
                  <a:lnTo>
                    <a:pt x="0" y="120"/>
                  </a:ln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7A62C1BB-DCD5-4713-88FA-C56AA1C0901A}"/>
                </a:ext>
              </a:extLst>
            </p:cNvPr>
            <p:cNvSpPr>
              <a:spLocks/>
            </p:cNvSpPr>
            <p:nvPr/>
          </p:nvSpPr>
          <p:spPr bwMode="auto">
            <a:xfrm>
              <a:off x="1200151" y="2889250"/>
              <a:ext cx="219075" cy="738188"/>
            </a:xfrm>
            <a:custGeom>
              <a:avLst/>
              <a:gdLst>
                <a:gd name="T0" fmla="*/ 45 w 100"/>
                <a:gd name="T1" fmla="*/ 22 h 338"/>
                <a:gd name="T2" fmla="*/ 95 w 100"/>
                <a:gd name="T3" fmla="*/ 22 h 338"/>
                <a:gd name="T4" fmla="*/ 94 w 100"/>
                <a:gd name="T5" fmla="*/ 55 h 338"/>
                <a:gd name="T6" fmla="*/ 57 w 100"/>
                <a:gd name="T7" fmla="*/ 190 h 338"/>
                <a:gd name="T8" fmla="*/ 96 w 100"/>
                <a:gd name="T9" fmla="*/ 315 h 338"/>
                <a:gd name="T10" fmla="*/ 58 w 100"/>
                <a:gd name="T11" fmla="*/ 332 h 338"/>
                <a:gd name="T12" fmla="*/ 3 w 100"/>
                <a:gd name="T13" fmla="*/ 188 h 338"/>
                <a:gd name="T14" fmla="*/ 45 w 100"/>
                <a:gd name="T15" fmla="*/ 22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338">
                  <a:moveTo>
                    <a:pt x="45" y="22"/>
                  </a:moveTo>
                  <a:cubicBezTo>
                    <a:pt x="55" y="0"/>
                    <a:pt x="86" y="0"/>
                    <a:pt x="95" y="22"/>
                  </a:cubicBezTo>
                  <a:cubicBezTo>
                    <a:pt x="99" y="31"/>
                    <a:pt x="100" y="42"/>
                    <a:pt x="94" y="55"/>
                  </a:cubicBezTo>
                  <a:cubicBezTo>
                    <a:pt x="78" y="96"/>
                    <a:pt x="57" y="181"/>
                    <a:pt x="57" y="190"/>
                  </a:cubicBezTo>
                  <a:cubicBezTo>
                    <a:pt x="56" y="199"/>
                    <a:pt x="96" y="315"/>
                    <a:pt x="96" y="315"/>
                  </a:cubicBezTo>
                  <a:cubicBezTo>
                    <a:pt x="96" y="315"/>
                    <a:pt x="63" y="338"/>
                    <a:pt x="58" y="332"/>
                  </a:cubicBezTo>
                  <a:cubicBezTo>
                    <a:pt x="53" y="326"/>
                    <a:pt x="0" y="208"/>
                    <a:pt x="3" y="188"/>
                  </a:cubicBezTo>
                  <a:cubicBezTo>
                    <a:pt x="4" y="175"/>
                    <a:pt x="28" y="56"/>
                    <a:pt x="45" y="22"/>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C0F4C031-0F8D-46C4-913B-2F7D7DA41E27}"/>
                </a:ext>
              </a:extLst>
            </p:cNvPr>
            <p:cNvSpPr>
              <a:spLocks/>
            </p:cNvSpPr>
            <p:nvPr/>
          </p:nvSpPr>
          <p:spPr bwMode="auto">
            <a:xfrm>
              <a:off x="1403350" y="2879725"/>
              <a:ext cx="176212" cy="136525"/>
            </a:xfrm>
            <a:custGeom>
              <a:avLst/>
              <a:gdLst>
                <a:gd name="T0" fmla="*/ 5 w 81"/>
                <a:gd name="T1" fmla="*/ 6 h 62"/>
                <a:gd name="T2" fmla="*/ 10 w 81"/>
                <a:gd name="T3" fmla="*/ 0 h 62"/>
                <a:gd name="T4" fmla="*/ 8 w 81"/>
                <a:gd name="T5" fmla="*/ 5 h 62"/>
                <a:gd name="T6" fmla="*/ 25 w 81"/>
                <a:gd name="T7" fmla="*/ 22 h 62"/>
                <a:gd name="T8" fmla="*/ 75 w 81"/>
                <a:gd name="T9" fmla="*/ 25 h 62"/>
                <a:gd name="T10" fmla="*/ 81 w 81"/>
                <a:gd name="T11" fmla="*/ 42 h 62"/>
                <a:gd name="T12" fmla="*/ 25 w 81"/>
                <a:gd name="T13" fmla="*/ 51 h 62"/>
                <a:gd name="T14" fmla="*/ 2 w 81"/>
                <a:gd name="T15" fmla="*/ 29 h 62"/>
                <a:gd name="T16" fmla="*/ 5 w 81"/>
                <a:gd name="T17" fmla="*/ 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62">
                  <a:moveTo>
                    <a:pt x="5" y="6"/>
                  </a:moveTo>
                  <a:cubicBezTo>
                    <a:pt x="8" y="1"/>
                    <a:pt x="10" y="0"/>
                    <a:pt x="10" y="0"/>
                  </a:cubicBezTo>
                  <a:cubicBezTo>
                    <a:pt x="8" y="5"/>
                    <a:pt x="8" y="5"/>
                    <a:pt x="8" y="5"/>
                  </a:cubicBezTo>
                  <a:cubicBezTo>
                    <a:pt x="8" y="10"/>
                    <a:pt x="12" y="18"/>
                    <a:pt x="25" y="22"/>
                  </a:cubicBezTo>
                  <a:cubicBezTo>
                    <a:pt x="50" y="28"/>
                    <a:pt x="70" y="23"/>
                    <a:pt x="75" y="25"/>
                  </a:cubicBezTo>
                  <a:cubicBezTo>
                    <a:pt x="78" y="25"/>
                    <a:pt x="81" y="39"/>
                    <a:pt x="81" y="42"/>
                  </a:cubicBezTo>
                  <a:cubicBezTo>
                    <a:pt x="81" y="42"/>
                    <a:pt x="64" y="62"/>
                    <a:pt x="25" y="51"/>
                  </a:cubicBezTo>
                  <a:cubicBezTo>
                    <a:pt x="9" y="47"/>
                    <a:pt x="3" y="38"/>
                    <a:pt x="2" y="29"/>
                  </a:cubicBezTo>
                  <a:cubicBezTo>
                    <a:pt x="0" y="21"/>
                    <a:pt x="3" y="11"/>
                    <a:pt x="5" y="6"/>
                  </a:cubicBezTo>
                  <a:close/>
                </a:path>
              </a:pathLst>
            </a:custGeom>
            <a:solidFill>
              <a:srgbClr val="EBE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0">
              <a:extLst>
                <a:ext uri="{FF2B5EF4-FFF2-40B4-BE49-F238E27FC236}">
                  <a16:creationId xmlns:a16="http://schemas.microsoft.com/office/drawing/2014/main" id="{4FF54A81-E9AC-41E0-BDCA-7B22B525CB61}"/>
                </a:ext>
              </a:extLst>
            </p:cNvPr>
            <p:cNvSpPr>
              <a:spLocks/>
            </p:cNvSpPr>
            <p:nvPr/>
          </p:nvSpPr>
          <p:spPr bwMode="auto">
            <a:xfrm>
              <a:off x="1420813" y="3711575"/>
              <a:ext cx="239712" cy="100013"/>
            </a:xfrm>
            <a:custGeom>
              <a:avLst/>
              <a:gdLst>
                <a:gd name="T0" fmla="*/ 0 w 110"/>
                <a:gd name="T1" fmla="*/ 41 h 46"/>
                <a:gd name="T2" fmla="*/ 70 w 110"/>
                <a:gd name="T3" fmla="*/ 40 h 46"/>
                <a:gd name="T4" fmla="*/ 110 w 110"/>
                <a:gd name="T5" fmla="*/ 14 h 46"/>
                <a:gd name="T6" fmla="*/ 110 w 110"/>
                <a:gd name="T7" fmla="*/ 0 h 46"/>
                <a:gd name="T8" fmla="*/ 25 w 110"/>
                <a:gd name="T9" fmla="*/ 14 h 46"/>
                <a:gd name="T10" fmla="*/ 10 w 110"/>
                <a:gd name="T11" fmla="*/ 16 h 46"/>
                <a:gd name="T12" fmla="*/ 0 w 110"/>
                <a:gd name="T13" fmla="*/ 41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0" y="41"/>
                  </a:moveTo>
                  <a:cubicBezTo>
                    <a:pt x="1" y="41"/>
                    <a:pt x="42" y="46"/>
                    <a:pt x="70" y="40"/>
                  </a:cubicBezTo>
                  <a:cubicBezTo>
                    <a:pt x="99" y="34"/>
                    <a:pt x="110" y="14"/>
                    <a:pt x="110" y="14"/>
                  </a:cubicBezTo>
                  <a:cubicBezTo>
                    <a:pt x="110" y="0"/>
                    <a:pt x="110" y="0"/>
                    <a:pt x="110" y="0"/>
                  </a:cubicBezTo>
                  <a:cubicBezTo>
                    <a:pt x="25" y="14"/>
                    <a:pt x="25" y="14"/>
                    <a:pt x="25" y="14"/>
                  </a:cubicBezTo>
                  <a:cubicBezTo>
                    <a:pt x="10" y="16"/>
                    <a:pt x="10" y="16"/>
                    <a:pt x="10" y="16"/>
                  </a:cubicBezTo>
                  <a:lnTo>
                    <a:pt x="0" y="41"/>
                  </a:ln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1">
              <a:extLst>
                <a:ext uri="{FF2B5EF4-FFF2-40B4-BE49-F238E27FC236}">
                  <a16:creationId xmlns:a16="http://schemas.microsoft.com/office/drawing/2014/main" id="{5B5E8135-47C5-4461-A12E-C95B0CBBC3A1}"/>
                </a:ext>
              </a:extLst>
            </p:cNvPr>
            <p:cNvSpPr>
              <a:spLocks/>
            </p:cNvSpPr>
            <p:nvPr/>
          </p:nvSpPr>
          <p:spPr bwMode="auto">
            <a:xfrm>
              <a:off x="1258888" y="2868613"/>
              <a:ext cx="442912" cy="917575"/>
            </a:xfrm>
            <a:custGeom>
              <a:avLst/>
              <a:gdLst>
                <a:gd name="T0" fmla="*/ 5 w 203"/>
                <a:gd name="T1" fmla="*/ 65 h 420"/>
                <a:gd name="T2" fmla="*/ 73 w 203"/>
                <a:gd name="T3" fmla="*/ 9 h 420"/>
                <a:gd name="T4" fmla="*/ 90 w 203"/>
                <a:gd name="T5" fmla="*/ 43 h 420"/>
                <a:gd name="T6" fmla="*/ 146 w 203"/>
                <a:gd name="T7" fmla="*/ 44 h 420"/>
                <a:gd name="T8" fmla="*/ 160 w 203"/>
                <a:gd name="T9" fmla="*/ 52 h 420"/>
                <a:gd name="T10" fmla="*/ 199 w 203"/>
                <a:gd name="T11" fmla="*/ 119 h 420"/>
                <a:gd name="T12" fmla="*/ 173 w 203"/>
                <a:gd name="T13" fmla="*/ 231 h 420"/>
                <a:gd name="T14" fmla="*/ 188 w 203"/>
                <a:gd name="T15" fmla="*/ 391 h 420"/>
                <a:gd name="T16" fmla="*/ 157 w 203"/>
                <a:gd name="T17" fmla="*/ 413 h 420"/>
                <a:gd name="T18" fmla="*/ 115 w 203"/>
                <a:gd name="T19" fmla="*/ 418 h 420"/>
                <a:gd name="T20" fmla="*/ 64 w 203"/>
                <a:gd name="T21" fmla="*/ 405 h 420"/>
                <a:gd name="T22" fmla="*/ 63 w 203"/>
                <a:gd name="T23" fmla="*/ 306 h 420"/>
                <a:gd name="T24" fmla="*/ 57 w 203"/>
                <a:gd name="T25" fmla="*/ 403 h 420"/>
                <a:gd name="T26" fmla="*/ 9 w 203"/>
                <a:gd name="T27" fmla="*/ 365 h 420"/>
                <a:gd name="T28" fmla="*/ 24 w 203"/>
                <a:gd name="T29" fmla="*/ 242 h 420"/>
                <a:gd name="T30" fmla="*/ 5 w 203"/>
                <a:gd name="T31" fmla="*/ 6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420">
                  <a:moveTo>
                    <a:pt x="5" y="65"/>
                  </a:moveTo>
                  <a:cubicBezTo>
                    <a:pt x="11" y="27"/>
                    <a:pt x="35" y="0"/>
                    <a:pt x="73" y="9"/>
                  </a:cubicBezTo>
                  <a:cubicBezTo>
                    <a:pt x="73" y="9"/>
                    <a:pt x="54" y="29"/>
                    <a:pt x="90" y="43"/>
                  </a:cubicBezTo>
                  <a:cubicBezTo>
                    <a:pt x="111" y="51"/>
                    <a:pt x="146" y="44"/>
                    <a:pt x="146" y="44"/>
                  </a:cubicBezTo>
                  <a:cubicBezTo>
                    <a:pt x="146" y="44"/>
                    <a:pt x="153" y="48"/>
                    <a:pt x="160" y="52"/>
                  </a:cubicBezTo>
                  <a:cubicBezTo>
                    <a:pt x="175" y="62"/>
                    <a:pt x="203" y="79"/>
                    <a:pt x="199" y="119"/>
                  </a:cubicBezTo>
                  <a:cubicBezTo>
                    <a:pt x="193" y="174"/>
                    <a:pt x="171" y="195"/>
                    <a:pt x="173" y="231"/>
                  </a:cubicBezTo>
                  <a:cubicBezTo>
                    <a:pt x="175" y="268"/>
                    <a:pt x="188" y="391"/>
                    <a:pt x="188" y="391"/>
                  </a:cubicBezTo>
                  <a:cubicBezTo>
                    <a:pt x="188" y="391"/>
                    <a:pt x="177" y="404"/>
                    <a:pt x="157" y="413"/>
                  </a:cubicBezTo>
                  <a:cubicBezTo>
                    <a:pt x="146" y="417"/>
                    <a:pt x="132" y="420"/>
                    <a:pt x="115" y="418"/>
                  </a:cubicBezTo>
                  <a:cubicBezTo>
                    <a:pt x="69" y="412"/>
                    <a:pt x="64" y="405"/>
                    <a:pt x="64" y="405"/>
                  </a:cubicBezTo>
                  <a:cubicBezTo>
                    <a:pt x="63" y="306"/>
                    <a:pt x="63" y="306"/>
                    <a:pt x="63" y="306"/>
                  </a:cubicBezTo>
                  <a:cubicBezTo>
                    <a:pt x="57" y="403"/>
                    <a:pt x="57" y="403"/>
                    <a:pt x="57" y="403"/>
                  </a:cubicBezTo>
                  <a:cubicBezTo>
                    <a:pt x="57" y="403"/>
                    <a:pt x="12" y="372"/>
                    <a:pt x="9" y="365"/>
                  </a:cubicBezTo>
                  <a:cubicBezTo>
                    <a:pt x="5" y="359"/>
                    <a:pt x="16" y="281"/>
                    <a:pt x="24" y="242"/>
                  </a:cubicBezTo>
                  <a:cubicBezTo>
                    <a:pt x="31" y="203"/>
                    <a:pt x="0" y="103"/>
                    <a:pt x="5" y="65"/>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2">
              <a:extLst>
                <a:ext uri="{FF2B5EF4-FFF2-40B4-BE49-F238E27FC236}">
                  <a16:creationId xmlns:a16="http://schemas.microsoft.com/office/drawing/2014/main" id="{BC679D23-DA04-448D-A954-F64A180169B5}"/>
                </a:ext>
              </a:extLst>
            </p:cNvPr>
            <p:cNvSpPr>
              <a:spLocks/>
            </p:cNvSpPr>
            <p:nvPr/>
          </p:nvSpPr>
          <p:spPr bwMode="auto">
            <a:xfrm>
              <a:off x="1374775" y="2614613"/>
              <a:ext cx="249237" cy="276225"/>
            </a:xfrm>
            <a:custGeom>
              <a:avLst/>
              <a:gdLst>
                <a:gd name="T0" fmla="*/ 1 w 114"/>
                <a:gd name="T1" fmla="*/ 55 h 127"/>
                <a:gd name="T2" fmla="*/ 10 w 114"/>
                <a:gd name="T3" fmla="*/ 37 h 127"/>
                <a:gd name="T4" fmla="*/ 21 w 114"/>
                <a:gd name="T5" fmla="*/ 13 h 127"/>
                <a:gd name="T6" fmla="*/ 104 w 114"/>
                <a:gd name="T7" fmla="*/ 1 h 127"/>
                <a:gd name="T8" fmla="*/ 109 w 114"/>
                <a:gd name="T9" fmla="*/ 49 h 127"/>
                <a:gd name="T10" fmla="*/ 92 w 114"/>
                <a:gd name="T11" fmla="*/ 73 h 127"/>
                <a:gd name="T12" fmla="*/ 88 w 114"/>
                <a:gd name="T13" fmla="*/ 101 h 127"/>
                <a:gd name="T14" fmla="*/ 82 w 114"/>
                <a:gd name="T15" fmla="*/ 93 h 127"/>
                <a:gd name="T16" fmla="*/ 77 w 114"/>
                <a:gd name="T17" fmla="*/ 83 h 127"/>
                <a:gd name="T18" fmla="*/ 50 w 114"/>
                <a:gd name="T19" fmla="*/ 119 h 127"/>
                <a:gd name="T20" fmla="*/ 24 w 114"/>
                <a:gd name="T21" fmla="*/ 117 h 127"/>
                <a:gd name="T22" fmla="*/ 2 w 114"/>
                <a:gd name="T23" fmla="*/ 55 h 127"/>
                <a:gd name="T24" fmla="*/ 1 w 114"/>
                <a:gd name="T25"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27">
                  <a:moveTo>
                    <a:pt x="1" y="55"/>
                  </a:moveTo>
                  <a:cubicBezTo>
                    <a:pt x="0" y="39"/>
                    <a:pt x="10" y="37"/>
                    <a:pt x="10" y="37"/>
                  </a:cubicBezTo>
                  <a:cubicBezTo>
                    <a:pt x="10" y="37"/>
                    <a:pt x="4" y="23"/>
                    <a:pt x="21" y="13"/>
                  </a:cubicBezTo>
                  <a:cubicBezTo>
                    <a:pt x="42" y="2"/>
                    <a:pt x="77" y="0"/>
                    <a:pt x="104" y="1"/>
                  </a:cubicBezTo>
                  <a:cubicBezTo>
                    <a:pt x="114" y="2"/>
                    <a:pt x="114" y="29"/>
                    <a:pt x="109" y="49"/>
                  </a:cubicBezTo>
                  <a:cubicBezTo>
                    <a:pt x="106" y="60"/>
                    <a:pt x="103" y="64"/>
                    <a:pt x="92" y="73"/>
                  </a:cubicBezTo>
                  <a:cubicBezTo>
                    <a:pt x="86" y="77"/>
                    <a:pt x="90" y="99"/>
                    <a:pt x="88" y="101"/>
                  </a:cubicBezTo>
                  <a:cubicBezTo>
                    <a:pt x="85" y="102"/>
                    <a:pt x="83" y="96"/>
                    <a:pt x="82" y="93"/>
                  </a:cubicBezTo>
                  <a:cubicBezTo>
                    <a:pt x="81" y="90"/>
                    <a:pt x="81" y="85"/>
                    <a:pt x="77" y="83"/>
                  </a:cubicBezTo>
                  <a:cubicBezTo>
                    <a:pt x="65" y="80"/>
                    <a:pt x="63" y="99"/>
                    <a:pt x="50" y="119"/>
                  </a:cubicBezTo>
                  <a:cubicBezTo>
                    <a:pt x="44" y="127"/>
                    <a:pt x="24" y="117"/>
                    <a:pt x="24" y="117"/>
                  </a:cubicBezTo>
                  <a:cubicBezTo>
                    <a:pt x="24" y="117"/>
                    <a:pt x="4" y="86"/>
                    <a:pt x="2" y="55"/>
                  </a:cubicBezTo>
                  <a:lnTo>
                    <a:pt x="1" y="55"/>
                  </a:lnTo>
                  <a:close/>
                </a:path>
              </a:pathLst>
            </a:custGeom>
            <a:solidFill>
              <a:srgbClr val="542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3">
              <a:extLst>
                <a:ext uri="{FF2B5EF4-FFF2-40B4-BE49-F238E27FC236}">
                  <a16:creationId xmlns:a16="http://schemas.microsoft.com/office/drawing/2014/main" id="{A9647060-764C-4F05-92D0-D2D552714C16}"/>
                </a:ext>
              </a:extLst>
            </p:cNvPr>
            <p:cNvSpPr>
              <a:spLocks/>
            </p:cNvSpPr>
            <p:nvPr/>
          </p:nvSpPr>
          <p:spPr bwMode="auto">
            <a:xfrm>
              <a:off x="1514475" y="2813050"/>
              <a:ext cx="41275" cy="63500"/>
            </a:xfrm>
            <a:custGeom>
              <a:avLst/>
              <a:gdLst>
                <a:gd name="T0" fmla="*/ 19 w 19"/>
                <a:gd name="T1" fmla="*/ 18 h 29"/>
                <a:gd name="T2" fmla="*/ 5 w 19"/>
                <a:gd name="T3" fmla="*/ 17 h 29"/>
                <a:gd name="T4" fmla="*/ 2 w 19"/>
                <a:gd name="T5" fmla="*/ 0 h 29"/>
                <a:gd name="T6" fmla="*/ 3 w 19"/>
                <a:gd name="T7" fmla="*/ 20 h 29"/>
                <a:gd name="T8" fmla="*/ 13 w 19"/>
                <a:gd name="T9" fmla="*/ 28 h 29"/>
                <a:gd name="T10" fmla="*/ 19 w 19"/>
                <a:gd name="T11" fmla="*/ 18 h 29"/>
              </a:gdLst>
              <a:ahLst/>
              <a:cxnLst>
                <a:cxn ang="0">
                  <a:pos x="T0" y="T1"/>
                </a:cxn>
                <a:cxn ang="0">
                  <a:pos x="T2" y="T3"/>
                </a:cxn>
                <a:cxn ang="0">
                  <a:pos x="T4" y="T5"/>
                </a:cxn>
                <a:cxn ang="0">
                  <a:pos x="T6" y="T7"/>
                </a:cxn>
                <a:cxn ang="0">
                  <a:pos x="T8" y="T9"/>
                </a:cxn>
                <a:cxn ang="0">
                  <a:pos x="T10" y="T11"/>
                </a:cxn>
              </a:cxnLst>
              <a:rect l="0" t="0" r="r" b="b"/>
              <a:pathLst>
                <a:path w="19" h="29">
                  <a:moveTo>
                    <a:pt x="19" y="18"/>
                  </a:moveTo>
                  <a:cubicBezTo>
                    <a:pt x="18" y="26"/>
                    <a:pt x="8" y="25"/>
                    <a:pt x="5" y="17"/>
                  </a:cubicBezTo>
                  <a:cubicBezTo>
                    <a:pt x="3" y="9"/>
                    <a:pt x="2" y="0"/>
                    <a:pt x="2" y="0"/>
                  </a:cubicBezTo>
                  <a:cubicBezTo>
                    <a:pt x="2" y="0"/>
                    <a:pt x="0" y="13"/>
                    <a:pt x="3" y="20"/>
                  </a:cubicBezTo>
                  <a:cubicBezTo>
                    <a:pt x="6" y="26"/>
                    <a:pt x="7" y="29"/>
                    <a:pt x="13" y="28"/>
                  </a:cubicBezTo>
                  <a:cubicBezTo>
                    <a:pt x="19" y="26"/>
                    <a:pt x="19" y="18"/>
                    <a:pt x="19" y="18"/>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4">
              <a:extLst>
                <a:ext uri="{FF2B5EF4-FFF2-40B4-BE49-F238E27FC236}">
                  <a16:creationId xmlns:a16="http://schemas.microsoft.com/office/drawing/2014/main" id="{8ED33BDA-C5F3-48DC-865D-3929E8661834}"/>
                </a:ext>
              </a:extLst>
            </p:cNvPr>
            <p:cNvSpPr>
              <a:spLocks/>
            </p:cNvSpPr>
            <p:nvPr/>
          </p:nvSpPr>
          <p:spPr bwMode="auto">
            <a:xfrm>
              <a:off x="1530350" y="2806700"/>
              <a:ext cx="23812" cy="42863"/>
            </a:xfrm>
            <a:custGeom>
              <a:avLst/>
              <a:gdLst>
                <a:gd name="T0" fmla="*/ 9 w 11"/>
                <a:gd name="T1" fmla="*/ 10 h 20"/>
                <a:gd name="T2" fmla="*/ 3 w 11"/>
                <a:gd name="T3" fmla="*/ 3 h 20"/>
                <a:gd name="T4" fmla="*/ 1 w 11"/>
                <a:gd name="T5" fmla="*/ 13 h 20"/>
                <a:gd name="T6" fmla="*/ 9 w 11"/>
                <a:gd name="T7" fmla="*/ 19 h 20"/>
                <a:gd name="T8" fmla="*/ 9 w 11"/>
                <a:gd name="T9" fmla="*/ 14 h 20"/>
                <a:gd name="T10" fmla="*/ 9 w 11"/>
                <a:gd name="T11" fmla="*/ 10 h 20"/>
              </a:gdLst>
              <a:ahLst/>
              <a:cxnLst>
                <a:cxn ang="0">
                  <a:pos x="T0" y="T1"/>
                </a:cxn>
                <a:cxn ang="0">
                  <a:pos x="T2" y="T3"/>
                </a:cxn>
                <a:cxn ang="0">
                  <a:pos x="T4" y="T5"/>
                </a:cxn>
                <a:cxn ang="0">
                  <a:pos x="T6" y="T7"/>
                </a:cxn>
                <a:cxn ang="0">
                  <a:pos x="T8" y="T9"/>
                </a:cxn>
                <a:cxn ang="0">
                  <a:pos x="T10" y="T11"/>
                </a:cxn>
              </a:cxnLst>
              <a:rect l="0" t="0" r="r" b="b"/>
              <a:pathLst>
                <a:path w="11" h="20">
                  <a:moveTo>
                    <a:pt x="9" y="10"/>
                  </a:moveTo>
                  <a:cubicBezTo>
                    <a:pt x="8" y="8"/>
                    <a:pt x="7" y="0"/>
                    <a:pt x="3" y="3"/>
                  </a:cubicBezTo>
                  <a:cubicBezTo>
                    <a:pt x="0" y="5"/>
                    <a:pt x="1" y="10"/>
                    <a:pt x="1" y="13"/>
                  </a:cubicBezTo>
                  <a:cubicBezTo>
                    <a:pt x="2" y="16"/>
                    <a:pt x="5" y="20"/>
                    <a:pt x="9" y="19"/>
                  </a:cubicBezTo>
                  <a:cubicBezTo>
                    <a:pt x="11" y="18"/>
                    <a:pt x="10" y="15"/>
                    <a:pt x="9" y="14"/>
                  </a:cubicBezTo>
                  <a:cubicBezTo>
                    <a:pt x="7" y="12"/>
                    <a:pt x="7" y="11"/>
                    <a:pt x="9" y="10"/>
                  </a:cubicBezTo>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5">
              <a:extLst>
                <a:ext uri="{FF2B5EF4-FFF2-40B4-BE49-F238E27FC236}">
                  <a16:creationId xmlns:a16="http://schemas.microsoft.com/office/drawing/2014/main" id="{34BE944B-EB3D-4443-9D2F-3B378967921A}"/>
                </a:ext>
              </a:extLst>
            </p:cNvPr>
            <p:cNvSpPr>
              <a:spLocks/>
            </p:cNvSpPr>
            <p:nvPr/>
          </p:nvSpPr>
          <p:spPr bwMode="auto">
            <a:xfrm>
              <a:off x="1550988" y="2897188"/>
              <a:ext cx="65087" cy="11113"/>
            </a:xfrm>
            <a:custGeom>
              <a:avLst/>
              <a:gdLst>
                <a:gd name="T0" fmla="*/ 3 w 30"/>
                <a:gd name="T1" fmla="*/ 5 h 5"/>
                <a:gd name="T2" fmla="*/ 30 w 30"/>
                <a:gd name="T3" fmla="*/ 0 h 5"/>
                <a:gd name="T4" fmla="*/ 0 w 30"/>
                <a:gd name="T5" fmla="*/ 3 h 5"/>
                <a:gd name="T6" fmla="*/ 3 w 30"/>
                <a:gd name="T7" fmla="*/ 5 h 5"/>
              </a:gdLst>
              <a:ahLst/>
              <a:cxnLst>
                <a:cxn ang="0">
                  <a:pos x="T0" y="T1"/>
                </a:cxn>
                <a:cxn ang="0">
                  <a:pos x="T2" y="T3"/>
                </a:cxn>
                <a:cxn ang="0">
                  <a:pos x="T4" y="T5"/>
                </a:cxn>
                <a:cxn ang="0">
                  <a:pos x="T6" y="T7"/>
                </a:cxn>
              </a:cxnLst>
              <a:rect l="0" t="0" r="r" b="b"/>
              <a:pathLst>
                <a:path w="30" h="5">
                  <a:moveTo>
                    <a:pt x="3" y="5"/>
                  </a:moveTo>
                  <a:cubicBezTo>
                    <a:pt x="3" y="5"/>
                    <a:pt x="26" y="3"/>
                    <a:pt x="30" y="0"/>
                  </a:cubicBezTo>
                  <a:cubicBezTo>
                    <a:pt x="20" y="1"/>
                    <a:pt x="1" y="2"/>
                    <a:pt x="0" y="3"/>
                  </a:cubicBezTo>
                  <a:cubicBezTo>
                    <a:pt x="0" y="4"/>
                    <a:pt x="3" y="5"/>
                    <a:pt x="3" y="5"/>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6">
              <a:extLst>
                <a:ext uri="{FF2B5EF4-FFF2-40B4-BE49-F238E27FC236}">
                  <a16:creationId xmlns:a16="http://schemas.microsoft.com/office/drawing/2014/main" id="{656A6060-5B4F-4160-9990-5F0127BD4341}"/>
                </a:ext>
              </a:extLst>
            </p:cNvPr>
            <p:cNvSpPr>
              <a:spLocks/>
            </p:cNvSpPr>
            <p:nvPr/>
          </p:nvSpPr>
          <p:spPr bwMode="auto">
            <a:xfrm>
              <a:off x="1863725" y="3194050"/>
              <a:ext cx="142875" cy="136525"/>
            </a:xfrm>
            <a:custGeom>
              <a:avLst/>
              <a:gdLst>
                <a:gd name="T0" fmla="*/ 65 w 66"/>
                <a:gd name="T1" fmla="*/ 5 h 62"/>
                <a:gd name="T2" fmla="*/ 35 w 66"/>
                <a:gd name="T3" fmla="*/ 22 h 62"/>
                <a:gd name="T4" fmla="*/ 34 w 66"/>
                <a:gd name="T5" fmla="*/ 1 h 62"/>
                <a:gd name="T6" fmla="*/ 22 w 66"/>
                <a:gd name="T7" fmla="*/ 12 h 62"/>
                <a:gd name="T8" fmla="*/ 10 w 66"/>
                <a:gd name="T9" fmla="*/ 32 h 62"/>
                <a:gd name="T10" fmla="*/ 0 w 66"/>
                <a:gd name="T11" fmla="*/ 38 h 62"/>
                <a:gd name="T12" fmla="*/ 9 w 66"/>
                <a:gd name="T13" fmla="*/ 62 h 62"/>
                <a:gd name="T14" fmla="*/ 56 w 66"/>
                <a:gd name="T15" fmla="*/ 42 h 62"/>
                <a:gd name="T16" fmla="*/ 65 w 66"/>
                <a:gd name="T1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2">
                  <a:moveTo>
                    <a:pt x="65" y="5"/>
                  </a:moveTo>
                  <a:cubicBezTo>
                    <a:pt x="65" y="5"/>
                    <a:pt x="41" y="20"/>
                    <a:pt x="35" y="22"/>
                  </a:cubicBezTo>
                  <a:cubicBezTo>
                    <a:pt x="30" y="24"/>
                    <a:pt x="43" y="0"/>
                    <a:pt x="34" y="1"/>
                  </a:cubicBezTo>
                  <a:cubicBezTo>
                    <a:pt x="33" y="2"/>
                    <a:pt x="27" y="6"/>
                    <a:pt x="22" y="12"/>
                  </a:cubicBezTo>
                  <a:cubicBezTo>
                    <a:pt x="16" y="19"/>
                    <a:pt x="10" y="32"/>
                    <a:pt x="10" y="32"/>
                  </a:cubicBezTo>
                  <a:cubicBezTo>
                    <a:pt x="10" y="33"/>
                    <a:pt x="0" y="38"/>
                    <a:pt x="0" y="38"/>
                  </a:cubicBezTo>
                  <a:cubicBezTo>
                    <a:pt x="9" y="62"/>
                    <a:pt x="9" y="62"/>
                    <a:pt x="9" y="62"/>
                  </a:cubicBezTo>
                  <a:cubicBezTo>
                    <a:pt x="17" y="54"/>
                    <a:pt x="37" y="54"/>
                    <a:pt x="56" y="42"/>
                  </a:cubicBezTo>
                  <a:cubicBezTo>
                    <a:pt x="66" y="35"/>
                    <a:pt x="65" y="5"/>
                    <a:pt x="65" y="5"/>
                  </a:cubicBez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7">
              <a:extLst>
                <a:ext uri="{FF2B5EF4-FFF2-40B4-BE49-F238E27FC236}">
                  <a16:creationId xmlns:a16="http://schemas.microsoft.com/office/drawing/2014/main" id="{EAB70BB8-35D7-43F4-91B4-3A9287DF767E}"/>
                </a:ext>
              </a:extLst>
            </p:cNvPr>
            <p:cNvSpPr>
              <a:spLocks/>
            </p:cNvSpPr>
            <p:nvPr/>
          </p:nvSpPr>
          <p:spPr bwMode="auto">
            <a:xfrm>
              <a:off x="1522413" y="2984500"/>
              <a:ext cx="384175" cy="541338"/>
            </a:xfrm>
            <a:custGeom>
              <a:avLst/>
              <a:gdLst>
                <a:gd name="T0" fmla="*/ 9 w 176"/>
                <a:gd name="T1" fmla="*/ 51 h 248"/>
                <a:gd name="T2" fmla="*/ 78 w 176"/>
                <a:gd name="T3" fmla="*/ 66 h 248"/>
                <a:gd name="T4" fmla="*/ 73 w 176"/>
                <a:gd name="T5" fmla="*/ 157 h 248"/>
                <a:gd name="T6" fmla="*/ 157 w 176"/>
                <a:gd name="T7" fmla="*/ 127 h 248"/>
                <a:gd name="T8" fmla="*/ 170 w 176"/>
                <a:gd name="T9" fmla="*/ 136 h 248"/>
                <a:gd name="T10" fmla="*/ 171 w 176"/>
                <a:gd name="T11" fmla="*/ 165 h 248"/>
                <a:gd name="T12" fmla="*/ 29 w 176"/>
                <a:gd name="T13" fmla="*/ 231 h 248"/>
                <a:gd name="T14" fmla="*/ 9 w 176"/>
                <a:gd name="T15" fmla="*/ 51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48">
                  <a:moveTo>
                    <a:pt x="9" y="51"/>
                  </a:moveTo>
                  <a:cubicBezTo>
                    <a:pt x="16" y="0"/>
                    <a:pt x="86" y="0"/>
                    <a:pt x="78" y="66"/>
                  </a:cubicBezTo>
                  <a:cubicBezTo>
                    <a:pt x="73" y="110"/>
                    <a:pt x="71" y="149"/>
                    <a:pt x="73" y="157"/>
                  </a:cubicBezTo>
                  <a:cubicBezTo>
                    <a:pt x="73" y="159"/>
                    <a:pt x="157" y="127"/>
                    <a:pt x="157" y="127"/>
                  </a:cubicBezTo>
                  <a:cubicBezTo>
                    <a:pt x="157" y="127"/>
                    <a:pt x="165" y="127"/>
                    <a:pt x="170" y="136"/>
                  </a:cubicBezTo>
                  <a:cubicBezTo>
                    <a:pt x="176" y="146"/>
                    <a:pt x="171" y="165"/>
                    <a:pt x="171" y="165"/>
                  </a:cubicBezTo>
                  <a:cubicBezTo>
                    <a:pt x="171" y="165"/>
                    <a:pt x="68" y="248"/>
                    <a:pt x="29" y="231"/>
                  </a:cubicBezTo>
                  <a:cubicBezTo>
                    <a:pt x="0" y="218"/>
                    <a:pt x="4" y="89"/>
                    <a:pt x="9" y="51"/>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Title 1">
            <a:extLst>
              <a:ext uri="{FF2B5EF4-FFF2-40B4-BE49-F238E27FC236}">
                <a16:creationId xmlns:a16="http://schemas.microsoft.com/office/drawing/2014/main" id="{3788967C-A09C-401D-821F-1B01C464EFC0}"/>
              </a:ext>
            </a:extLst>
          </p:cNvPr>
          <p:cNvSpPr txBox="1">
            <a:spLocks/>
          </p:cNvSpPr>
          <p:nvPr/>
        </p:nvSpPr>
        <p:spPr>
          <a:xfrm>
            <a:off x="140391" y="5696604"/>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b="1" dirty="0">
                <a:solidFill>
                  <a:srgbClr val="00B050"/>
                </a:solidFill>
                <a:latin typeface="Adobe Heiti Std R" panose="020B0400000000000000" pitchFamily="34" charset="-128"/>
                <a:ea typeface="Adobe Heiti Std R" panose="020B0400000000000000" pitchFamily="34" charset="-128"/>
              </a:rPr>
              <a:t>BUYER</a:t>
            </a:r>
            <a:endParaRPr lang="en-US" sz="1200" b="1" dirty="0">
              <a:solidFill>
                <a:srgbClr val="00B050"/>
              </a:solidFill>
              <a:latin typeface="Adobe Heiti Std R" panose="020B0400000000000000" pitchFamily="34" charset="-128"/>
              <a:ea typeface="Adobe Heiti Std R" panose="020B0400000000000000" pitchFamily="34" charset="-128"/>
            </a:endParaRPr>
          </a:p>
        </p:txBody>
      </p:sp>
      <p:grpSp>
        <p:nvGrpSpPr>
          <p:cNvPr id="46" name="Group 45">
            <a:extLst>
              <a:ext uri="{FF2B5EF4-FFF2-40B4-BE49-F238E27FC236}">
                <a16:creationId xmlns:a16="http://schemas.microsoft.com/office/drawing/2014/main" id="{211F5B9C-88FF-4044-83A0-6230B54DBA58}"/>
              </a:ext>
            </a:extLst>
          </p:cNvPr>
          <p:cNvGrpSpPr/>
          <p:nvPr/>
        </p:nvGrpSpPr>
        <p:grpSpPr>
          <a:xfrm>
            <a:off x="7938866" y="2351715"/>
            <a:ext cx="963174" cy="963172"/>
            <a:chOff x="9163050" y="2100446"/>
            <a:chExt cx="1122363" cy="1122363"/>
          </a:xfrm>
        </p:grpSpPr>
        <p:sp>
          <p:nvSpPr>
            <p:cNvPr id="47" name="Oval 46">
              <a:extLst>
                <a:ext uri="{FF2B5EF4-FFF2-40B4-BE49-F238E27FC236}">
                  <a16:creationId xmlns:a16="http://schemas.microsoft.com/office/drawing/2014/main" id="{923E6931-E3F3-4D87-A56C-BA29DDE42887}"/>
                </a:ext>
              </a:extLst>
            </p:cNvPr>
            <p:cNvSpPr/>
            <p:nvPr/>
          </p:nvSpPr>
          <p:spPr>
            <a:xfrm>
              <a:off x="9163050" y="2100446"/>
              <a:ext cx="1122363" cy="1122363"/>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8" name="Object 47">
              <a:extLst>
                <a:ext uri="{FF2B5EF4-FFF2-40B4-BE49-F238E27FC236}">
                  <a16:creationId xmlns:a16="http://schemas.microsoft.com/office/drawing/2014/main" id="{A8C33CA0-131A-4B94-B469-3F1A8007E6E8}"/>
                </a:ext>
              </a:extLst>
            </p:cNvPr>
            <p:cNvGraphicFramePr>
              <a:graphicFrameLocks noChangeAspect="1"/>
            </p:cNvGraphicFramePr>
            <p:nvPr>
              <p:extLst>
                <p:ext uri="{D42A27DB-BD31-4B8C-83A1-F6EECF244321}">
                  <p14:modId xmlns:p14="http://schemas.microsoft.com/office/powerpoint/2010/main" val="967956468"/>
                </p:ext>
              </p:extLst>
            </p:nvPr>
          </p:nvGraphicFramePr>
          <p:xfrm>
            <a:off x="9386333" y="2487796"/>
            <a:ext cx="675796" cy="318904"/>
          </p:xfrm>
          <a:graphic>
            <a:graphicData uri="http://schemas.openxmlformats.org/presentationml/2006/ole">
              <mc:AlternateContent xmlns:mc="http://schemas.openxmlformats.org/markup-compatibility/2006">
                <mc:Choice xmlns:v="urn:schemas-microsoft-com:vml" Requires="v">
                  <p:oleObj spid="_x0000_s189474" name="CorelDRAW" r:id="rId6" imgW="3360582" imgH="1585380" progId="CorelDraw.Graphic.18">
                    <p:embed/>
                  </p:oleObj>
                </mc:Choice>
                <mc:Fallback>
                  <p:oleObj name="CorelDRAW" r:id="rId6" imgW="3360582" imgH="1585380" progId="CorelDraw.Graphic.18">
                    <p:embed/>
                    <p:pic>
                      <p:nvPicPr>
                        <p:cNvPr id="47" name="Object 46">
                          <a:extLst>
                            <a:ext uri="{FF2B5EF4-FFF2-40B4-BE49-F238E27FC236}">
                              <a16:creationId xmlns:a16="http://schemas.microsoft.com/office/drawing/2014/main" id="{F69F0FF3-4AB2-4437-A41D-0A659FF1C688}"/>
                            </a:ext>
                          </a:extLst>
                        </p:cNvPr>
                        <p:cNvPicPr/>
                        <p:nvPr/>
                      </p:nvPicPr>
                      <p:blipFill>
                        <a:blip r:embed="rId7"/>
                        <a:stretch>
                          <a:fillRect/>
                        </a:stretch>
                      </p:blipFill>
                      <p:spPr>
                        <a:xfrm>
                          <a:off x="9386333" y="2487796"/>
                          <a:ext cx="675796" cy="318904"/>
                        </a:xfrm>
                        <a:prstGeom prst="rect">
                          <a:avLst/>
                        </a:prstGeom>
                      </p:spPr>
                    </p:pic>
                  </p:oleObj>
                </mc:Fallback>
              </mc:AlternateContent>
            </a:graphicData>
          </a:graphic>
        </p:graphicFrame>
      </p:grpSp>
      <p:grpSp>
        <p:nvGrpSpPr>
          <p:cNvPr id="49" name="Group 48">
            <a:extLst>
              <a:ext uri="{FF2B5EF4-FFF2-40B4-BE49-F238E27FC236}">
                <a16:creationId xmlns:a16="http://schemas.microsoft.com/office/drawing/2014/main" id="{5DE52982-90D2-4717-B53F-37DBDB437B15}"/>
              </a:ext>
            </a:extLst>
          </p:cNvPr>
          <p:cNvGrpSpPr/>
          <p:nvPr/>
        </p:nvGrpSpPr>
        <p:grpSpPr>
          <a:xfrm>
            <a:off x="7156906" y="1504891"/>
            <a:ext cx="886562" cy="886560"/>
            <a:chOff x="7215464" y="1333388"/>
            <a:chExt cx="1122363" cy="1122363"/>
          </a:xfrm>
        </p:grpSpPr>
        <p:sp>
          <p:nvSpPr>
            <p:cNvPr id="50" name="Oval 49">
              <a:extLst>
                <a:ext uri="{FF2B5EF4-FFF2-40B4-BE49-F238E27FC236}">
                  <a16:creationId xmlns:a16="http://schemas.microsoft.com/office/drawing/2014/main" id="{F111CB27-9E22-49E6-BEC9-86E2B0D78F43}"/>
                </a:ext>
              </a:extLst>
            </p:cNvPr>
            <p:cNvSpPr/>
            <p:nvPr/>
          </p:nvSpPr>
          <p:spPr>
            <a:xfrm>
              <a:off x="7215464" y="1333388"/>
              <a:ext cx="1122363" cy="1122363"/>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Object 50">
              <a:extLst>
                <a:ext uri="{FF2B5EF4-FFF2-40B4-BE49-F238E27FC236}">
                  <a16:creationId xmlns:a16="http://schemas.microsoft.com/office/drawing/2014/main" id="{FADC9A2B-012C-48DF-8838-50F6A9A6B7F4}"/>
                </a:ext>
              </a:extLst>
            </p:cNvPr>
            <p:cNvGraphicFramePr>
              <a:graphicFrameLocks noChangeAspect="1"/>
            </p:cNvGraphicFramePr>
            <p:nvPr>
              <p:extLst>
                <p:ext uri="{D42A27DB-BD31-4B8C-83A1-F6EECF244321}">
                  <p14:modId xmlns:p14="http://schemas.microsoft.com/office/powerpoint/2010/main" val="908624958"/>
                </p:ext>
              </p:extLst>
            </p:nvPr>
          </p:nvGraphicFramePr>
          <p:xfrm>
            <a:off x="7539314" y="1657350"/>
            <a:ext cx="474662" cy="474438"/>
          </p:xfrm>
          <a:graphic>
            <a:graphicData uri="http://schemas.openxmlformats.org/presentationml/2006/ole">
              <mc:AlternateContent xmlns:mc="http://schemas.openxmlformats.org/markup-compatibility/2006">
                <mc:Choice xmlns:v="urn:schemas-microsoft-com:vml" Requires="v">
                  <p:oleObj spid="_x0000_s189475" name="CorelDRAW" r:id="rId8" imgW="3361003" imgH="3358686" progId="CorelDraw.Graphic.18">
                    <p:embed/>
                  </p:oleObj>
                </mc:Choice>
                <mc:Fallback>
                  <p:oleObj name="CorelDRAW" r:id="rId8" imgW="3361003" imgH="3358686" progId="CorelDraw.Graphic.18">
                    <p:embed/>
                    <p:pic>
                      <p:nvPicPr>
                        <p:cNvPr id="50" name="Object 49">
                          <a:extLst>
                            <a:ext uri="{FF2B5EF4-FFF2-40B4-BE49-F238E27FC236}">
                              <a16:creationId xmlns:a16="http://schemas.microsoft.com/office/drawing/2014/main" id="{B1737E21-6092-4044-A9A9-69412402AC41}"/>
                            </a:ext>
                          </a:extLst>
                        </p:cNvPr>
                        <p:cNvPicPr/>
                        <p:nvPr/>
                      </p:nvPicPr>
                      <p:blipFill>
                        <a:blip r:embed="rId9"/>
                        <a:stretch>
                          <a:fillRect/>
                        </a:stretch>
                      </p:blipFill>
                      <p:spPr>
                        <a:xfrm>
                          <a:off x="7539314" y="1657350"/>
                          <a:ext cx="474662" cy="474438"/>
                        </a:xfrm>
                        <a:prstGeom prst="rect">
                          <a:avLst/>
                        </a:prstGeom>
                      </p:spPr>
                    </p:pic>
                  </p:oleObj>
                </mc:Fallback>
              </mc:AlternateContent>
            </a:graphicData>
          </a:graphic>
        </p:graphicFrame>
      </p:grpSp>
      <p:grpSp>
        <p:nvGrpSpPr>
          <p:cNvPr id="52" name="Group 51">
            <a:extLst>
              <a:ext uri="{FF2B5EF4-FFF2-40B4-BE49-F238E27FC236}">
                <a16:creationId xmlns:a16="http://schemas.microsoft.com/office/drawing/2014/main" id="{272233CA-F122-4377-863D-AAB663E75E2B}"/>
              </a:ext>
            </a:extLst>
          </p:cNvPr>
          <p:cNvGrpSpPr/>
          <p:nvPr/>
        </p:nvGrpSpPr>
        <p:grpSpPr>
          <a:xfrm>
            <a:off x="5293525" y="1487208"/>
            <a:ext cx="789034" cy="789032"/>
            <a:chOff x="5829060" y="1250022"/>
            <a:chExt cx="1122363" cy="1122363"/>
          </a:xfrm>
        </p:grpSpPr>
        <p:graphicFrame>
          <p:nvGraphicFramePr>
            <p:cNvPr id="53" name="Object 52">
              <a:extLst>
                <a:ext uri="{FF2B5EF4-FFF2-40B4-BE49-F238E27FC236}">
                  <a16:creationId xmlns:a16="http://schemas.microsoft.com/office/drawing/2014/main" id="{78E2A5BC-7DB7-436C-907E-16F4724F743F}"/>
                </a:ext>
              </a:extLst>
            </p:cNvPr>
            <p:cNvGraphicFramePr>
              <a:graphicFrameLocks noChangeAspect="1"/>
            </p:cNvGraphicFramePr>
            <p:nvPr>
              <p:extLst>
                <p:ext uri="{D42A27DB-BD31-4B8C-83A1-F6EECF244321}">
                  <p14:modId xmlns:p14="http://schemas.microsoft.com/office/powerpoint/2010/main" val="2973183974"/>
                </p:ext>
              </p:extLst>
            </p:nvPr>
          </p:nvGraphicFramePr>
          <p:xfrm>
            <a:off x="6123155" y="1563236"/>
            <a:ext cx="534172" cy="537210"/>
          </p:xfrm>
          <a:graphic>
            <a:graphicData uri="http://schemas.openxmlformats.org/presentationml/2006/ole">
              <mc:AlternateContent xmlns:mc="http://schemas.openxmlformats.org/markup-compatibility/2006">
                <mc:Choice xmlns:v="urn:schemas-microsoft-com:vml" Requires="v">
                  <p:oleObj spid="_x0000_s189476" name="CorelDRAW" r:id="rId10" imgW="3350055" imgH="3367935" progId="CorelDraw.Graphic.18">
                    <p:embed/>
                  </p:oleObj>
                </mc:Choice>
                <mc:Fallback>
                  <p:oleObj name="CorelDRAW" r:id="rId10" imgW="3350055" imgH="3367935" progId="CorelDraw.Graphic.18">
                    <p:embed/>
                    <p:pic>
                      <p:nvPicPr>
                        <p:cNvPr id="52" name="Object 51">
                          <a:extLst>
                            <a:ext uri="{FF2B5EF4-FFF2-40B4-BE49-F238E27FC236}">
                              <a16:creationId xmlns:a16="http://schemas.microsoft.com/office/drawing/2014/main" id="{F8124A80-3727-404D-8001-85F211B8D460}"/>
                            </a:ext>
                          </a:extLst>
                        </p:cNvPr>
                        <p:cNvPicPr/>
                        <p:nvPr/>
                      </p:nvPicPr>
                      <p:blipFill>
                        <a:blip r:embed="rId11"/>
                        <a:stretch>
                          <a:fillRect/>
                        </a:stretch>
                      </p:blipFill>
                      <p:spPr>
                        <a:xfrm>
                          <a:off x="6123155" y="1563236"/>
                          <a:ext cx="534172" cy="537210"/>
                        </a:xfrm>
                        <a:prstGeom prst="rect">
                          <a:avLst/>
                        </a:prstGeom>
                      </p:spPr>
                    </p:pic>
                  </p:oleObj>
                </mc:Fallback>
              </mc:AlternateContent>
            </a:graphicData>
          </a:graphic>
        </p:graphicFrame>
        <p:sp>
          <p:nvSpPr>
            <p:cNvPr id="54" name="Oval 53">
              <a:extLst>
                <a:ext uri="{FF2B5EF4-FFF2-40B4-BE49-F238E27FC236}">
                  <a16:creationId xmlns:a16="http://schemas.microsoft.com/office/drawing/2014/main" id="{1884BB2F-26BF-4CAA-B7FA-A7842307B8A1}"/>
                </a:ext>
              </a:extLst>
            </p:cNvPr>
            <p:cNvSpPr/>
            <p:nvPr/>
          </p:nvSpPr>
          <p:spPr>
            <a:xfrm>
              <a:off x="5829060" y="1250022"/>
              <a:ext cx="1122363" cy="1122363"/>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BF591667-B011-4936-8946-7C2800BB4DA1}"/>
              </a:ext>
            </a:extLst>
          </p:cNvPr>
          <p:cNvGrpSpPr/>
          <p:nvPr/>
        </p:nvGrpSpPr>
        <p:grpSpPr>
          <a:xfrm>
            <a:off x="5097426" y="2715174"/>
            <a:ext cx="1762270" cy="1224043"/>
            <a:chOff x="5401777" y="4043135"/>
            <a:chExt cx="1596573" cy="1122363"/>
          </a:xfrm>
        </p:grpSpPr>
        <p:sp>
          <p:nvSpPr>
            <p:cNvPr id="56" name="Oval 55">
              <a:extLst>
                <a:ext uri="{FF2B5EF4-FFF2-40B4-BE49-F238E27FC236}">
                  <a16:creationId xmlns:a16="http://schemas.microsoft.com/office/drawing/2014/main" id="{28B5D455-95D3-479E-9041-8EFFBAE7C74A}"/>
                </a:ext>
              </a:extLst>
            </p:cNvPr>
            <p:cNvSpPr/>
            <p:nvPr/>
          </p:nvSpPr>
          <p:spPr>
            <a:xfrm>
              <a:off x="5638883" y="4043135"/>
              <a:ext cx="1122363" cy="1122363"/>
            </a:xfrm>
            <a:prstGeom prst="ellipse">
              <a:avLst/>
            </a:prstGeom>
            <a:solidFill>
              <a:schemeClr val="accent1">
                <a:lumMod val="20000"/>
                <a:lumOff val="80000"/>
              </a:schemeClr>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1D57F066-FAEC-4536-BEEB-72A38343D862}"/>
                </a:ext>
              </a:extLst>
            </p:cNvPr>
            <p:cNvSpPr txBox="1">
              <a:spLocks/>
            </p:cNvSpPr>
            <p:nvPr/>
          </p:nvSpPr>
          <p:spPr>
            <a:xfrm>
              <a:off x="5401777" y="4512979"/>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400" b="1" dirty="0">
                  <a:solidFill>
                    <a:schemeClr val="bg2">
                      <a:lumMod val="25000"/>
                    </a:schemeClr>
                  </a:solidFill>
                  <a:latin typeface="Adobe Heiti Std R" panose="020B0400000000000000" pitchFamily="34" charset="-128"/>
                  <a:ea typeface="Adobe Heiti Std R" panose="020B0400000000000000" pitchFamily="34" charset="-128"/>
                </a:rPr>
                <a:t>GOODS</a:t>
              </a:r>
              <a:endParaRPr lang="en-US" sz="1400" b="1" dirty="0">
                <a:solidFill>
                  <a:schemeClr val="bg2">
                    <a:lumMod val="25000"/>
                  </a:schemeClr>
                </a:solidFill>
                <a:latin typeface="Adobe Heiti Std R" panose="020B0400000000000000" pitchFamily="34" charset="-128"/>
                <a:ea typeface="Adobe Heiti Std R" panose="020B0400000000000000" pitchFamily="34" charset="-128"/>
              </a:endParaRPr>
            </a:p>
          </p:txBody>
        </p:sp>
      </p:grpSp>
      <p:cxnSp>
        <p:nvCxnSpPr>
          <p:cNvPr id="58" name="Curved Connector 78">
            <a:extLst>
              <a:ext uri="{FF2B5EF4-FFF2-40B4-BE49-F238E27FC236}">
                <a16:creationId xmlns:a16="http://schemas.microsoft.com/office/drawing/2014/main" id="{4F50289C-2905-4EE2-B412-3E1CF0E03C46}"/>
              </a:ext>
            </a:extLst>
          </p:cNvPr>
          <p:cNvCxnSpPr>
            <a:stCxn id="56" idx="7"/>
            <a:endCxn id="50" idx="3"/>
          </p:cNvCxnSpPr>
          <p:nvPr/>
        </p:nvCxnSpPr>
        <p:spPr>
          <a:xfrm rot="5400000" flipH="1" flipV="1">
            <a:off x="6535243" y="2142934"/>
            <a:ext cx="632814" cy="870180"/>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82">
            <a:extLst>
              <a:ext uri="{FF2B5EF4-FFF2-40B4-BE49-F238E27FC236}">
                <a16:creationId xmlns:a16="http://schemas.microsoft.com/office/drawing/2014/main" id="{AD17869A-8377-4290-9421-9FAAA99002A2}"/>
              </a:ext>
            </a:extLst>
          </p:cNvPr>
          <p:cNvCxnSpPr>
            <a:stCxn id="56" idx="6"/>
            <a:endCxn id="47" idx="2"/>
          </p:cNvCxnSpPr>
          <p:nvPr/>
        </p:nvCxnSpPr>
        <p:spPr>
          <a:xfrm flipV="1">
            <a:off x="6597985" y="2833301"/>
            <a:ext cx="1340881" cy="493890"/>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85">
            <a:extLst>
              <a:ext uri="{FF2B5EF4-FFF2-40B4-BE49-F238E27FC236}">
                <a16:creationId xmlns:a16="http://schemas.microsoft.com/office/drawing/2014/main" id="{F28FB129-7FFD-42FA-A910-C1C89632DC49}"/>
              </a:ext>
            </a:extLst>
          </p:cNvPr>
          <p:cNvCxnSpPr>
            <a:stCxn id="56" idx="0"/>
            <a:endCxn id="54" idx="4"/>
          </p:cNvCxnSpPr>
          <p:nvPr/>
        </p:nvCxnSpPr>
        <p:spPr>
          <a:xfrm rot="16200000" flipV="1">
            <a:off x="5613836" y="2350446"/>
            <a:ext cx="438934" cy="290521"/>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89">
            <a:extLst>
              <a:ext uri="{FF2B5EF4-FFF2-40B4-BE49-F238E27FC236}">
                <a16:creationId xmlns:a16="http://schemas.microsoft.com/office/drawing/2014/main" id="{09FC6988-69B4-4143-B4F6-AC2DD1FAA0DA}"/>
              </a:ext>
            </a:extLst>
          </p:cNvPr>
          <p:cNvCxnSpPr>
            <a:stCxn id="25" idx="3"/>
            <a:endCxn id="56" idx="2"/>
          </p:cNvCxnSpPr>
          <p:nvPr/>
        </p:nvCxnSpPr>
        <p:spPr>
          <a:xfrm flipV="1">
            <a:off x="4247983" y="3327191"/>
            <a:ext cx="1111157" cy="668428"/>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AA66D3A3-4025-4D80-8E81-1BD905A808E2}"/>
              </a:ext>
            </a:extLst>
          </p:cNvPr>
          <p:cNvGrpSpPr/>
          <p:nvPr/>
        </p:nvGrpSpPr>
        <p:grpSpPr>
          <a:xfrm>
            <a:off x="6709003" y="4859480"/>
            <a:ext cx="1762270" cy="1224042"/>
            <a:chOff x="5401777" y="4043135"/>
            <a:chExt cx="1596573" cy="1122363"/>
          </a:xfrm>
        </p:grpSpPr>
        <p:sp>
          <p:nvSpPr>
            <p:cNvPr id="63" name="Oval 62">
              <a:extLst>
                <a:ext uri="{FF2B5EF4-FFF2-40B4-BE49-F238E27FC236}">
                  <a16:creationId xmlns:a16="http://schemas.microsoft.com/office/drawing/2014/main" id="{45027218-1546-4ED0-AA8D-B02223BD2688}"/>
                </a:ext>
              </a:extLst>
            </p:cNvPr>
            <p:cNvSpPr/>
            <p:nvPr/>
          </p:nvSpPr>
          <p:spPr>
            <a:xfrm>
              <a:off x="5638883" y="4043135"/>
              <a:ext cx="1122363" cy="1122363"/>
            </a:xfrm>
            <a:prstGeom prst="ellipse">
              <a:avLst/>
            </a:prstGeom>
            <a:solidFill>
              <a:schemeClr val="accent4">
                <a:lumMod val="40000"/>
                <a:lumOff val="60000"/>
              </a:schemeClr>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a16="http://schemas.microsoft.com/office/drawing/2014/main" id="{42EC2886-E493-4A75-BC2E-ADE1AC11C532}"/>
                </a:ext>
              </a:extLst>
            </p:cNvPr>
            <p:cNvSpPr txBox="1">
              <a:spLocks/>
            </p:cNvSpPr>
            <p:nvPr/>
          </p:nvSpPr>
          <p:spPr>
            <a:xfrm>
              <a:off x="5401777" y="4512979"/>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400" b="1" dirty="0">
                  <a:solidFill>
                    <a:schemeClr val="bg2">
                      <a:lumMod val="25000"/>
                    </a:schemeClr>
                  </a:solidFill>
                  <a:latin typeface="Adobe Heiti Std R" panose="020B0400000000000000" pitchFamily="34" charset="-128"/>
                  <a:ea typeface="Adobe Heiti Std R" panose="020B0400000000000000" pitchFamily="34" charset="-128"/>
                </a:rPr>
                <a:t>SERVICE</a:t>
              </a:r>
              <a:endParaRPr lang="en-US" sz="1400" b="1" dirty="0">
                <a:solidFill>
                  <a:schemeClr val="bg2">
                    <a:lumMod val="25000"/>
                  </a:schemeClr>
                </a:solidFill>
                <a:latin typeface="Adobe Heiti Std R" panose="020B0400000000000000" pitchFamily="34" charset="-128"/>
                <a:ea typeface="Adobe Heiti Std R" panose="020B0400000000000000" pitchFamily="34" charset="-128"/>
              </a:endParaRPr>
            </a:p>
          </p:txBody>
        </p:sp>
      </p:grpSp>
      <p:cxnSp>
        <p:nvCxnSpPr>
          <p:cNvPr id="65" name="Curved Connector 98">
            <a:extLst>
              <a:ext uri="{FF2B5EF4-FFF2-40B4-BE49-F238E27FC236}">
                <a16:creationId xmlns:a16="http://schemas.microsoft.com/office/drawing/2014/main" id="{5673667D-1299-4041-9083-03D25C3850F8}"/>
              </a:ext>
            </a:extLst>
          </p:cNvPr>
          <p:cNvCxnSpPr>
            <a:stCxn id="25" idx="3"/>
            <a:endCxn id="63" idx="2"/>
          </p:cNvCxnSpPr>
          <p:nvPr/>
        </p:nvCxnSpPr>
        <p:spPr>
          <a:xfrm>
            <a:off x="4247983" y="3995619"/>
            <a:ext cx="2722734" cy="1475882"/>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16A7472E-BB92-414F-96C5-86070C3A727F}"/>
              </a:ext>
            </a:extLst>
          </p:cNvPr>
          <p:cNvSpPr txBox="1">
            <a:spLocks/>
          </p:cNvSpPr>
          <p:nvPr/>
        </p:nvSpPr>
        <p:spPr>
          <a:xfrm>
            <a:off x="4605817" y="1757258"/>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dirty="0">
                <a:solidFill>
                  <a:schemeClr val="bg2">
                    <a:lumMod val="50000"/>
                  </a:schemeClr>
                </a:solidFill>
                <a:latin typeface="Adobe Heiti Std R" panose="020B0400000000000000" pitchFamily="34" charset="-128"/>
                <a:ea typeface="Adobe Heiti Std R" panose="020B0400000000000000" pitchFamily="34" charset="-128"/>
              </a:rPr>
              <a:t>Property</a:t>
            </a:r>
            <a:endParaRPr lang="en-US" sz="1000" dirty="0">
              <a:solidFill>
                <a:schemeClr val="bg2">
                  <a:lumMod val="50000"/>
                </a:schemeClr>
              </a:solidFill>
              <a:latin typeface="Adobe Heiti Std R" panose="020B0400000000000000" pitchFamily="34" charset="-128"/>
              <a:ea typeface="Adobe Heiti Std R" panose="020B0400000000000000" pitchFamily="34" charset="-128"/>
            </a:endParaRPr>
          </a:p>
        </p:txBody>
      </p:sp>
      <p:sp>
        <p:nvSpPr>
          <p:cNvPr id="67" name="Title 1">
            <a:extLst>
              <a:ext uri="{FF2B5EF4-FFF2-40B4-BE49-F238E27FC236}">
                <a16:creationId xmlns:a16="http://schemas.microsoft.com/office/drawing/2014/main" id="{C97007E8-FA87-448C-AC14-F467FA870526}"/>
              </a:ext>
            </a:extLst>
          </p:cNvPr>
          <p:cNvSpPr txBox="1">
            <a:spLocks/>
          </p:cNvSpPr>
          <p:nvPr/>
        </p:nvSpPr>
        <p:spPr>
          <a:xfrm>
            <a:off x="8086693" y="1804256"/>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dirty="0">
                <a:solidFill>
                  <a:schemeClr val="bg2">
                    <a:lumMod val="50000"/>
                  </a:schemeClr>
                </a:solidFill>
                <a:latin typeface="Adobe Heiti Std R" panose="020B0400000000000000" pitchFamily="34" charset="-128"/>
                <a:ea typeface="Adobe Heiti Std R" panose="020B0400000000000000" pitchFamily="34" charset="-128"/>
              </a:rPr>
              <a:t>House</a:t>
            </a:r>
            <a:endParaRPr lang="en-US" sz="1000" dirty="0">
              <a:solidFill>
                <a:schemeClr val="bg2">
                  <a:lumMod val="50000"/>
                </a:schemeClr>
              </a:solidFill>
              <a:latin typeface="Adobe Heiti Std R" panose="020B0400000000000000" pitchFamily="34" charset="-128"/>
              <a:ea typeface="Adobe Heiti Std R" panose="020B0400000000000000" pitchFamily="34" charset="-128"/>
            </a:endParaRPr>
          </a:p>
        </p:txBody>
      </p:sp>
      <p:sp>
        <p:nvSpPr>
          <p:cNvPr id="68" name="Title 1">
            <a:extLst>
              <a:ext uri="{FF2B5EF4-FFF2-40B4-BE49-F238E27FC236}">
                <a16:creationId xmlns:a16="http://schemas.microsoft.com/office/drawing/2014/main" id="{D0DEE0D5-2D83-4301-83C6-6EA85C6B618C}"/>
              </a:ext>
            </a:extLst>
          </p:cNvPr>
          <p:cNvSpPr txBox="1">
            <a:spLocks/>
          </p:cNvSpPr>
          <p:nvPr/>
        </p:nvSpPr>
        <p:spPr>
          <a:xfrm>
            <a:off x="8902039" y="2653986"/>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200" dirty="0">
                <a:solidFill>
                  <a:schemeClr val="bg2">
                    <a:lumMod val="50000"/>
                  </a:schemeClr>
                </a:solidFill>
                <a:latin typeface="Adobe Heiti Std R" panose="020B0400000000000000" pitchFamily="34" charset="-128"/>
                <a:ea typeface="Adobe Heiti Std R" panose="020B0400000000000000" pitchFamily="34" charset="-128"/>
              </a:rPr>
              <a:t>Car</a:t>
            </a:r>
            <a:endParaRPr lang="en-US" sz="1200" dirty="0">
              <a:solidFill>
                <a:schemeClr val="bg2">
                  <a:lumMod val="50000"/>
                </a:schemeClr>
              </a:solidFill>
              <a:latin typeface="Adobe Heiti Std R" panose="020B0400000000000000" pitchFamily="34" charset="-128"/>
              <a:ea typeface="Adobe Heiti Std R" panose="020B0400000000000000" pitchFamily="34" charset="-128"/>
            </a:endParaRPr>
          </a:p>
        </p:txBody>
      </p:sp>
      <p:grpSp>
        <p:nvGrpSpPr>
          <p:cNvPr id="69" name="Group 68">
            <a:extLst>
              <a:ext uri="{FF2B5EF4-FFF2-40B4-BE49-F238E27FC236}">
                <a16:creationId xmlns:a16="http://schemas.microsoft.com/office/drawing/2014/main" id="{497D9F0A-4E7D-4FCD-91AD-58F2767E977E}"/>
              </a:ext>
            </a:extLst>
          </p:cNvPr>
          <p:cNvGrpSpPr/>
          <p:nvPr/>
        </p:nvGrpSpPr>
        <p:grpSpPr>
          <a:xfrm>
            <a:off x="7133966" y="3514605"/>
            <a:ext cx="647753" cy="598336"/>
            <a:chOff x="8533579" y="2114562"/>
            <a:chExt cx="647753" cy="598336"/>
          </a:xfrm>
        </p:grpSpPr>
        <p:sp>
          <p:nvSpPr>
            <p:cNvPr id="70" name="Oval 69">
              <a:extLst>
                <a:ext uri="{FF2B5EF4-FFF2-40B4-BE49-F238E27FC236}">
                  <a16:creationId xmlns:a16="http://schemas.microsoft.com/office/drawing/2014/main" id="{506DF28A-BE3A-4657-9BFB-A29349DF891D}"/>
                </a:ext>
              </a:extLst>
            </p:cNvPr>
            <p:cNvSpPr/>
            <p:nvPr/>
          </p:nvSpPr>
          <p:spPr>
            <a:xfrm>
              <a:off x="8558287" y="2114562"/>
              <a:ext cx="598338" cy="598336"/>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8F35D337-D29A-4900-87BE-22AFBB895A46}"/>
                </a:ext>
              </a:extLst>
            </p:cNvPr>
            <p:cNvSpPr txBox="1">
              <a:spLocks/>
            </p:cNvSpPr>
            <p:nvPr/>
          </p:nvSpPr>
          <p:spPr>
            <a:xfrm>
              <a:off x="8533579" y="2312246"/>
              <a:ext cx="647753" cy="274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dirty="0" err="1">
                  <a:solidFill>
                    <a:schemeClr val="bg2">
                      <a:lumMod val="50000"/>
                    </a:schemeClr>
                  </a:solidFill>
                  <a:latin typeface="Adobe Heiti Std R" panose="020B0400000000000000" pitchFamily="34" charset="-128"/>
                  <a:ea typeface="Adobe Heiti Std R" panose="020B0400000000000000" pitchFamily="34" charset="-128"/>
                </a:rPr>
                <a:t>Etc</a:t>
              </a:r>
              <a:endParaRPr lang="en-US" sz="1200" dirty="0">
                <a:solidFill>
                  <a:schemeClr val="bg2">
                    <a:lumMod val="50000"/>
                  </a:schemeClr>
                </a:solidFill>
                <a:latin typeface="Adobe Heiti Std R" panose="020B0400000000000000" pitchFamily="34" charset="-128"/>
                <a:ea typeface="Adobe Heiti Std R" panose="020B0400000000000000" pitchFamily="34" charset="-128"/>
              </a:endParaRPr>
            </a:p>
          </p:txBody>
        </p:sp>
      </p:grpSp>
      <p:cxnSp>
        <p:nvCxnSpPr>
          <p:cNvPr id="72" name="Curved Connector 111">
            <a:extLst>
              <a:ext uri="{FF2B5EF4-FFF2-40B4-BE49-F238E27FC236}">
                <a16:creationId xmlns:a16="http://schemas.microsoft.com/office/drawing/2014/main" id="{9758E672-BCC5-4BD3-AB3F-367763C145F3}"/>
              </a:ext>
            </a:extLst>
          </p:cNvPr>
          <p:cNvCxnSpPr>
            <a:stCxn id="56" idx="6"/>
            <a:endCxn id="70" idx="2"/>
          </p:cNvCxnSpPr>
          <p:nvPr/>
        </p:nvCxnSpPr>
        <p:spPr>
          <a:xfrm>
            <a:off x="6597985" y="3327191"/>
            <a:ext cx="560689" cy="486582"/>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3" name="Title 1">
            <a:extLst>
              <a:ext uri="{FF2B5EF4-FFF2-40B4-BE49-F238E27FC236}">
                <a16:creationId xmlns:a16="http://schemas.microsoft.com/office/drawing/2014/main" id="{97499A33-D68D-4412-9DD2-AF48062823F4}"/>
              </a:ext>
            </a:extLst>
          </p:cNvPr>
          <p:cNvSpPr txBox="1">
            <a:spLocks/>
          </p:cNvSpPr>
          <p:nvPr/>
        </p:nvSpPr>
        <p:spPr>
          <a:xfrm>
            <a:off x="9993375" y="3874041"/>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dirty="0">
                <a:solidFill>
                  <a:schemeClr val="bg2">
                    <a:lumMod val="50000"/>
                  </a:schemeClr>
                </a:solidFill>
                <a:latin typeface="Adobe Heiti Std R" panose="020B0400000000000000" pitchFamily="34" charset="-128"/>
                <a:ea typeface="Adobe Heiti Std R" panose="020B0400000000000000" pitchFamily="34" charset="-128"/>
              </a:rPr>
              <a:t>Rental</a:t>
            </a:r>
            <a:endParaRPr lang="en-US" sz="1000" dirty="0">
              <a:solidFill>
                <a:schemeClr val="bg2">
                  <a:lumMod val="50000"/>
                </a:schemeClr>
              </a:solidFill>
              <a:latin typeface="Adobe Heiti Std R" panose="020B0400000000000000" pitchFamily="34" charset="-128"/>
              <a:ea typeface="Adobe Heiti Std R" panose="020B0400000000000000" pitchFamily="34" charset="-128"/>
            </a:endParaRPr>
          </a:p>
        </p:txBody>
      </p:sp>
      <p:grpSp>
        <p:nvGrpSpPr>
          <p:cNvPr id="74" name="Group 73">
            <a:extLst>
              <a:ext uri="{FF2B5EF4-FFF2-40B4-BE49-F238E27FC236}">
                <a16:creationId xmlns:a16="http://schemas.microsoft.com/office/drawing/2014/main" id="{CA07C715-06EB-4EDB-ACE4-94FEAC9D271B}"/>
              </a:ext>
            </a:extLst>
          </p:cNvPr>
          <p:cNvGrpSpPr/>
          <p:nvPr/>
        </p:nvGrpSpPr>
        <p:grpSpPr>
          <a:xfrm>
            <a:off x="9217128" y="3642336"/>
            <a:ext cx="789034" cy="789032"/>
            <a:chOff x="9217128" y="3340896"/>
            <a:chExt cx="789034" cy="789032"/>
          </a:xfrm>
        </p:grpSpPr>
        <p:sp>
          <p:nvSpPr>
            <p:cNvPr id="75" name="Oval 74">
              <a:extLst>
                <a:ext uri="{FF2B5EF4-FFF2-40B4-BE49-F238E27FC236}">
                  <a16:creationId xmlns:a16="http://schemas.microsoft.com/office/drawing/2014/main" id="{5A5DB632-1AF8-4D5B-8731-0377E438FA86}"/>
                </a:ext>
              </a:extLst>
            </p:cNvPr>
            <p:cNvSpPr/>
            <p:nvPr/>
          </p:nvSpPr>
          <p:spPr>
            <a:xfrm>
              <a:off x="9217128" y="3340896"/>
              <a:ext cx="789034" cy="789032"/>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6" name="Object 75">
              <a:extLst>
                <a:ext uri="{FF2B5EF4-FFF2-40B4-BE49-F238E27FC236}">
                  <a16:creationId xmlns:a16="http://schemas.microsoft.com/office/drawing/2014/main" id="{18E8674E-9EDB-4E3E-BC32-0F95BD8ADA86}"/>
                </a:ext>
              </a:extLst>
            </p:cNvPr>
            <p:cNvGraphicFramePr>
              <a:graphicFrameLocks noChangeAspect="1"/>
            </p:cNvGraphicFramePr>
            <p:nvPr>
              <p:extLst>
                <p:ext uri="{D42A27DB-BD31-4B8C-83A1-F6EECF244321}">
                  <p14:modId xmlns:p14="http://schemas.microsoft.com/office/powerpoint/2010/main" val="1477049854"/>
                </p:ext>
              </p:extLst>
            </p:nvPr>
          </p:nvGraphicFramePr>
          <p:xfrm>
            <a:off x="9357625" y="3481507"/>
            <a:ext cx="508040" cy="407960"/>
          </p:xfrm>
          <a:graphic>
            <a:graphicData uri="http://schemas.openxmlformats.org/presentationml/2006/ole">
              <mc:AlternateContent xmlns:mc="http://schemas.openxmlformats.org/markup-compatibility/2006">
                <mc:Choice xmlns:v="urn:schemas-microsoft-com:vml" Requires="v">
                  <p:oleObj spid="_x0000_s189477" name="CorelDRAW" r:id="rId12" imgW="3377004" imgH="2712089" progId="CorelDraw.Graphic.18">
                    <p:embed/>
                  </p:oleObj>
                </mc:Choice>
                <mc:Fallback>
                  <p:oleObj name="CorelDRAW" r:id="rId12" imgW="3377004" imgH="2712089" progId="CorelDraw.Graphic.18">
                    <p:embed/>
                    <p:pic>
                      <p:nvPicPr>
                        <p:cNvPr id="75" name="Object 74">
                          <a:extLst>
                            <a:ext uri="{FF2B5EF4-FFF2-40B4-BE49-F238E27FC236}">
                              <a16:creationId xmlns:a16="http://schemas.microsoft.com/office/drawing/2014/main" id="{126EAA2D-3B70-449B-A651-8D28EF031E5B}"/>
                            </a:ext>
                          </a:extLst>
                        </p:cNvPr>
                        <p:cNvPicPr/>
                        <p:nvPr/>
                      </p:nvPicPr>
                      <p:blipFill>
                        <a:blip r:embed="rId13"/>
                        <a:stretch>
                          <a:fillRect/>
                        </a:stretch>
                      </p:blipFill>
                      <p:spPr>
                        <a:xfrm>
                          <a:off x="9357625" y="3481507"/>
                          <a:ext cx="508040" cy="407960"/>
                        </a:xfrm>
                        <a:prstGeom prst="rect">
                          <a:avLst/>
                        </a:prstGeom>
                      </p:spPr>
                    </p:pic>
                  </p:oleObj>
                </mc:Fallback>
              </mc:AlternateContent>
            </a:graphicData>
          </a:graphic>
        </p:graphicFrame>
      </p:grpSp>
      <p:cxnSp>
        <p:nvCxnSpPr>
          <p:cNvPr id="77" name="Curved Connector 129">
            <a:extLst>
              <a:ext uri="{FF2B5EF4-FFF2-40B4-BE49-F238E27FC236}">
                <a16:creationId xmlns:a16="http://schemas.microsoft.com/office/drawing/2014/main" id="{77BA9424-E3BF-43EA-A7DC-7F22837EE5C5}"/>
              </a:ext>
            </a:extLst>
          </p:cNvPr>
          <p:cNvCxnSpPr>
            <a:stCxn id="63" idx="7"/>
            <a:endCxn id="75" idx="3"/>
          </p:cNvCxnSpPr>
          <p:nvPr/>
        </p:nvCxnSpPr>
        <p:spPr>
          <a:xfrm rot="5400000" flipH="1" flipV="1">
            <a:off x="8318948" y="4025006"/>
            <a:ext cx="722920" cy="1304542"/>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Title 1">
            <a:extLst>
              <a:ext uri="{FF2B5EF4-FFF2-40B4-BE49-F238E27FC236}">
                <a16:creationId xmlns:a16="http://schemas.microsoft.com/office/drawing/2014/main" id="{0BD6E4C0-FC0E-4895-B1C5-4DAE3EAA616C}"/>
              </a:ext>
            </a:extLst>
          </p:cNvPr>
          <p:cNvSpPr txBox="1">
            <a:spLocks/>
          </p:cNvSpPr>
          <p:nvPr/>
        </p:nvSpPr>
        <p:spPr>
          <a:xfrm>
            <a:off x="10564871" y="5002797"/>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dirty="0">
                <a:solidFill>
                  <a:schemeClr val="bg2">
                    <a:lumMod val="50000"/>
                  </a:schemeClr>
                </a:solidFill>
                <a:latin typeface="Adobe Heiti Std R" panose="020B0400000000000000" pitchFamily="34" charset="-128"/>
                <a:ea typeface="Adobe Heiti Std R" panose="020B0400000000000000" pitchFamily="34" charset="-128"/>
              </a:rPr>
              <a:t>Repair Services</a:t>
            </a:r>
            <a:endParaRPr lang="en-US" sz="1000" dirty="0">
              <a:solidFill>
                <a:schemeClr val="bg2">
                  <a:lumMod val="50000"/>
                </a:schemeClr>
              </a:solidFill>
              <a:latin typeface="Adobe Heiti Std R" panose="020B0400000000000000" pitchFamily="34" charset="-128"/>
              <a:ea typeface="Adobe Heiti Std R" panose="020B0400000000000000" pitchFamily="34" charset="-128"/>
            </a:endParaRPr>
          </a:p>
        </p:txBody>
      </p:sp>
      <p:cxnSp>
        <p:nvCxnSpPr>
          <p:cNvPr id="79" name="Curved Connector 136">
            <a:extLst>
              <a:ext uri="{FF2B5EF4-FFF2-40B4-BE49-F238E27FC236}">
                <a16:creationId xmlns:a16="http://schemas.microsoft.com/office/drawing/2014/main" id="{1930CCDD-B27A-4AC5-BEF1-9D7E95612939}"/>
              </a:ext>
            </a:extLst>
          </p:cNvPr>
          <p:cNvCxnSpPr>
            <a:stCxn id="63" idx="6"/>
            <a:endCxn id="85" idx="2"/>
          </p:cNvCxnSpPr>
          <p:nvPr/>
        </p:nvCxnSpPr>
        <p:spPr>
          <a:xfrm flipV="1">
            <a:off x="8209562" y="5127263"/>
            <a:ext cx="1540564" cy="344238"/>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92F47FDD-E296-4BEA-AE9B-F515BC79EEFC}"/>
              </a:ext>
            </a:extLst>
          </p:cNvPr>
          <p:cNvGrpSpPr/>
          <p:nvPr/>
        </p:nvGrpSpPr>
        <p:grpSpPr>
          <a:xfrm>
            <a:off x="9108445" y="5709752"/>
            <a:ext cx="647753" cy="598336"/>
            <a:chOff x="8533579" y="2114562"/>
            <a:chExt cx="647753" cy="598336"/>
          </a:xfrm>
        </p:grpSpPr>
        <p:sp>
          <p:nvSpPr>
            <p:cNvPr id="81" name="Oval 80">
              <a:extLst>
                <a:ext uri="{FF2B5EF4-FFF2-40B4-BE49-F238E27FC236}">
                  <a16:creationId xmlns:a16="http://schemas.microsoft.com/office/drawing/2014/main" id="{AC2A4638-31BD-40C1-999D-2DD84683BB53}"/>
                </a:ext>
              </a:extLst>
            </p:cNvPr>
            <p:cNvSpPr/>
            <p:nvPr/>
          </p:nvSpPr>
          <p:spPr>
            <a:xfrm>
              <a:off x="8558287" y="2114562"/>
              <a:ext cx="598338" cy="598336"/>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BA77F630-0A66-4A60-AD07-3DF17BEB2DDE}"/>
                </a:ext>
              </a:extLst>
            </p:cNvPr>
            <p:cNvSpPr txBox="1">
              <a:spLocks/>
            </p:cNvSpPr>
            <p:nvPr/>
          </p:nvSpPr>
          <p:spPr>
            <a:xfrm>
              <a:off x="8533579" y="2312246"/>
              <a:ext cx="647753" cy="274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dirty="0" err="1">
                  <a:solidFill>
                    <a:schemeClr val="bg2">
                      <a:lumMod val="50000"/>
                    </a:schemeClr>
                  </a:solidFill>
                  <a:latin typeface="Adobe Heiti Std R" panose="020B0400000000000000" pitchFamily="34" charset="-128"/>
                  <a:ea typeface="Adobe Heiti Std R" panose="020B0400000000000000" pitchFamily="34" charset="-128"/>
                </a:rPr>
                <a:t>Etc</a:t>
              </a:r>
              <a:endParaRPr lang="en-US" sz="1200" dirty="0">
                <a:solidFill>
                  <a:schemeClr val="bg2">
                    <a:lumMod val="50000"/>
                  </a:schemeClr>
                </a:solidFill>
                <a:latin typeface="Adobe Heiti Std R" panose="020B0400000000000000" pitchFamily="34" charset="-128"/>
                <a:ea typeface="Adobe Heiti Std R" panose="020B0400000000000000" pitchFamily="34" charset="-128"/>
              </a:endParaRPr>
            </a:p>
          </p:txBody>
        </p:sp>
      </p:grpSp>
      <p:cxnSp>
        <p:nvCxnSpPr>
          <p:cNvPr id="83" name="Curved Connector 142">
            <a:extLst>
              <a:ext uri="{FF2B5EF4-FFF2-40B4-BE49-F238E27FC236}">
                <a16:creationId xmlns:a16="http://schemas.microsoft.com/office/drawing/2014/main" id="{E14B2135-B763-4D94-9AA2-0219315603BD}"/>
              </a:ext>
            </a:extLst>
          </p:cNvPr>
          <p:cNvCxnSpPr>
            <a:stCxn id="63" idx="5"/>
            <a:endCxn id="81" idx="2"/>
          </p:cNvCxnSpPr>
          <p:nvPr/>
        </p:nvCxnSpPr>
        <p:spPr>
          <a:xfrm rot="16200000" flipH="1">
            <a:off x="8528318" y="5404084"/>
            <a:ext cx="104655" cy="1105016"/>
          </a:xfrm>
          <a:prstGeom prst="curvedConnector4">
            <a:avLst>
              <a:gd name="adj1" fmla="val 218432"/>
              <a:gd name="adj2" fmla="val 58209"/>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CC5A4B57-2EFC-4BF7-B038-AF08FE2A44DD}"/>
              </a:ext>
            </a:extLst>
          </p:cNvPr>
          <p:cNvGrpSpPr/>
          <p:nvPr/>
        </p:nvGrpSpPr>
        <p:grpSpPr>
          <a:xfrm>
            <a:off x="9750126" y="4732747"/>
            <a:ext cx="789034" cy="789032"/>
            <a:chOff x="9750126" y="4431307"/>
            <a:chExt cx="789034" cy="789032"/>
          </a:xfrm>
        </p:grpSpPr>
        <p:sp>
          <p:nvSpPr>
            <p:cNvPr id="85" name="Oval 84">
              <a:extLst>
                <a:ext uri="{FF2B5EF4-FFF2-40B4-BE49-F238E27FC236}">
                  <a16:creationId xmlns:a16="http://schemas.microsoft.com/office/drawing/2014/main" id="{378C1F6C-85E5-4A97-A903-9863C0C762EE}"/>
                </a:ext>
              </a:extLst>
            </p:cNvPr>
            <p:cNvSpPr/>
            <p:nvPr/>
          </p:nvSpPr>
          <p:spPr>
            <a:xfrm>
              <a:off x="9750126" y="4431307"/>
              <a:ext cx="789034" cy="789032"/>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6" name="Object 85">
              <a:extLst>
                <a:ext uri="{FF2B5EF4-FFF2-40B4-BE49-F238E27FC236}">
                  <a16:creationId xmlns:a16="http://schemas.microsoft.com/office/drawing/2014/main" id="{29B5D023-9E87-41B1-92E0-E0518B7AC813}"/>
                </a:ext>
              </a:extLst>
            </p:cNvPr>
            <p:cNvGraphicFramePr>
              <a:graphicFrameLocks noChangeAspect="1"/>
            </p:cNvGraphicFramePr>
            <p:nvPr>
              <p:extLst>
                <p:ext uri="{D42A27DB-BD31-4B8C-83A1-F6EECF244321}">
                  <p14:modId xmlns:p14="http://schemas.microsoft.com/office/powerpoint/2010/main" val="3995427877"/>
                </p:ext>
              </p:extLst>
            </p:nvPr>
          </p:nvGraphicFramePr>
          <p:xfrm>
            <a:off x="9944100" y="4607280"/>
            <a:ext cx="413917" cy="413330"/>
          </p:xfrm>
          <a:graphic>
            <a:graphicData uri="http://schemas.openxmlformats.org/presentationml/2006/ole">
              <mc:AlternateContent xmlns:mc="http://schemas.openxmlformats.org/markup-compatibility/2006">
                <mc:Choice xmlns:v="urn:schemas-microsoft-com:vml" Requires="v">
                  <p:oleObj spid="_x0000_s189478" name="CorelDRAW" r:id="rId14" imgW="3359319" imgH="3353641" progId="CorelDraw.Graphic.18">
                    <p:embed/>
                  </p:oleObj>
                </mc:Choice>
                <mc:Fallback>
                  <p:oleObj name="CorelDRAW" r:id="rId14" imgW="3359319" imgH="3353641" progId="CorelDraw.Graphic.18">
                    <p:embed/>
                    <p:pic>
                      <p:nvPicPr>
                        <p:cNvPr id="85" name="Object 84">
                          <a:extLst>
                            <a:ext uri="{FF2B5EF4-FFF2-40B4-BE49-F238E27FC236}">
                              <a16:creationId xmlns:a16="http://schemas.microsoft.com/office/drawing/2014/main" id="{DC6099C4-2D81-43CD-A992-285F515D7EA6}"/>
                            </a:ext>
                          </a:extLst>
                        </p:cNvPr>
                        <p:cNvPicPr/>
                        <p:nvPr/>
                      </p:nvPicPr>
                      <p:blipFill>
                        <a:blip r:embed="rId15"/>
                        <a:stretch>
                          <a:fillRect/>
                        </a:stretch>
                      </p:blipFill>
                      <p:spPr>
                        <a:xfrm>
                          <a:off x="9944100" y="4607280"/>
                          <a:ext cx="413917" cy="413330"/>
                        </a:xfrm>
                        <a:prstGeom prst="rect">
                          <a:avLst/>
                        </a:prstGeom>
                      </p:spPr>
                    </p:pic>
                  </p:oleObj>
                </mc:Fallback>
              </mc:AlternateContent>
            </a:graphicData>
          </a:graphic>
        </p:graphicFrame>
      </p:grpSp>
      <p:cxnSp>
        <p:nvCxnSpPr>
          <p:cNvPr id="87" name="Curved Connector 147">
            <a:extLst>
              <a:ext uri="{FF2B5EF4-FFF2-40B4-BE49-F238E27FC236}">
                <a16:creationId xmlns:a16="http://schemas.microsoft.com/office/drawing/2014/main" id="{05F83FCD-F6BB-4E09-B62A-46772DF9B63B}"/>
              </a:ext>
            </a:extLst>
          </p:cNvPr>
          <p:cNvCxnSpPr>
            <a:endCxn id="23" idx="9"/>
          </p:cNvCxnSpPr>
          <p:nvPr/>
        </p:nvCxnSpPr>
        <p:spPr>
          <a:xfrm flipV="1">
            <a:off x="1188524" y="4000465"/>
            <a:ext cx="2291003" cy="903978"/>
          </a:xfrm>
          <a:prstGeom prst="curvedConnector3">
            <a:avLst>
              <a:gd name="adj1" fmla="val 5201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8" name="Oval Callout 499">
            <a:extLst>
              <a:ext uri="{FF2B5EF4-FFF2-40B4-BE49-F238E27FC236}">
                <a16:creationId xmlns:a16="http://schemas.microsoft.com/office/drawing/2014/main" id="{1E3B34F9-7D40-452B-B05D-2F9F2EDD5492}"/>
              </a:ext>
            </a:extLst>
          </p:cNvPr>
          <p:cNvSpPr/>
          <p:nvPr/>
        </p:nvSpPr>
        <p:spPr>
          <a:xfrm>
            <a:off x="768816" y="1733153"/>
            <a:ext cx="2206613" cy="1394878"/>
          </a:xfrm>
          <a:prstGeom prst="wedgeEllipseCallout">
            <a:avLst/>
          </a:prstGeom>
          <a:noFill/>
          <a:ln w="127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 want to buy things using bitcoin</a:t>
            </a:r>
          </a:p>
        </p:txBody>
      </p:sp>
      <p:sp>
        <p:nvSpPr>
          <p:cNvPr id="89" name="Title 1">
            <a:extLst>
              <a:ext uri="{FF2B5EF4-FFF2-40B4-BE49-F238E27FC236}">
                <a16:creationId xmlns:a16="http://schemas.microsoft.com/office/drawing/2014/main" id="{CDFAEFDC-4CD8-41C9-B2AC-9F00B2F44C5F}"/>
              </a:ext>
            </a:extLst>
          </p:cNvPr>
          <p:cNvSpPr txBox="1">
            <a:spLocks/>
          </p:cNvSpPr>
          <p:nvPr/>
        </p:nvSpPr>
        <p:spPr>
          <a:xfrm>
            <a:off x="1617308" y="249849"/>
            <a:ext cx="97280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Buy Good &amp; Service With bitcoins</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15545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wipe(left)">
                                      <p:cBhvr>
                                        <p:cTn id="20" dur="500"/>
                                        <p:tgtEl>
                                          <p:spTgt spid="8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500"/>
                                        <p:tgtEl>
                                          <p:spTgt spid="6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left)">
                                      <p:cBhvr>
                                        <p:cTn id="50" dur="500"/>
                                        <p:tgtEl>
                                          <p:spTgt spid="58"/>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500"/>
                                        <p:tgtEl>
                                          <p:spTgt spid="6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wipe(left)">
                                      <p:cBhvr>
                                        <p:cTn id="76" dur="500"/>
                                        <p:tgtEl>
                                          <p:spTgt spid="72"/>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88"/>
                                        </p:tgtEl>
                                        <p:attrNameLst>
                                          <p:attrName>style.visibility</p:attrName>
                                        </p:attrNameLst>
                                      </p:cBhvr>
                                      <p:to>
                                        <p:strVal val="hidden"/>
                                      </p:to>
                                    </p:set>
                                  </p:childTnLst>
                                </p:cTn>
                              </p:par>
                            </p:childTnLst>
                          </p:cTn>
                        </p:par>
                        <p:par>
                          <p:cTn id="85" fill="hold">
                            <p:stCondLst>
                              <p:cond delay="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500"/>
                                        <p:tgtEl>
                                          <p:spTgt spid="6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fade">
                                      <p:cBhvr>
                                        <p:cTn id="101" dur="500"/>
                                        <p:tgtEl>
                                          <p:spTgt spid="74"/>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wipe(left)">
                                      <p:cBhvr>
                                        <p:cTn id="110" dur="500"/>
                                        <p:tgtEl>
                                          <p:spTgt spid="7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84"/>
                                        </p:tgtEl>
                                        <p:attrNameLst>
                                          <p:attrName>style.visibility</p:attrName>
                                        </p:attrNameLst>
                                      </p:cBhvr>
                                      <p:to>
                                        <p:strVal val="visible"/>
                                      </p:to>
                                    </p:set>
                                    <p:animEffect transition="in" filter="fade">
                                      <p:cBhvr>
                                        <p:cTn id="114" dur="500"/>
                                        <p:tgtEl>
                                          <p:spTgt spid="84"/>
                                        </p:tgtEl>
                                      </p:cBhvr>
                                    </p:animEffect>
                                  </p:childTnLst>
                                </p:cTn>
                              </p:par>
                            </p:childTnLst>
                          </p:cTn>
                        </p:par>
                        <p:par>
                          <p:cTn id="115" fill="hold">
                            <p:stCondLst>
                              <p:cond delay="1000"/>
                            </p:stCondLst>
                            <p:childTnLst>
                              <p:par>
                                <p:cTn id="116" presetID="10" presetClass="entr" presetSubtype="0" fill="hold" grpId="0" nodeType="after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500"/>
                                        <p:tgtEl>
                                          <p:spTgt spid="7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wipe(left)">
                                      <p:cBhvr>
                                        <p:cTn id="123" dur="500"/>
                                        <p:tgtEl>
                                          <p:spTgt spid="83"/>
                                        </p:tgtEl>
                                      </p:cBhvr>
                                    </p:animEffect>
                                  </p:childTnLst>
                                </p:cTn>
                              </p:par>
                            </p:childTnLst>
                          </p:cTn>
                        </p:par>
                        <p:par>
                          <p:cTn id="124" fill="hold">
                            <p:stCondLst>
                              <p:cond delay="500"/>
                            </p:stCondLst>
                            <p:childTnLst>
                              <p:par>
                                <p:cTn id="125" presetID="10" presetClass="entr" presetSubtype="0" fill="hold" nodeType="afterEffect">
                                  <p:stCondLst>
                                    <p:cond delay="0"/>
                                  </p:stCondLst>
                                  <p:childTnLst>
                                    <p:set>
                                      <p:cBhvr>
                                        <p:cTn id="126" dur="1" fill="hold">
                                          <p:stCondLst>
                                            <p:cond delay="0"/>
                                          </p:stCondLst>
                                        </p:cTn>
                                        <p:tgtEl>
                                          <p:spTgt spid="80"/>
                                        </p:tgtEl>
                                        <p:attrNameLst>
                                          <p:attrName>style.visibility</p:attrName>
                                        </p:attrNameLst>
                                      </p:cBhvr>
                                      <p:to>
                                        <p:strVal val="visible"/>
                                      </p:to>
                                    </p:set>
                                    <p:animEffect transition="in" filter="fade">
                                      <p:cBhvr>
                                        <p:cTn id="127" dur="500"/>
                                        <p:tgtEl>
                                          <p:spTgt spid="80"/>
                                        </p:tgtEl>
                                      </p:cBhvr>
                                    </p:animEffect>
                                  </p:childTnLst>
                                </p:cTn>
                              </p:par>
                            </p:childTnLst>
                          </p:cTn>
                        </p:par>
                        <p:par>
                          <p:cTn id="128" fill="hold">
                            <p:stCondLst>
                              <p:cond delay="1000"/>
                            </p:stCondLst>
                            <p:childTnLst>
                              <p:par>
                                <p:cTn id="129" presetID="42" presetClass="entr" presetSubtype="0" fill="hold" grpId="0" nodeType="afterEffect">
                                  <p:stCondLst>
                                    <p:cond delay="0"/>
                                  </p:stCondLst>
                                  <p:childTnLst>
                                    <p:set>
                                      <p:cBhvr>
                                        <p:cTn id="130" dur="1" fill="hold">
                                          <p:stCondLst>
                                            <p:cond delay="0"/>
                                          </p:stCondLst>
                                        </p:cTn>
                                        <p:tgtEl>
                                          <p:spTgt spid="89"/>
                                        </p:tgtEl>
                                        <p:attrNameLst>
                                          <p:attrName>style.visibility</p:attrName>
                                        </p:attrNameLst>
                                      </p:cBhvr>
                                      <p:to>
                                        <p:strVal val="visible"/>
                                      </p:to>
                                    </p:set>
                                    <p:animEffect transition="in" filter="fade">
                                      <p:cBhvr>
                                        <p:cTn id="131" dur="1000"/>
                                        <p:tgtEl>
                                          <p:spTgt spid="89"/>
                                        </p:tgtEl>
                                      </p:cBhvr>
                                    </p:animEffect>
                                    <p:anim calcmode="lin" valueType="num">
                                      <p:cBhvr>
                                        <p:cTn id="132" dur="1000" fill="hold"/>
                                        <p:tgtEl>
                                          <p:spTgt spid="89"/>
                                        </p:tgtEl>
                                        <p:attrNameLst>
                                          <p:attrName>ppt_x</p:attrName>
                                        </p:attrNameLst>
                                      </p:cBhvr>
                                      <p:tavLst>
                                        <p:tav tm="0">
                                          <p:val>
                                            <p:strVal val="#ppt_x"/>
                                          </p:val>
                                        </p:tav>
                                        <p:tav tm="100000">
                                          <p:val>
                                            <p:strVal val="#ppt_x"/>
                                          </p:val>
                                        </p:tav>
                                      </p:tavLst>
                                    </p:anim>
                                    <p:anim calcmode="lin" valueType="num">
                                      <p:cBhvr>
                                        <p:cTn id="133"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6" grpId="0"/>
      <p:bldP spid="67" grpId="0"/>
      <p:bldP spid="68" grpId="0"/>
      <p:bldP spid="73" grpId="0"/>
      <p:bldP spid="78" grpId="0"/>
      <p:bldP spid="88" grpId="0" animBg="1"/>
      <p:bldP spid="88" grpId="1" animBg="1"/>
      <p:bldP spid="89"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grpSp>
        <p:nvGrpSpPr>
          <p:cNvPr id="12" name="Group 11">
            <a:extLst>
              <a:ext uri="{FF2B5EF4-FFF2-40B4-BE49-F238E27FC236}">
                <a16:creationId xmlns:a16="http://schemas.microsoft.com/office/drawing/2014/main" id="{E7C360B1-A6B1-42B6-B908-354B99F4C0B3}"/>
              </a:ext>
            </a:extLst>
          </p:cNvPr>
          <p:cNvGrpSpPr/>
          <p:nvPr/>
        </p:nvGrpSpPr>
        <p:grpSpPr>
          <a:xfrm>
            <a:off x="3439447" y="3628822"/>
            <a:ext cx="809866" cy="1098550"/>
            <a:chOff x="2071688" y="2946400"/>
            <a:chExt cx="1327150" cy="1800226"/>
          </a:xfrm>
        </p:grpSpPr>
        <p:sp>
          <p:nvSpPr>
            <p:cNvPr id="13" name="Freeform 11">
              <a:extLst>
                <a:ext uri="{FF2B5EF4-FFF2-40B4-BE49-F238E27FC236}">
                  <a16:creationId xmlns:a16="http://schemas.microsoft.com/office/drawing/2014/main" id="{7D1E7A2A-3336-4D8B-A9E9-45B772E303CB}"/>
                </a:ext>
              </a:extLst>
            </p:cNvPr>
            <p:cNvSpPr>
              <a:spLocks noEditPoints="1"/>
            </p:cNvSpPr>
            <p:nvPr/>
          </p:nvSpPr>
          <p:spPr bwMode="auto">
            <a:xfrm>
              <a:off x="2174875" y="4521200"/>
              <a:ext cx="147637" cy="225425"/>
            </a:xfrm>
            <a:custGeom>
              <a:avLst/>
              <a:gdLst>
                <a:gd name="T0" fmla="*/ 0 w 68"/>
                <a:gd name="T1" fmla="*/ 102 h 103"/>
                <a:gd name="T2" fmla="*/ 1 w 68"/>
                <a:gd name="T3" fmla="*/ 81 h 103"/>
                <a:gd name="T4" fmla="*/ 1 w 68"/>
                <a:gd name="T5" fmla="*/ 0 h 103"/>
                <a:gd name="T6" fmla="*/ 22 w 68"/>
                <a:gd name="T7" fmla="*/ 0 h 103"/>
                <a:gd name="T8" fmla="*/ 22 w 68"/>
                <a:gd name="T9" fmla="*/ 39 h 103"/>
                <a:gd name="T10" fmla="*/ 22 w 68"/>
                <a:gd name="T11" fmla="*/ 39 h 103"/>
                <a:gd name="T12" fmla="*/ 41 w 68"/>
                <a:gd name="T13" fmla="*/ 30 h 103"/>
                <a:gd name="T14" fmla="*/ 68 w 68"/>
                <a:gd name="T15" fmla="*/ 65 h 103"/>
                <a:gd name="T16" fmla="*/ 38 w 68"/>
                <a:gd name="T17" fmla="*/ 103 h 103"/>
                <a:gd name="T18" fmla="*/ 19 w 68"/>
                <a:gd name="T19" fmla="*/ 92 h 103"/>
                <a:gd name="T20" fmla="*/ 19 w 68"/>
                <a:gd name="T21" fmla="*/ 92 h 103"/>
                <a:gd name="T22" fmla="*/ 18 w 68"/>
                <a:gd name="T23" fmla="*/ 102 h 103"/>
                <a:gd name="T24" fmla="*/ 0 w 68"/>
                <a:gd name="T25" fmla="*/ 102 h 103"/>
                <a:gd name="T26" fmla="*/ 22 w 68"/>
                <a:gd name="T27" fmla="*/ 73 h 103"/>
                <a:gd name="T28" fmla="*/ 22 w 68"/>
                <a:gd name="T29" fmla="*/ 77 h 103"/>
                <a:gd name="T30" fmla="*/ 33 w 68"/>
                <a:gd name="T31" fmla="*/ 86 h 103"/>
                <a:gd name="T32" fmla="*/ 46 w 68"/>
                <a:gd name="T33" fmla="*/ 66 h 103"/>
                <a:gd name="T34" fmla="*/ 33 w 68"/>
                <a:gd name="T35" fmla="*/ 46 h 103"/>
                <a:gd name="T36" fmla="*/ 22 w 68"/>
                <a:gd name="T37" fmla="*/ 56 h 103"/>
                <a:gd name="T38" fmla="*/ 22 w 68"/>
                <a:gd name="T39" fmla="*/ 60 h 103"/>
                <a:gd name="T40" fmla="*/ 22 w 68"/>
                <a:gd name="T41"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03">
                  <a:moveTo>
                    <a:pt x="0" y="102"/>
                  </a:moveTo>
                  <a:cubicBezTo>
                    <a:pt x="0" y="96"/>
                    <a:pt x="1" y="88"/>
                    <a:pt x="1" y="81"/>
                  </a:cubicBezTo>
                  <a:cubicBezTo>
                    <a:pt x="1" y="0"/>
                    <a:pt x="1" y="0"/>
                    <a:pt x="1" y="0"/>
                  </a:cubicBezTo>
                  <a:cubicBezTo>
                    <a:pt x="22" y="0"/>
                    <a:pt x="22" y="0"/>
                    <a:pt x="22" y="0"/>
                  </a:cubicBezTo>
                  <a:cubicBezTo>
                    <a:pt x="22" y="39"/>
                    <a:pt x="22" y="39"/>
                    <a:pt x="22" y="39"/>
                  </a:cubicBezTo>
                  <a:cubicBezTo>
                    <a:pt x="22" y="39"/>
                    <a:pt x="22" y="39"/>
                    <a:pt x="22" y="39"/>
                  </a:cubicBezTo>
                  <a:cubicBezTo>
                    <a:pt x="26" y="33"/>
                    <a:pt x="32" y="30"/>
                    <a:pt x="41" y="30"/>
                  </a:cubicBezTo>
                  <a:cubicBezTo>
                    <a:pt x="57" y="30"/>
                    <a:pt x="68" y="44"/>
                    <a:pt x="68" y="65"/>
                  </a:cubicBezTo>
                  <a:cubicBezTo>
                    <a:pt x="68" y="90"/>
                    <a:pt x="53" y="103"/>
                    <a:pt x="38" y="103"/>
                  </a:cubicBezTo>
                  <a:cubicBezTo>
                    <a:pt x="31" y="103"/>
                    <a:pt x="24" y="100"/>
                    <a:pt x="19" y="92"/>
                  </a:cubicBezTo>
                  <a:cubicBezTo>
                    <a:pt x="19" y="92"/>
                    <a:pt x="19" y="92"/>
                    <a:pt x="19" y="92"/>
                  </a:cubicBezTo>
                  <a:cubicBezTo>
                    <a:pt x="18" y="102"/>
                    <a:pt x="18" y="102"/>
                    <a:pt x="18" y="102"/>
                  </a:cubicBezTo>
                  <a:lnTo>
                    <a:pt x="0" y="102"/>
                  </a:lnTo>
                  <a:close/>
                  <a:moveTo>
                    <a:pt x="22" y="73"/>
                  </a:moveTo>
                  <a:cubicBezTo>
                    <a:pt x="22" y="75"/>
                    <a:pt x="22" y="76"/>
                    <a:pt x="22" y="77"/>
                  </a:cubicBezTo>
                  <a:cubicBezTo>
                    <a:pt x="24" y="83"/>
                    <a:pt x="28" y="86"/>
                    <a:pt x="33" y="86"/>
                  </a:cubicBezTo>
                  <a:cubicBezTo>
                    <a:pt x="42" y="86"/>
                    <a:pt x="46" y="79"/>
                    <a:pt x="46" y="66"/>
                  </a:cubicBezTo>
                  <a:cubicBezTo>
                    <a:pt x="46" y="55"/>
                    <a:pt x="42" y="46"/>
                    <a:pt x="33" y="46"/>
                  </a:cubicBezTo>
                  <a:cubicBezTo>
                    <a:pt x="28" y="46"/>
                    <a:pt x="24" y="50"/>
                    <a:pt x="22" y="56"/>
                  </a:cubicBezTo>
                  <a:cubicBezTo>
                    <a:pt x="22" y="57"/>
                    <a:pt x="22" y="59"/>
                    <a:pt x="22" y="60"/>
                  </a:cubicBezTo>
                  <a:lnTo>
                    <a:pt x="22" y="7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FCAD9BB0-1DAD-42D3-8168-2E62E7B01DA8}"/>
                </a:ext>
              </a:extLst>
            </p:cNvPr>
            <p:cNvSpPr>
              <a:spLocks noEditPoints="1"/>
            </p:cNvSpPr>
            <p:nvPr/>
          </p:nvSpPr>
          <p:spPr bwMode="auto">
            <a:xfrm>
              <a:off x="2349500" y="4524375"/>
              <a:ext cx="47625" cy="219075"/>
            </a:xfrm>
            <a:custGeom>
              <a:avLst/>
              <a:gdLst>
                <a:gd name="T0" fmla="*/ 22 w 22"/>
                <a:gd name="T1" fmla="*/ 11 h 101"/>
                <a:gd name="T2" fmla="*/ 11 w 22"/>
                <a:gd name="T3" fmla="*/ 22 h 101"/>
                <a:gd name="T4" fmla="*/ 0 w 22"/>
                <a:gd name="T5" fmla="*/ 11 h 101"/>
                <a:gd name="T6" fmla="*/ 11 w 22"/>
                <a:gd name="T7" fmla="*/ 0 h 101"/>
                <a:gd name="T8" fmla="*/ 22 w 22"/>
                <a:gd name="T9" fmla="*/ 11 h 101"/>
                <a:gd name="T10" fmla="*/ 0 w 22"/>
                <a:gd name="T11" fmla="*/ 101 h 101"/>
                <a:gd name="T12" fmla="*/ 0 w 22"/>
                <a:gd name="T13" fmla="*/ 30 h 101"/>
                <a:gd name="T14" fmla="*/ 21 w 22"/>
                <a:gd name="T15" fmla="*/ 30 h 101"/>
                <a:gd name="T16" fmla="*/ 21 w 22"/>
                <a:gd name="T17" fmla="*/ 101 h 101"/>
                <a:gd name="T18" fmla="*/ 0 w 22"/>
                <a:gd name="T1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01">
                  <a:moveTo>
                    <a:pt x="22" y="11"/>
                  </a:moveTo>
                  <a:cubicBezTo>
                    <a:pt x="22" y="17"/>
                    <a:pt x="17" y="22"/>
                    <a:pt x="11" y="22"/>
                  </a:cubicBezTo>
                  <a:cubicBezTo>
                    <a:pt x="4" y="22"/>
                    <a:pt x="0" y="17"/>
                    <a:pt x="0" y="11"/>
                  </a:cubicBezTo>
                  <a:cubicBezTo>
                    <a:pt x="0" y="5"/>
                    <a:pt x="4" y="0"/>
                    <a:pt x="11" y="0"/>
                  </a:cubicBezTo>
                  <a:cubicBezTo>
                    <a:pt x="17" y="0"/>
                    <a:pt x="22" y="5"/>
                    <a:pt x="22" y="11"/>
                  </a:cubicBezTo>
                  <a:close/>
                  <a:moveTo>
                    <a:pt x="0" y="101"/>
                  </a:moveTo>
                  <a:cubicBezTo>
                    <a:pt x="0" y="30"/>
                    <a:pt x="0" y="30"/>
                    <a:pt x="0" y="30"/>
                  </a:cubicBezTo>
                  <a:cubicBezTo>
                    <a:pt x="21" y="30"/>
                    <a:pt x="21" y="30"/>
                    <a:pt x="21" y="30"/>
                  </a:cubicBezTo>
                  <a:cubicBezTo>
                    <a:pt x="21" y="101"/>
                    <a:pt x="21" y="101"/>
                    <a:pt x="21" y="101"/>
                  </a:cubicBezTo>
                  <a:lnTo>
                    <a:pt x="0" y="1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B563966-5D2A-462D-8D50-5D77874399F8}"/>
                </a:ext>
              </a:extLst>
            </p:cNvPr>
            <p:cNvSpPr>
              <a:spLocks/>
            </p:cNvSpPr>
            <p:nvPr/>
          </p:nvSpPr>
          <p:spPr bwMode="auto">
            <a:xfrm>
              <a:off x="2417763" y="4545013"/>
              <a:ext cx="98425" cy="201613"/>
            </a:xfrm>
            <a:custGeom>
              <a:avLst/>
              <a:gdLst>
                <a:gd name="T0" fmla="*/ 29 w 45"/>
                <a:gd name="T1" fmla="*/ 0 h 92"/>
                <a:gd name="T2" fmla="*/ 29 w 45"/>
                <a:gd name="T3" fmla="*/ 20 h 92"/>
                <a:gd name="T4" fmla="*/ 45 w 45"/>
                <a:gd name="T5" fmla="*/ 20 h 92"/>
                <a:gd name="T6" fmla="*/ 45 w 45"/>
                <a:gd name="T7" fmla="*/ 35 h 92"/>
                <a:gd name="T8" fmla="*/ 29 w 45"/>
                <a:gd name="T9" fmla="*/ 35 h 92"/>
                <a:gd name="T10" fmla="*/ 29 w 45"/>
                <a:gd name="T11" fmla="*/ 63 h 92"/>
                <a:gd name="T12" fmla="*/ 38 w 45"/>
                <a:gd name="T13" fmla="*/ 75 h 92"/>
                <a:gd name="T14" fmla="*/ 44 w 45"/>
                <a:gd name="T15" fmla="*/ 74 h 92"/>
                <a:gd name="T16" fmla="*/ 44 w 45"/>
                <a:gd name="T17" fmla="*/ 90 h 92"/>
                <a:gd name="T18" fmla="*/ 30 w 45"/>
                <a:gd name="T19" fmla="*/ 92 h 92"/>
                <a:gd name="T20" fmla="*/ 15 w 45"/>
                <a:gd name="T21" fmla="*/ 86 h 92"/>
                <a:gd name="T22" fmla="*/ 9 w 45"/>
                <a:gd name="T23" fmla="*/ 66 h 92"/>
                <a:gd name="T24" fmla="*/ 9 w 45"/>
                <a:gd name="T25" fmla="*/ 35 h 92"/>
                <a:gd name="T26" fmla="*/ 0 w 45"/>
                <a:gd name="T27" fmla="*/ 35 h 92"/>
                <a:gd name="T28" fmla="*/ 0 w 45"/>
                <a:gd name="T29" fmla="*/ 20 h 92"/>
                <a:gd name="T30" fmla="*/ 9 w 45"/>
                <a:gd name="T31" fmla="*/ 20 h 92"/>
                <a:gd name="T32" fmla="*/ 9 w 45"/>
                <a:gd name="T33" fmla="*/ 5 h 92"/>
                <a:gd name="T34" fmla="*/ 29 w 45"/>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92">
                  <a:moveTo>
                    <a:pt x="29" y="0"/>
                  </a:moveTo>
                  <a:cubicBezTo>
                    <a:pt x="29" y="20"/>
                    <a:pt x="29" y="20"/>
                    <a:pt x="29" y="20"/>
                  </a:cubicBezTo>
                  <a:cubicBezTo>
                    <a:pt x="45" y="20"/>
                    <a:pt x="45" y="20"/>
                    <a:pt x="45" y="20"/>
                  </a:cubicBezTo>
                  <a:cubicBezTo>
                    <a:pt x="45" y="35"/>
                    <a:pt x="45" y="35"/>
                    <a:pt x="45" y="35"/>
                  </a:cubicBezTo>
                  <a:cubicBezTo>
                    <a:pt x="29" y="35"/>
                    <a:pt x="29" y="35"/>
                    <a:pt x="29" y="35"/>
                  </a:cubicBezTo>
                  <a:cubicBezTo>
                    <a:pt x="29" y="63"/>
                    <a:pt x="29" y="63"/>
                    <a:pt x="29" y="63"/>
                  </a:cubicBezTo>
                  <a:cubicBezTo>
                    <a:pt x="29" y="71"/>
                    <a:pt x="32" y="75"/>
                    <a:pt x="38" y="75"/>
                  </a:cubicBezTo>
                  <a:cubicBezTo>
                    <a:pt x="40" y="75"/>
                    <a:pt x="42" y="74"/>
                    <a:pt x="44" y="74"/>
                  </a:cubicBezTo>
                  <a:cubicBezTo>
                    <a:pt x="44" y="90"/>
                    <a:pt x="44" y="90"/>
                    <a:pt x="44" y="90"/>
                  </a:cubicBezTo>
                  <a:cubicBezTo>
                    <a:pt x="41" y="91"/>
                    <a:pt x="36" y="92"/>
                    <a:pt x="30" y="92"/>
                  </a:cubicBezTo>
                  <a:cubicBezTo>
                    <a:pt x="24" y="92"/>
                    <a:pt x="18" y="90"/>
                    <a:pt x="15" y="86"/>
                  </a:cubicBezTo>
                  <a:cubicBezTo>
                    <a:pt x="11" y="82"/>
                    <a:pt x="9" y="76"/>
                    <a:pt x="9" y="66"/>
                  </a:cubicBezTo>
                  <a:cubicBezTo>
                    <a:pt x="9" y="35"/>
                    <a:pt x="9" y="35"/>
                    <a:pt x="9" y="35"/>
                  </a:cubicBezTo>
                  <a:cubicBezTo>
                    <a:pt x="0" y="35"/>
                    <a:pt x="0" y="35"/>
                    <a:pt x="0" y="35"/>
                  </a:cubicBezTo>
                  <a:cubicBezTo>
                    <a:pt x="0" y="20"/>
                    <a:pt x="0" y="20"/>
                    <a:pt x="0" y="20"/>
                  </a:cubicBezTo>
                  <a:cubicBezTo>
                    <a:pt x="9" y="20"/>
                    <a:pt x="9" y="20"/>
                    <a:pt x="9" y="20"/>
                  </a:cubicBezTo>
                  <a:cubicBezTo>
                    <a:pt x="9" y="5"/>
                    <a:pt x="9" y="5"/>
                    <a:pt x="9" y="5"/>
                  </a:cubicBezTo>
                  <a:lnTo>
                    <a:pt x="2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172AA541-3D70-426E-B479-3851AF9FF8EB}"/>
                </a:ext>
              </a:extLst>
            </p:cNvPr>
            <p:cNvSpPr>
              <a:spLocks/>
            </p:cNvSpPr>
            <p:nvPr/>
          </p:nvSpPr>
          <p:spPr bwMode="auto">
            <a:xfrm>
              <a:off x="2532063" y="4586288"/>
              <a:ext cx="112712" cy="160338"/>
            </a:xfrm>
            <a:custGeom>
              <a:avLst/>
              <a:gdLst>
                <a:gd name="T0" fmla="*/ 52 w 52"/>
                <a:gd name="T1" fmla="*/ 70 h 73"/>
                <a:gd name="T2" fmla="*/ 35 w 52"/>
                <a:gd name="T3" fmla="*/ 73 h 73"/>
                <a:gd name="T4" fmla="*/ 0 w 52"/>
                <a:gd name="T5" fmla="*/ 37 h 73"/>
                <a:gd name="T6" fmla="*/ 38 w 52"/>
                <a:gd name="T7" fmla="*/ 0 h 73"/>
                <a:gd name="T8" fmla="*/ 52 w 52"/>
                <a:gd name="T9" fmla="*/ 2 h 73"/>
                <a:gd name="T10" fmla="*/ 49 w 52"/>
                <a:gd name="T11" fmla="*/ 18 h 73"/>
                <a:gd name="T12" fmla="*/ 39 w 52"/>
                <a:gd name="T13" fmla="*/ 16 h 73"/>
                <a:gd name="T14" fmla="*/ 21 w 52"/>
                <a:gd name="T15" fmla="*/ 36 h 73"/>
                <a:gd name="T16" fmla="*/ 39 w 52"/>
                <a:gd name="T17" fmla="*/ 56 h 73"/>
                <a:gd name="T18" fmla="*/ 50 w 52"/>
                <a:gd name="T19" fmla="*/ 54 h 73"/>
                <a:gd name="T20" fmla="*/ 52 w 52"/>
                <a:gd name="T21"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3">
                  <a:moveTo>
                    <a:pt x="52" y="70"/>
                  </a:moveTo>
                  <a:cubicBezTo>
                    <a:pt x="49" y="72"/>
                    <a:pt x="42" y="73"/>
                    <a:pt x="35" y="73"/>
                  </a:cubicBezTo>
                  <a:cubicBezTo>
                    <a:pt x="13" y="73"/>
                    <a:pt x="0" y="59"/>
                    <a:pt x="0" y="37"/>
                  </a:cubicBezTo>
                  <a:cubicBezTo>
                    <a:pt x="0" y="16"/>
                    <a:pt x="13" y="0"/>
                    <a:pt x="38" y="0"/>
                  </a:cubicBezTo>
                  <a:cubicBezTo>
                    <a:pt x="43" y="0"/>
                    <a:pt x="49" y="1"/>
                    <a:pt x="52" y="2"/>
                  </a:cubicBezTo>
                  <a:cubicBezTo>
                    <a:pt x="49" y="18"/>
                    <a:pt x="49" y="18"/>
                    <a:pt x="49" y="18"/>
                  </a:cubicBezTo>
                  <a:cubicBezTo>
                    <a:pt x="47" y="17"/>
                    <a:pt x="44" y="16"/>
                    <a:pt x="39" y="16"/>
                  </a:cubicBezTo>
                  <a:cubicBezTo>
                    <a:pt x="28" y="16"/>
                    <a:pt x="21" y="24"/>
                    <a:pt x="21" y="36"/>
                  </a:cubicBezTo>
                  <a:cubicBezTo>
                    <a:pt x="21" y="49"/>
                    <a:pt x="29" y="56"/>
                    <a:pt x="39" y="56"/>
                  </a:cubicBezTo>
                  <a:cubicBezTo>
                    <a:pt x="43" y="56"/>
                    <a:pt x="47" y="55"/>
                    <a:pt x="50" y="54"/>
                  </a:cubicBezTo>
                  <a:lnTo>
                    <a:pt x="52" y="7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81985065-A3BC-4896-BB7E-54710222D2C7}"/>
                </a:ext>
              </a:extLst>
            </p:cNvPr>
            <p:cNvSpPr>
              <a:spLocks noEditPoints="1"/>
            </p:cNvSpPr>
            <p:nvPr/>
          </p:nvSpPr>
          <p:spPr bwMode="auto">
            <a:xfrm>
              <a:off x="2657475" y="4586288"/>
              <a:ext cx="146050" cy="160338"/>
            </a:xfrm>
            <a:custGeom>
              <a:avLst/>
              <a:gdLst>
                <a:gd name="T0" fmla="*/ 67 w 67"/>
                <a:gd name="T1" fmla="*/ 36 h 73"/>
                <a:gd name="T2" fmla="*/ 33 w 67"/>
                <a:gd name="T3" fmla="*/ 73 h 73"/>
                <a:gd name="T4" fmla="*/ 0 w 67"/>
                <a:gd name="T5" fmla="*/ 37 h 73"/>
                <a:gd name="T6" fmla="*/ 34 w 67"/>
                <a:gd name="T7" fmla="*/ 0 h 73"/>
                <a:gd name="T8" fmla="*/ 67 w 67"/>
                <a:gd name="T9" fmla="*/ 36 h 73"/>
                <a:gd name="T10" fmla="*/ 21 w 67"/>
                <a:gd name="T11" fmla="*/ 36 h 73"/>
                <a:gd name="T12" fmla="*/ 34 w 67"/>
                <a:gd name="T13" fmla="*/ 58 h 73"/>
                <a:gd name="T14" fmla="*/ 46 w 67"/>
                <a:gd name="T15" fmla="*/ 36 h 73"/>
                <a:gd name="T16" fmla="*/ 34 w 67"/>
                <a:gd name="T17" fmla="*/ 15 h 73"/>
                <a:gd name="T18" fmla="*/ 21 w 67"/>
                <a:gd name="T19"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73">
                  <a:moveTo>
                    <a:pt x="67" y="36"/>
                  </a:moveTo>
                  <a:cubicBezTo>
                    <a:pt x="67" y="63"/>
                    <a:pt x="50" y="73"/>
                    <a:pt x="33" y="73"/>
                  </a:cubicBezTo>
                  <a:cubicBezTo>
                    <a:pt x="14" y="73"/>
                    <a:pt x="0" y="60"/>
                    <a:pt x="0" y="37"/>
                  </a:cubicBezTo>
                  <a:cubicBezTo>
                    <a:pt x="0" y="13"/>
                    <a:pt x="14" y="0"/>
                    <a:pt x="34" y="0"/>
                  </a:cubicBezTo>
                  <a:cubicBezTo>
                    <a:pt x="54" y="0"/>
                    <a:pt x="67" y="14"/>
                    <a:pt x="67" y="36"/>
                  </a:cubicBezTo>
                  <a:close/>
                  <a:moveTo>
                    <a:pt x="21" y="36"/>
                  </a:moveTo>
                  <a:cubicBezTo>
                    <a:pt x="21" y="48"/>
                    <a:pt x="25" y="58"/>
                    <a:pt x="34" y="58"/>
                  </a:cubicBezTo>
                  <a:cubicBezTo>
                    <a:pt x="42" y="58"/>
                    <a:pt x="46" y="48"/>
                    <a:pt x="46" y="36"/>
                  </a:cubicBezTo>
                  <a:cubicBezTo>
                    <a:pt x="46" y="26"/>
                    <a:pt x="43" y="15"/>
                    <a:pt x="34" y="15"/>
                  </a:cubicBezTo>
                  <a:cubicBezTo>
                    <a:pt x="25" y="15"/>
                    <a:pt x="21" y="26"/>
                    <a:pt x="21" y="3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047C8FD7-EA31-4D00-BA52-6EF0CB591CE1}"/>
                </a:ext>
              </a:extLst>
            </p:cNvPr>
            <p:cNvSpPr>
              <a:spLocks noEditPoints="1"/>
            </p:cNvSpPr>
            <p:nvPr/>
          </p:nvSpPr>
          <p:spPr bwMode="auto">
            <a:xfrm>
              <a:off x="2832100" y="4524375"/>
              <a:ext cx="47625" cy="219075"/>
            </a:xfrm>
            <a:custGeom>
              <a:avLst/>
              <a:gdLst>
                <a:gd name="T0" fmla="*/ 22 w 22"/>
                <a:gd name="T1" fmla="*/ 11 h 101"/>
                <a:gd name="T2" fmla="*/ 10 w 22"/>
                <a:gd name="T3" fmla="*/ 22 h 101"/>
                <a:gd name="T4" fmla="*/ 0 w 22"/>
                <a:gd name="T5" fmla="*/ 11 h 101"/>
                <a:gd name="T6" fmla="*/ 11 w 22"/>
                <a:gd name="T7" fmla="*/ 0 h 101"/>
                <a:gd name="T8" fmla="*/ 22 w 22"/>
                <a:gd name="T9" fmla="*/ 11 h 101"/>
                <a:gd name="T10" fmla="*/ 0 w 22"/>
                <a:gd name="T11" fmla="*/ 101 h 101"/>
                <a:gd name="T12" fmla="*/ 0 w 22"/>
                <a:gd name="T13" fmla="*/ 30 h 101"/>
                <a:gd name="T14" fmla="*/ 21 w 22"/>
                <a:gd name="T15" fmla="*/ 30 h 101"/>
                <a:gd name="T16" fmla="*/ 21 w 22"/>
                <a:gd name="T17" fmla="*/ 101 h 101"/>
                <a:gd name="T18" fmla="*/ 0 w 22"/>
                <a:gd name="T1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01">
                  <a:moveTo>
                    <a:pt x="22" y="11"/>
                  </a:moveTo>
                  <a:cubicBezTo>
                    <a:pt x="22" y="17"/>
                    <a:pt x="17" y="22"/>
                    <a:pt x="10" y="22"/>
                  </a:cubicBezTo>
                  <a:cubicBezTo>
                    <a:pt x="4" y="22"/>
                    <a:pt x="0" y="17"/>
                    <a:pt x="0" y="11"/>
                  </a:cubicBezTo>
                  <a:cubicBezTo>
                    <a:pt x="0" y="5"/>
                    <a:pt x="4" y="0"/>
                    <a:pt x="11" y="0"/>
                  </a:cubicBezTo>
                  <a:cubicBezTo>
                    <a:pt x="17" y="0"/>
                    <a:pt x="22" y="5"/>
                    <a:pt x="22" y="11"/>
                  </a:cubicBezTo>
                  <a:close/>
                  <a:moveTo>
                    <a:pt x="0" y="101"/>
                  </a:moveTo>
                  <a:cubicBezTo>
                    <a:pt x="0" y="30"/>
                    <a:pt x="0" y="30"/>
                    <a:pt x="0" y="30"/>
                  </a:cubicBezTo>
                  <a:cubicBezTo>
                    <a:pt x="21" y="30"/>
                    <a:pt x="21" y="30"/>
                    <a:pt x="21" y="30"/>
                  </a:cubicBezTo>
                  <a:cubicBezTo>
                    <a:pt x="21" y="101"/>
                    <a:pt x="21" y="101"/>
                    <a:pt x="21" y="101"/>
                  </a:cubicBezTo>
                  <a:lnTo>
                    <a:pt x="0" y="1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CA60717A-339E-41D9-B33A-4E1D710077FF}"/>
                </a:ext>
              </a:extLst>
            </p:cNvPr>
            <p:cNvSpPr>
              <a:spLocks/>
            </p:cNvSpPr>
            <p:nvPr/>
          </p:nvSpPr>
          <p:spPr bwMode="auto">
            <a:xfrm>
              <a:off x="2913063" y="4586288"/>
              <a:ext cx="136525" cy="157163"/>
            </a:xfrm>
            <a:custGeom>
              <a:avLst/>
              <a:gdLst>
                <a:gd name="T0" fmla="*/ 0 w 63"/>
                <a:gd name="T1" fmla="*/ 23 h 72"/>
                <a:gd name="T2" fmla="*/ 0 w 63"/>
                <a:gd name="T3" fmla="*/ 1 h 72"/>
                <a:gd name="T4" fmla="*/ 18 w 63"/>
                <a:gd name="T5" fmla="*/ 1 h 72"/>
                <a:gd name="T6" fmla="*/ 19 w 63"/>
                <a:gd name="T7" fmla="*/ 10 h 72"/>
                <a:gd name="T8" fmla="*/ 19 w 63"/>
                <a:gd name="T9" fmla="*/ 10 h 72"/>
                <a:gd name="T10" fmla="*/ 40 w 63"/>
                <a:gd name="T11" fmla="*/ 0 h 72"/>
                <a:gd name="T12" fmla="*/ 63 w 63"/>
                <a:gd name="T13" fmla="*/ 29 h 72"/>
                <a:gd name="T14" fmla="*/ 63 w 63"/>
                <a:gd name="T15" fmla="*/ 72 h 72"/>
                <a:gd name="T16" fmla="*/ 42 w 63"/>
                <a:gd name="T17" fmla="*/ 72 h 72"/>
                <a:gd name="T18" fmla="*/ 42 w 63"/>
                <a:gd name="T19" fmla="*/ 31 h 72"/>
                <a:gd name="T20" fmla="*/ 32 w 63"/>
                <a:gd name="T21" fmla="*/ 17 h 72"/>
                <a:gd name="T22" fmla="*/ 22 w 63"/>
                <a:gd name="T23" fmla="*/ 24 h 72"/>
                <a:gd name="T24" fmla="*/ 21 w 63"/>
                <a:gd name="T25" fmla="*/ 30 h 72"/>
                <a:gd name="T26" fmla="*/ 21 w 63"/>
                <a:gd name="T27" fmla="*/ 72 h 72"/>
                <a:gd name="T28" fmla="*/ 0 w 63"/>
                <a:gd name="T29" fmla="*/ 72 h 72"/>
                <a:gd name="T30" fmla="*/ 0 w 63"/>
                <a:gd name="T31"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2">
                  <a:moveTo>
                    <a:pt x="0" y="23"/>
                  </a:moveTo>
                  <a:cubicBezTo>
                    <a:pt x="0" y="15"/>
                    <a:pt x="0" y="8"/>
                    <a:pt x="0" y="1"/>
                  </a:cubicBezTo>
                  <a:cubicBezTo>
                    <a:pt x="18" y="1"/>
                    <a:pt x="18" y="1"/>
                    <a:pt x="18" y="1"/>
                  </a:cubicBezTo>
                  <a:cubicBezTo>
                    <a:pt x="19" y="10"/>
                    <a:pt x="19" y="10"/>
                    <a:pt x="19" y="10"/>
                  </a:cubicBezTo>
                  <a:cubicBezTo>
                    <a:pt x="19" y="10"/>
                    <a:pt x="19" y="10"/>
                    <a:pt x="19" y="10"/>
                  </a:cubicBezTo>
                  <a:cubicBezTo>
                    <a:pt x="23" y="6"/>
                    <a:pt x="29" y="0"/>
                    <a:pt x="40" y="0"/>
                  </a:cubicBezTo>
                  <a:cubicBezTo>
                    <a:pt x="54" y="0"/>
                    <a:pt x="63" y="10"/>
                    <a:pt x="63" y="29"/>
                  </a:cubicBezTo>
                  <a:cubicBezTo>
                    <a:pt x="63" y="72"/>
                    <a:pt x="63" y="72"/>
                    <a:pt x="63" y="72"/>
                  </a:cubicBezTo>
                  <a:cubicBezTo>
                    <a:pt x="42" y="72"/>
                    <a:pt x="42" y="72"/>
                    <a:pt x="42" y="72"/>
                  </a:cubicBezTo>
                  <a:cubicBezTo>
                    <a:pt x="42" y="31"/>
                    <a:pt x="42" y="31"/>
                    <a:pt x="42" y="31"/>
                  </a:cubicBezTo>
                  <a:cubicBezTo>
                    <a:pt x="42" y="23"/>
                    <a:pt x="39" y="17"/>
                    <a:pt x="32" y="17"/>
                  </a:cubicBezTo>
                  <a:cubicBezTo>
                    <a:pt x="27" y="17"/>
                    <a:pt x="24" y="20"/>
                    <a:pt x="22" y="24"/>
                  </a:cubicBezTo>
                  <a:cubicBezTo>
                    <a:pt x="22" y="26"/>
                    <a:pt x="21" y="28"/>
                    <a:pt x="21" y="30"/>
                  </a:cubicBezTo>
                  <a:cubicBezTo>
                    <a:pt x="21" y="72"/>
                    <a:pt x="21" y="72"/>
                    <a:pt x="21" y="72"/>
                  </a:cubicBezTo>
                  <a:cubicBezTo>
                    <a:pt x="0" y="72"/>
                    <a:pt x="0" y="72"/>
                    <a:pt x="0" y="72"/>
                  </a:cubicBezTo>
                  <a:lnTo>
                    <a:pt x="0"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B0AF8F03-0B55-4947-90E8-18E54AE4DE91}"/>
                </a:ext>
              </a:extLst>
            </p:cNvPr>
            <p:cNvSpPr>
              <a:spLocks/>
            </p:cNvSpPr>
            <p:nvPr/>
          </p:nvSpPr>
          <p:spPr bwMode="auto">
            <a:xfrm>
              <a:off x="3076575" y="4586288"/>
              <a:ext cx="109537" cy="160338"/>
            </a:xfrm>
            <a:custGeom>
              <a:avLst/>
              <a:gdLst>
                <a:gd name="T0" fmla="*/ 4 w 50"/>
                <a:gd name="T1" fmla="*/ 53 h 73"/>
                <a:gd name="T2" fmla="*/ 21 w 50"/>
                <a:gd name="T3" fmla="*/ 58 h 73"/>
                <a:gd name="T4" fmla="*/ 30 w 50"/>
                <a:gd name="T5" fmla="*/ 52 h 73"/>
                <a:gd name="T6" fmla="*/ 20 w 50"/>
                <a:gd name="T7" fmla="*/ 43 h 73"/>
                <a:gd name="T8" fmla="*/ 2 w 50"/>
                <a:gd name="T9" fmla="*/ 23 h 73"/>
                <a:gd name="T10" fmla="*/ 29 w 50"/>
                <a:gd name="T11" fmla="*/ 0 h 73"/>
                <a:gd name="T12" fmla="*/ 47 w 50"/>
                <a:gd name="T13" fmla="*/ 3 h 73"/>
                <a:gd name="T14" fmla="*/ 43 w 50"/>
                <a:gd name="T15" fmla="*/ 18 h 73"/>
                <a:gd name="T16" fmla="*/ 30 w 50"/>
                <a:gd name="T17" fmla="*/ 15 h 73"/>
                <a:gd name="T18" fmla="*/ 22 w 50"/>
                <a:gd name="T19" fmla="*/ 20 h 73"/>
                <a:gd name="T20" fmla="*/ 32 w 50"/>
                <a:gd name="T21" fmla="*/ 29 h 73"/>
                <a:gd name="T22" fmla="*/ 50 w 50"/>
                <a:gd name="T23" fmla="*/ 50 h 73"/>
                <a:gd name="T24" fmla="*/ 21 w 50"/>
                <a:gd name="T25" fmla="*/ 73 h 73"/>
                <a:gd name="T26" fmla="*/ 0 w 50"/>
                <a:gd name="T27" fmla="*/ 68 h 73"/>
                <a:gd name="T28" fmla="*/ 4 w 50"/>
                <a:gd name="T29"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73">
                  <a:moveTo>
                    <a:pt x="4" y="53"/>
                  </a:moveTo>
                  <a:cubicBezTo>
                    <a:pt x="8" y="55"/>
                    <a:pt x="15" y="58"/>
                    <a:pt x="21" y="58"/>
                  </a:cubicBezTo>
                  <a:cubicBezTo>
                    <a:pt x="27" y="58"/>
                    <a:pt x="30" y="56"/>
                    <a:pt x="30" y="52"/>
                  </a:cubicBezTo>
                  <a:cubicBezTo>
                    <a:pt x="30" y="48"/>
                    <a:pt x="28" y="46"/>
                    <a:pt x="20" y="43"/>
                  </a:cubicBezTo>
                  <a:cubicBezTo>
                    <a:pt x="6" y="38"/>
                    <a:pt x="2" y="30"/>
                    <a:pt x="2" y="23"/>
                  </a:cubicBezTo>
                  <a:cubicBezTo>
                    <a:pt x="2" y="9"/>
                    <a:pt x="12" y="0"/>
                    <a:pt x="29" y="0"/>
                  </a:cubicBezTo>
                  <a:cubicBezTo>
                    <a:pt x="36" y="0"/>
                    <a:pt x="43" y="1"/>
                    <a:pt x="47" y="3"/>
                  </a:cubicBezTo>
                  <a:cubicBezTo>
                    <a:pt x="43" y="18"/>
                    <a:pt x="43" y="18"/>
                    <a:pt x="43" y="18"/>
                  </a:cubicBezTo>
                  <a:cubicBezTo>
                    <a:pt x="40" y="17"/>
                    <a:pt x="35" y="15"/>
                    <a:pt x="30" y="15"/>
                  </a:cubicBezTo>
                  <a:cubicBezTo>
                    <a:pt x="25" y="15"/>
                    <a:pt x="22" y="17"/>
                    <a:pt x="22" y="20"/>
                  </a:cubicBezTo>
                  <a:cubicBezTo>
                    <a:pt x="22" y="24"/>
                    <a:pt x="24" y="25"/>
                    <a:pt x="32" y="29"/>
                  </a:cubicBezTo>
                  <a:cubicBezTo>
                    <a:pt x="45" y="34"/>
                    <a:pt x="50" y="41"/>
                    <a:pt x="50" y="50"/>
                  </a:cubicBezTo>
                  <a:cubicBezTo>
                    <a:pt x="50" y="64"/>
                    <a:pt x="40" y="73"/>
                    <a:pt x="21" y="73"/>
                  </a:cubicBezTo>
                  <a:cubicBezTo>
                    <a:pt x="13" y="73"/>
                    <a:pt x="5" y="71"/>
                    <a:pt x="0" y="68"/>
                  </a:cubicBezTo>
                  <a:lnTo>
                    <a:pt x="4" y="5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6">
              <a:extLst>
                <a:ext uri="{FF2B5EF4-FFF2-40B4-BE49-F238E27FC236}">
                  <a16:creationId xmlns:a16="http://schemas.microsoft.com/office/drawing/2014/main" id="{758BAB71-D5F5-4C43-8545-C879E690173F}"/>
                </a:ext>
              </a:extLst>
            </p:cNvPr>
            <p:cNvSpPr>
              <a:spLocks/>
            </p:cNvSpPr>
            <p:nvPr/>
          </p:nvSpPr>
          <p:spPr bwMode="auto">
            <a:xfrm>
              <a:off x="2185988" y="3057525"/>
              <a:ext cx="1101725" cy="1089025"/>
            </a:xfrm>
            <a:custGeom>
              <a:avLst/>
              <a:gdLst>
                <a:gd name="T0" fmla="*/ 251 w 506"/>
                <a:gd name="T1" fmla="*/ 1 h 499"/>
                <a:gd name="T2" fmla="*/ 0 w 506"/>
                <a:gd name="T3" fmla="*/ 251 h 499"/>
                <a:gd name="T4" fmla="*/ 254 w 506"/>
                <a:gd name="T5" fmla="*/ 498 h 499"/>
                <a:gd name="T6" fmla="*/ 505 w 506"/>
                <a:gd name="T7" fmla="*/ 248 h 499"/>
                <a:gd name="T8" fmla="*/ 251 w 506"/>
                <a:gd name="T9" fmla="*/ 1 h 499"/>
              </a:gdLst>
              <a:ahLst/>
              <a:cxnLst>
                <a:cxn ang="0">
                  <a:pos x="T0" y="T1"/>
                </a:cxn>
                <a:cxn ang="0">
                  <a:pos x="T2" y="T3"/>
                </a:cxn>
                <a:cxn ang="0">
                  <a:pos x="T4" y="T5"/>
                </a:cxn>
                <a:cxn ang="0">
                  <a:pos x="T6" y="T7"/>
                </a:cxn>
                <a:cxn ang="0">
                  <a:pos x="T8" y="T9"/>
                </a:cxn>
              </a:cxnLst>
              <a:rect l="0" t="0" r="r" b="b"/>
              <a:pathLst>
                <a:path w="506" h="499">
                  <a:moveTo>
                    <a:pt x="251" y="1"/>
                  </a:moveTo>
                  <a:cubicBezTo>
                    <a:pt x="112" y="1"/>
                    <a:pt x="0" y="113"/>
                    <a:pt x="0" y="251"/>
                  </a:cubicBezTo>
                  <a:cubicBezTo>
                    <a:pt x="1" y="388"/>
                    <a:pt x="115" y="499"/>
                    <a:pt x="254" y="498"/>
                  </a:cubicBezTo>
                  <a:cubicBezTo>
                    <a:pt x="394" y="497"/>
                    <a:pt x="506" y="385"/>
                    <a:pt x="505" y="248"/>
                  </a:cubicBezTo>
                  <a:cubicBezTo>
                    <a:pt x="504" y="110"/>
                    <a:pt x="391" y="0"/>
                    <a:pt x="251" y="1"/>
                  </a:cubicBezTo>
                </a:path>
              </a:pathLst>
            </a:custGeom>
            <a:solidFill>
              <a:srgbClr val="F99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7">
              <a:extLst>
                <a:ext uri="{FF2B5EF4-FFF2-40B4-BE49-F238E27FC236}">
                  <a16:creationId xmlns:a16="http://schemas.microsoft.com/office/drawing/2014/main" id="{A741F5EE-F199-4015-9E8F-39BA62A045AE}"/>
                </a:ext>
              </a:extLst>
            </p:cNvPr>
            <p:cNvSpPr>
              <a:spLocks noEditPoints="1"/>
            </p:cNvSpPr>
            <p:nvPr/>
          </p:nvSpPr>
          <p:spPr bwMode="auto">
            <a:xfrm>
              <a:off x="2135188" y="3008313"/>
              <a:ext cx="1203325" cy="1184275"/>
            </a:xfrm>
            <a:custGeom>
              <a:avLst/>
              <a:gdLst>
                <a:gd name="T0" fmla="*/ 276 w 552"/>
                <a:gd name="T1" fmla="*/ 520 h 542"/>
                <a:gd name="T2" fmla="*/ 23 w 552"/>
                <a:gd name="T3" fmla="*/ 273 h 542"/>
                <a:gd name="T4" fmla="*/ 274 w 552"/>
                <a:gd name="T5" fmla="*/ 23 h 542"/>
                <a:gd name="T6" fmla="*/ 276 w 552"/>
                <a:gd name="T7" fmla="*/ 23 h 542"/>
                <a:gd name="T8" fmla="*/ 528 w 552"/>
                <a:gd name="T9" fmla="*/ 270 h 542"/>
                <a:gd name="T10" fmla="*/ 277 w 552"/>
                <a:gd name="T11" fmla="*/ 520 h 542"/>
                <a:gd name="T12" fmla="*/ 276 w 552"/>
                <a:gd name="T13" fmla="*/ 520 h 542"/>
                <a:gd name="T14" fmla="*/ 276 w 552"/>
                <a:gd name="T15" fmla="*/ 0 h 542"/>
                <a:gd name="T16" fmla="*/ 274 w 552"/>
                <a:gd name="T17" fmla="*/ 0 h 542"/>
                <a:gd name="T18" fmla="*/ 1 w 552"/>
                <a:gd name="T19" fmla="*/ 273 h 542"/>
                <a:gd name="T20" fmla="*/ 276 w 552"/>
                <a:gd name="T21" fmla="*/ 542 h 542"/>
                <a:gd name="T22" fmla="*/ 277 w 552"/>
                <a:gd name="T23" fmla="*/ 542 h 542"/>
                <a:gd name="T24" fmla="*/ 551 w 552"/>
                <a:gd name="T25" fmla="*/ 270 h 542"/>
                <a:gd name="T26" fmla="*/ 276 w 552"/>
                <a:gd name="T27"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542">
                  <a:moveTo>
                    <a:pt x="276" y="520"/>
                  </a:moveTo>
                  <a:cubicBezTo>
                    <a:pt x="137" y="520"/>
                    <a:pt x="24" y="409"/>
                    <a:pt x="23" y="273"/>
                  </a:cubicBezTo>
                  <a:cubicBezTo>
                    <a:pt x="23" y="135"/>
                    <a:pt x="135" y="23"/>
                    <a:pt x="274" y="23"/>
                  </a:cubicBezTo>
                  <a:cubicBezTo>
                    <a:pt x="275" y="23"/>
                    <a:pt x="275" y="23"/>
                    <a:pt x="276" y="23"/>
                  </a:cubicBezTo>
                  <a:cubicBezTo>
                    <a:pt x="414" y="23"/>
                    <a:pt x="527" y="133"/>
                    <a:pt x="528" y="270"/>
                  </a:cubicBezTo>
                  <a:cubicBezTo>
                    <a:pt x="529" y="407"/>
                    <a:pt x="417" y="519"/>
                    <a:pt x="277" y="520"/>
                  </a:cubicBezTo>
                  <a:cubicBezTo>
                    <a:pt x="277" y="520"/>
                    <a:pt x="276" y="520"/>
                    <a:pt x="276" y="520"/>
                  </a:cubicBezTo>
                  <a:moveTo>
                    <a:pt x="276" y="0"/>
                  </a:moveTo>
                  <a:cubicBezTo>
                    <a:pt x="275" y="0"/>
                    <a:pt x="275" y="0"/>
                    <a:pt x="274" y="0"/>
                  </a:cubicBezTo>
                  <a:cubicBezTo>
                    <a:pt x="122" y="1"/>
                    <a:pt x="0" y="123"/>
                    <a:pt x="1" y="273"/>
                  </a:cubicBezTo>
                  <a:cubicBezTo>
                    <a:pt x="2" y="422"/>
                    <a:pt x="125" y="542"/>
                    <a:pt x="276" y="542"/>
                  </a:cubicBezTo>
                  <a:cubicBezTo>
                    <a:pt x="276" y="542"/>
                    <a:pt x="277" y="542"/>
                    <a:pt x="277" y="542"/>
                  </a:cubicBezTo>
                  <a:cubicBezTo>
                    <a:pt x="429" y="541"/>
                    <a:pt x="552" y="419"/>
                    <a:pt x="551" y="270"/>
                  </a:cubicBezTo>
                  <a:cubicBezTo>
                    <a:pt x="550" y="120"/>
                    <a:pt x="427" y="0"/>
                    <a:pt x="276" y="0"/>
                  </a:cubicBezTo>
                </a:path>
              </a:pathLst>
            </a:custGeom>
            <a:solidFill>
              <a:srgbClr val="D9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8">
              <a:extLst>
                <a:ext uri="{FF2B5EF4-FFF2-40B4-BE49-F238E27FC236}">
                  <a16:creationId xmlns:a16="http://schemas.microsoft.com/office/drawing/2014/main" id="{0D945398-F90F-4FAB-82F4-BA51D3D49943}"/>
                </a:ext>
              </a:extLst>
            </p:cNvPr>
            <p:cNvSpPr>
              <a:spLocks noEditPoints="1"/>
            </p:cNvSpPr>
            <p:nvPr/>
          </p:nvSpPr>
          <p:spPr bwMode="auto">
            <a:xfrm>
              <a:off x="2185988" y="3059113"/>
              <a:ext cx="1101725" cy="1084263"/>
            </a:xfrm>
            <a:custGeom>
              <a:avLst/>
              <a:gdLst>
                <a:gd name="T0" fmla="*/ 253 w 506"/>
                <a:gd name="T1" fmla="*/ 474 h 497"/>
                <a:gd name="T2" fmla="*/ 24 w 506"/>
                <a:gd name="T3" fmla="*/ 250 h 497"/>
                <a:gd name="T4" fmla="*/ 251 w 506"/>
                <a:gd name="T5" fmla="*/ 23 h 497"/>
                <a:gd name="T6" fmla="*/ 253 w 506"/>
                <a:gd name="T7" fmla="*/ 23 h 497"/>
                <a:gd name="T8" fmla="*/ 482 w 506"/>
                <a:gd name="T9" fmla="*/ 247 h 497"/>
                <a:gd name="T10" fmla="*/ 254 w 506"/>
                <a:gd name="T11" fmla="*/ 474 h 497"/>
                <a:gd name="T12" fmla="*/ 253 w 506"/>
                <a:gd name="T13" fmla="*/ 474 h 497"/>
                <a:gd name="T14" fmla="*/ 253 w 506"/>
                <a:gd name="T15" fmla="*/ 0 h 497"/>
                <a:gd name="T16" fmla="*/ 251 w 506"/>
                <a:gd name="T17" fmla="*/ 0 h 497"/>
                <a:gd name="T18" fmla="*/ 0 w 506"/>
                <a:gd name="T19" fmla="*/ 250 h 497"/>
                <a:gd name="T20" fmla="*/ 253 w 506"/>
                <a:gd name="T21" fmla="*/ 497 h 497"/>
                <a:gd name="T22" fmla="*/ 254 w 506"/>
                <a:gd name="T23" fmla="*/ 497 h 497"/>
                <a:gd name="T24" fmla="*/ 505 w 506"/>
                <a:gd name="T25" fmla="*/ 247 h 497"/>
                <a:gd name="T26" fmla="*/ 253 w 506"/>
                <a:gd name="T27"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6" h="497">
                  <a:moveTo>
                    <a:pt x="253" y="474"/>
                  </a:moveTo>
                  <a:cubicBezTo>
                    <a:pt x="127" y="474"/>
                    <a:pt x="25" y="374"/>
                    <a:pt x="24" y="250"/>
                  </a:cubicBezTo>
                  <a:cubicBezTo>
                    <a:pt x="23" y="125"/>
                    <a:pt x="125" y="23"/>
                    <a:pt x="251" y="23"/>
                  </a:cubicBezTo>
                  <a:cubicBezTo>
                    <a:pt x="252" y="23"/>
                    <a:pt x="252" y="23"/>
                    <a:pt x="253" y="23"/>
                  </a:cubicBezTo>
                  <a:cubicBezTo>
                    <a:pt x="379" y="23"/>
                    <a:pt x="481" y="123"/>
                    <a:pt x="482" y="247"/>
                  </a:cubicBezTo>
                  <a:cubicBezTo>
                    <a:pt x="482" y="371"/>
                    <a:pt x="381" y="473"/>
                    <a:pt x="254" y="474"/>
                  </a:cubicBezTo>
                  <a:cubicBezTo>
                    <a:pt x="254" y="474"/>
                    <a:pt x="253" y="474"/>
                    <a:pt x="253" y="474"/>
                  </a:cubicBezTo>
                  <a:moveTo>
                    <a:pt x="253" y="0"/>
                  </a:moveTo>
                  <a:cubicBezTo>
                    <a:pt x="252" y="0"/>
                    <a:pt x="252" y="0"/>
                    <a:pt x="251" y="0"/>
                  </a:cubicBezTo>
                  <a:cubicBezTo>
                    <a:pt x="112" y="0"/>
                    <a:pt x="0" y="112"/>
                    <a:pt x="0" y="250"/>
                  </a:cubicBezTo>
                  <a:cubicBezTo>
                    <a:pt x="1" y="386"/>
                    <a:pt x="114" y="497"/>
                    <a:pt x="253" y="497"/>
                  </a:cubicBezTo>
                  <a:cubicBezTo>
                    <a:pt x="253" y="497"/>
                    <a:pt x="254" y="497"/>
                    <a:pt x="254" y="497"/>
                  </a:cubicBezTo>
                  <a:cubicBezTo>
                    <a:pt x="394" y="496"/>
                    <a:pt x="506" y="384"/>
                    <a:pt x="505" y="247"/>
                  </a:cubicBezTo>
                  <a:cubicBezTo>
                    <a:pt x="504" y="110"/>
                    <a:pt x="391" y="0"/>
                    <a:pt x="253" y="0"/>
                  </a:cubicBezTo>
                </a:path>
              </a:pathLst>
            </a:custGeom>
            <a:solidFill>
              <a:srgbClr val="D78C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9">
              <a:extLst>
                <a:ext uri="{FF2B5EF4-FFF2-40B4-BE49-F238E27FC236}">
                  <a16:creationId xmlns:a16="http://schemas.microsoft.com/office/drawing/2014/main" id="{9E9380B4-BA8C-46FB-8238-215819B7C8B1}"/>
                </a:ext>
              </a:extLst>
            </p:cNvPr>
            <p:cNvSpPr>
              <a:spLocks noEditPoints="1"/>
            </p:cNvSpPr>
            <p:nvPr/>
          </p:nvSpPr>
          <p:spPr bwMode="auto">
            <a:xfrm>
              <a:off x="2071688" y="2946400"/>
              <a:ext cx="1327150" cy="1309688"/>
            </a:xfrm>
            <a:custGeom>
              <a:avLst/>
              <a:gdLst>
                <a:gd name="T0" fmla="*/ 303 w 609"/>
                <a:gd name="T1" fmla="*/ 1 h 600"/>
                <a:gd name="T2" fmla="*/ 1 w 609"/>
                <a:gd name="T3" fmla="*/ 302 h 600"/>
                <a:gd name="T4" fmla="*/ 307 w 609"/>
                <a:gd name="T5" fmla="*/ 599 h 600"/>
                <a:gd name="T6" fmla="*/ 608 w 609"/>
                <a:gd name="T7" fmla="*/ 298 h 600"/>
                <a:gd name="T8" fmla="*/ 303 w 609"/>
                <a:gd name="T9" fmla="*/ 1 h 600"/>
                <a:gd name="T10" fmla="*/ 306 w 609"/>
                <a:gd name="T11" fmla="*/ 549 h 600"/>
                <a:gd name="T12" fmla="*/ 52 w 609"/>
                <a:gd name="T13" fmla="*/ 302 h 600"/>
                <a:gd name="T14" fmla="*/ 303 w 609"/>
                <a:gd name="T15" fmla="*/ 52 h 600"/>
                <a:gd name="T16" fmla="*/ 557 w 609"/>
                <a:gd name="T17" fmla="*/ 299 h 600"/>
                <a:gd name="T18" fmla="*/ 306 w 609"/>
                <a:gd name="T19" fmla="*/ 54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600">
                  <a:moveTo>
                    <a:pt x="303" y="1"/>
                  </a:moveTo>
                  <a:cubicBezTo>
                    <a:pt x="135" y="2"/>
                    <a:pt x="0" y="137"/>
                    <a:pt x="1" y="302"/>
                  </a:cubicBezTo>
                  <a:cubicBezTo>
                    <a:pt x="2" y="467"/>
                    <a:pt x="139" y="600"/>
                    <a:pt x="307" y="599"/>
                  </a:cubicBezTo>
                  <a:cubicBezTo>
                    <a:pt x="474" y="598"/>
                    <a:pt x="609" y="463"/>
                    <a:pt x="608" y="298"/>
                  </a:cubicBezTo>
                  <a:cubicBezTo>
                    <a:pt x="607" y="133"/>
                    <a:pt x="470" y="0"/>
                    <a:pt x="303" y="1"/>
                  </a:cubicBezTo>
                  <a:close/>
                  <a:moveTo>
                    <a:pt x="306" y="549"/>
                  </a:moveTo>
                  <a:cubicBezTo>
                    <a:pt x="167" y="550"/>
                    <a:pt x="53" y="439"/>
                    <a:pt x="52" y="302"/>
                  </a:cubicBezTo>
                  <a:cubicBezTo>
                    <a:pt x="52" y="164"/>
                    <a:pt x="164" y="52"/>
                    <a:pt x="303" y="52"/>
                  </a:cubicBezTo>
                  <a:cubicBezTo>
                    <a:pt x="443" y="51"/>
                    <a:pt x="556" y="161"/>
                    <a:pt x="557" y="299"/>
                  </a:cubicBezTo>
                  <a:cubicBezTo>
                    <a:pt x="558" y="436"/>
                    <a:pt x="446" y="548"/>
                    <a:pt x="306" y="549"/>
                  </a:cubicBezTo>
                  <a:close/>
                </a:path>
              </a:pathLst>
            </a:custGeom>
            <a:solidFill>
              <a:srgbClr val="FFD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0">
              <a:extLst>
                <a:ext uri="{FF2B5EF4-FFF2-40B4-BE49-F238E27FC236}">
                  <a16:creationId xmlns:a16="http://schemas.microsoft.com/office/drawing/2014/main" id="{B51D813B-18A3-474E-B945-04E1201AAF0C}"/>
                </a:ext>
              </a:extLst>
            </p:cNvPr>
            <p:cNvSpPr>
              <a:spLocks noEditPoints="1"/>
            </p:cNvSpPr>
            <p:nvPr/>
          </p:nvSpPr>
          <p:spPr bwMode="auto">
            <a:xfrm>
              <a:off x="2495550" y="3244850"/>
              <a:ext cx="485775" cy="711200"/>
            </a:xfrm>
            <a:custGeom>
              <a:avLst/>
              <a:gdLst>
                <a:gd name="T0" fmla="*/ 177 w 223"/>
                <a:gd name="T1" fmla="*/ 155 h 326"/>
                <a:gd name="T2" fmla="*/ 206 w 223"/>
                <a:gd name="T3" fmla="*/ 106 h 326"/>
                <a:gd name="T4" fmla="*/ 113 w 223"/>
                <a:gd name="T5" fmla="*/ 39 h 326"/>
                <a:gd name="T6" fmla="*/ 102 w 223"/>
                <a:gd name="T7" fmla="*/ 10 h 326"/>
                <a:gd name="T8" fmla="*/ 86 w 223"/>
                <a:gd name="T9" fmla="*/ 39 h 326"/>
                <a:gd name="T10" fmla="*/ 75 w 223"/>
                <a:gd name="T11" fmla="*/ 10 h 326"/>
                <a:gd name="T12" fmla="*/ 58 w 223"/>
                <a:gd name="T13" fmla="*/ 40 h 326"/>
                <a:gd name="T14" fmla="*/ 3 w 223"/>
                <a:gd name="T15" fmla="*/ 44 h 326"/>
                <a:gd name="T16" fmla="*/ 4 w 223"/>
                <a:gd name="T17" fmla="*/ 67 h 326"/>
                <a:gd name="T18" fmla="*/ 32 w 223"/>
                <a:gd name="T19" fmla="*/ 70 h 326"/>
                <a:gd name="T20" fmla="*/ 27 w 223"/>
                <a:gd name="T21" fmla="*/ 258 h 326"/>
                <a:gd name="T22" fmla="*/ 0 w 223"/>
                <a:gd name="T23" fmla="*/ 272 h 326"/>
                <a:gd name="T24" fmla="*/ 15 w 223"/>
                <a:gd name="T25" fmla="*/ 287 h 326"/>
                <a:gd name="T26" fmla="*/ 60 w 223"/>
                <a:gd name="T27" fmla="*/ 317 h 326"/>
                <a:gd name="T28" fmla="*/ 77 w 223"/>
                <a:gd name="T29" fmla="*/ 287 h 326"/>
                <a:gd name="T30" fmla="*/ 88 w 223"/>
                <a:gd name="T31" fmla="*/ 317 h 326"/>
                <a:gd name="T32" fmla="*/ 104 w 223"/>
                <a:gd name="T33" fmla="*/ 287 h 326"/>
                <a:gd name="T34" fmla="*/ 128 w 223"/>
                <a:gd name="T35" fmla="*/ 287 h 326"/>
                <a:gd name="T36" fmla="*/ 187 w 223"/>
                <a:gd name="T37" fmla="*/ 275 h 326"/>
                <a:gd name="T38" fmla="*/ 223 w 223"/>
                <a:gd name="T39" fmla="*/ 215 h 326"/>
                <a:gd name="T40" fmla="*/ 118 w 223"/>
                <a:gd name="T41" fmla="*/ 69 h 326"/>
                <a:gd name="T42" fmla="*/ 169 w 223"/>
                <a:gd name="T43" fmla="*/ 107 h 326"/>
                <a:gd name="T44" fmla="*/ 110 w 223"/>
                <a:gd name="T45" fmla="*/ 146 h 326"/>
                <a:gd name="T46" fmla="*/ 103 w 223"/>
                <a:gd name="T47" fmla="*/ 69 h 326"/>
                <a:gd name="T48" fmla="*/ 86 w 223"/>
                <a:gd name="T49" fmla="*/ 69 h 326"/>
                <a:gd name="T50" fmla="*/ 76 w 223"/>
                <a:gd name="T51" fmla="*/ 146 h 326"/>
                <a:gd name="T52" fmla="*/ 86 w 223"/>
                <a:gd name="T53" fmla="*/ 69 h 326"/>
                <a:gd name="T54" fmla="*/ 76 w 223"/>
                <a:gd name="T55" fmla="*/ 172 h 326"/>
                <a:gd name="T56" fmla="*/ 87 w 223"/>
                <a:gd name="T57" fmla="*/ 257 h 326"/>
                <a:gd name="T58" fmla="*/ 170 w 223"/>
                <a:gd name="T59" fmla="*/ 247 h 326"/>
                <a:gd name="T60" fmla="*/ 104 w 223"/>
                <a:gd name="T61" fmla="*/ 257 h 326"/>
                <a:gd name="T62" fmla="*/ 115 w 223"/>
                <a:gd name="T63" fmla="*/ 172 h 326"/>
                <a:gd name="T64" fmla="*/ 186 w 223"/>
                <a:gd name="T65" fmla="*/ 21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326">
                  <a:moveTo>
                    <a:pt x="212" y="178"/>
                  </a:moveTo>
                  <a:cubicBezTo>
                    <a:pt x="204" y="168"/>
                    <a:pt x="193" y="160"/>
                    <a:pt x="177" y="155"/>
                  </a:cubicBezTo>
                  <a:cubicBezTo>
                    <a:pt x="187" y="150"/>
                    <a:pt x="194" y="143"/>
                    <a:pt x="199" y="135"/>
                  </a:cubicBezTo>
                  <a:cubicBezTo>
                    <a:pt x="203" y="126"/>
                    <a:pt x="206" y="117"/>
                    <a:pt x="206" y="106"/>
                  </a:cubicBezTo>
                  <a:cubicBezTo>
                    <a:pt x="206" y="84"/>
                    <a:pt x="198" y="67"/>
                    <a:pt x="182" y="56"/>
                  </a:cubicBezTo>
                  <a:cubicBezTo>
                    <a:pt x="166" y="45"/>
                    <a:pt x="143" y="39"/>
                    <a:pt x="113" y="39"/>
                  </a:cubicBezTo>
                  <a:cubicBezTo>
                    <a:pt x="103" y="39"/>
                    <a:pt x="103" y="39"/>
                    <a:pt x="103" y="39"/>
                  </a:cubicBezTo>
                  <a:cubicBezTo>
                    <a:pt x="103" y="29"/>
                    <a:pt x="102" y="19"/>
                    <a:pt x="102" y="10"/>
                  </a:cubicBezTo>
                  <a:cubicBezTo>
                    <a:pt x="102" y="0"/>
                    <a:pt x="86" y="1"/>
                    <a:pt x="86" y="10"/>
                  </a:cubicBezTo>
                  <a:cubicBezTo>
                    <a:pt x="86" y="20"/>
                    <a:pt x="86" y="29"/>
                    <a:pt x="86" y="39"/>
                  </a:cubicBezTo>
                  <a:cubicBezTo>
                    <a:pt x="75" y="39"/>
                    <a:pt x="75" y="39"/>
                    <a:pt x="75" y="39"/>
                  </a:cubicBezTo>
                  <a:cubicBezTo>
                    <a:pt x="75" y="30"/>
                    <a:pt x="75" y="20"/>
                    <a:pt x="75" y="10"/>
                  </a:cubicBezTo>
                  <a:cubicBezTo>
                    <a:pt x="75" y="1"/>
                    <a:pt x="58" y="1"/>
                    <a:pt x="58" y="10"/>
                  </a:cubicBezTo>
                  <a:cubicBezTo>
                    <a:pt x="58" y="20"/>
                    <a:pt x="58" y="30"/>
                    <a:pt x="58" y="40"/>
                  </a:cubicBezTo>
                  <a:cubicBezTo>
                    <a:pt x="14" y="40"/>
                    <a:pt x="14" y="40"/>
                    <a:pt x="14" y="40"/>
                  </a:cubicBezTo>
                  <a:cubicBezTo>
                    <a:pt x="10" y="40"/>
                    <a:pt x="6" y="41"/>
                    <a:pt x="3" y="44"/>
                  </a:cubicBezTo>
                  <a:cubicBezTo>
                    <a:pt x="1" y="46"/>
                    <a:pt x="0" y="50"/>
                    <a:pt x="0" y="55"/>
                  </a:cubicBezTo>
                  <a:cubicBezTo>
                    <a:pt x="0" y="61"/>
                    <a:pt x="1" y="65"/>
                    <a:pt x="4" y="67"/>
                  </a:cubicBezTo>
                  <a:cubicBezTo>
                    <a:pt x="8" y="69"/>
                    <a:pt x="15" y="70"/>
                    <a:pt x="25" y="70"/>
                  </a:cubicBezTo>
                  <a:cubicBezTo>
                    <a:pt x="32" y="70"/>
                    <a:pt x="32" y="70"/>
                    <a:pt x="32" y="70"/>
                  </a:cubicBezTo>
                  <a:cubicBezTo>
                    <a:pt x="34" y="258"/>
                    <a:pt x="34" y="258"/>
                    <a:pt x="34" y="258"/>
                  </a:cubicBezTo>
                  <a:cubicBezTo>
                    <a:pt x="27" y="258"/>
                    <a:pt x="27" y="258"/>
                    <a:pt x="27" y="258"/>
                  </a:cubicBezTo>
                  <a:cubicBezTo>
                    <a:pt x="15" y="258"/>
                    <a:pt x="7" y="259"/>
                    <a:pt x="4" y="261"/>
                  </a:cubicBezTo>
                  <a:cubicBezTo>
                    <a:pt x="1" y="263"/>
                    <a:pt x="0" y="267"/>
                    <a:pt x="0" y="272"/>
                  </a:cubicBezTo>
                  <a:cubicBezTo>
                    <a:pt x="0" y="277"/>
                    <a:pt x="1" y="281"/>
                    <a:pt x="4" y="284"/>
                  </a:cubicBezTo>
                  <a:cubicBezTo>
                    <a:pt x="6" y="286"/>
                    <a:pt x="10" y="287"/>
                    <a:pt x="15" y="287"/>
                  </a:cubicBezTo>
                  <a:cubicBezTo>
                    <a:pt x="60" y="287"/>
                    <a:pt x="60" y="287"/>
                    <a:pt x="60" y="287"/>
                  </a:cubicBezTo>
                  <a:cubicBezTo>
                    <a:pt x="60" y="297"/>
                    <a:pt x="60" y="307"/>
                    <a:pt x="60" y="317"/>
                  </a:cubicBezTo>
                  <a:cubicBezTo>
                    <a:pt x="60" y="326"/>
                    <a:pt x="77" y="326"/>
                    <a:pt x="77" y="317"/>
                  </a:cubicBezTo>
                  <a:cubicBezTo>
                    <a:pt x="77" y="307"/>
                    <a:pt x="77" y="297"/>
                    <a:pt x="77" y="287"/>
                  </a:cubicBezTo>
                  <a:cubicBezTo>
                    <a:pt x="87" y="287"/>
                    <a:pt x="87" y="287"/>
                    <a:pt x="87" y="287"/>
                  </a:cubicBezTo>
                  <a:cubicBezTo>
                    <a:pt x="87" y="297"/>
                    <a:pt x="88" y="307"/>
                    <a:pt x="88" y="317"/>
                  </a:cubicBezTo>
                  <a:cubicBezTo>
                    <a:pt x="88" y="326"/>
                    <a:pt x="104" y="326"/>
                    <a:pt x="104" y="316"/>
                  </a:cubicBezTo>
                  <a:cubicBezTo>
                    <a:pt x="104" y="307"/>
                    <a:pt x="104" y="297"/>
                    <a:pt x="104" y="287"/>
                  </a:cubicBezTo>
                  <a:cubicBezTo>
                    <a:pt x="110" y="287"/>
                    <a:pt x="110" y="287"/>
                    <a:pt x="110" y="287"/>
                  </a:cubicBezTo>
                  <a:cubicBezTo>
                    <a:pt x="128" y="287"/>
                    <a:pt x="128" y="287"/>
                    <a:pt x="128" y="287"/>
                  </a:cubicBezTo>
                  <a:cubicBezTo>
                    <a:pt x="143" y="287"/>
                    <a:pt x="155" y="286"/>
                    <a:pt x="164" y="284"/>
                  </a:cubicBezTo>
                  <a:cubicBezTo>
                    <a:pt x="172" y="282"/>
                    <a:pt x="180" y="279"/>
                    <a:pt x="187" y="275"/>
                  </a:cubicBezTo>
                  <a:cubicBezTo>
                    <a:pt x="198" y="268"/>
                    <a:pt x="207" y="260"/>
                    <a:pt x="214" y="249"/>
                  </a:cubicBezTo>
                  <a:cubicBezTo>
                    <a:pt x="220" y="239"/>
                    <a:pt x="223" y="227"/>
                    <a:pt x="223" y="215"/>
                  </a:cubicBezTo>
                  <a:cubicBezTo>
                    <a:pt x="223" y="200"/>
                    <a:pt x="219" y="187"/>
                    <a:pt x="212" y="178"/>
                  </a:cubicBezTo>
                  <a:close/>
                  <a:moveTo>
                    <a:pt x="118" y="69"/>
                  </a:moveTo>
                  <a:cubicBezTo>
                    <a:pt x="135" y="69"/>
                    <a:pt x="147" y="72"/>
                    <a:pt x="156" y="79"/>
                  </a:cubicBezTo>
                  <a:cubicBezTo>
                    <a:pt x="165" y="85"/>
                    <a:pt x="169" y="95"/>
                    <a:pt x="169" y="107"/>
                  </a:cubicBezTo>
                  <a:cubicBezTo>
                    <a:pt x="169" y="120"/>
                    <a:pt x="165" y="130"/>
                    <a:pt x="155" y="136"/>
                  </a:cubicBezTo>
                  <a:cubicBezTo>
                    <a:pt x="145" y="143"/>
                    <a:pt x="131" y="146"/>
                    <a:pt x="110" y="146"/>
                  </a:cubicBezTo>
                  <a:cubicBezTo>
                    <a:pt x="103" y="146"/>
                    <a:pt x="103" y="146"/>
                    <a:pt x="103" y="146"/>
                  </a:cubicBezTo>
                  <a:cubicBezTo>
                    <a:pt x="103" y="121"/>
                    <a:pt x="103" y="95"/>
                    <a:pt x="103" y="69"/>
                  </a:cubicBezTo>
                  <a:lnTo>
                    <a:pt x="118" y="69"/>
                  </a:lnTo>
                  <a:close/>
                  <a:moveTo>
                    <a:pt x="86" y="69"/>
                  </a:moveTo>
                  <a:cubicBezTo>
                    <a:pt x="86" y="95"/>
                    <a:pt x="86" y="121"/>
                    <a:pt x="87" y="146"/>
                  </a:cubicBezTo>
                  <a:cubicBezTo>
                    <a:pt x="76" y="146"/>
                    <a:pt x="76" y="146"/>
                    <a:pt x="76" y="146"/>
                  </a:cubicBezTo>
                  <a:cubicBezTo>
                    <a:pt x="76" y="121"/>
                    <a:pt x="75" y="95"/>
                    <a:pt x="75" y="69"/>
                  </a:cubicBezTo>
                  <a:lnTo>
                    <a:pt x="86" y="69"/>
                  </a:lnTo>
                  <a:close/>
                  <a:moveTo>
                    <a:pt x="76" y="258"/>
                  </a:moveTo>
                  <a:cubicBezTo>
                    <a:pt x="76" y="229"/>
                    <a:pt x="76" y="200"/>
                    <a:pt x="76" y="172"/>
                  </a:cubicBezTo>
                  <a:cubicBezTo>
                    <a:pt x="87" y="172"/>
                    <a:pt x="87" y="172"/>
                    <a:pt x="87" y="172"/>
                  </a:cubicBezTo>
                  <a:cubicBezTo>
                    <a:pt x="87" y="200"/>
                    <a:pt x="87" y="229"/>
                    <a:pt x="87" y="257"/>
                  </a:cubicBezTo>
                  <a:lnTo>
                    <a:pt x="76" y="258"/>
                  </a:lnTo>
                  <a:close/>
                  <a:moveTo>
                    <a:pt x="170" y="247"/>
                  </a:moveTo>
                  <a:cubicBezTo>
                    <a:pt x="159" y="254"/>
                    <a:pt x="140" y="257"/>
                    <a:pt x="114" y="257"/>
                  </a:cubicBezTo>
                  <a:cubicBezTo>
                    <a:pt x="104" y="257"/>
                    <a:pt x="104" y="257"/>
                    <a:pt x="104" y="257"/>
                  </a:cubicBezTo>
                  <a:cubicBezTo>
                    <a:pt x="104" y="229"/>
                    <a:pt x="104" y="200"/>
                    <a:pt x="103" y="172"/>
                  </a:cubicBezTo>
                  <a:cubicBezTo>
                    <a:pt x="115" y="172"/>
                    <a:pt x="115" y="172"/>
                    <a:pt x="115" y="172"/>
                  </a:cubicBezTo>
                  <a:cubicBezTo>
                    <a:pt x="142" y="172"/>
                    <a:pt x="160" y="175"/>
                    <a:pt x="170" y="181"/>
                  </a:cubicBezTo>
                  <a:cubicBezTo>
                    <a:pt x="181" y="188"/>
                    <a:pt x="186" y="199"/>
                    <a:pt x="186" y="214"/>
                  </a:cubicBezTo>
                  <a:cubicBezTo>
                    <a:pt x="186" y="229"/>
                    <a:pt x="181" y="240"/>
                    <a:pt x="170" y="247"/>
                  </a:cubicBezTo>
                  <a:close/>
                </a:path>
              </a:pathLst>
            </a:custGeom>
            <a:solidFill>
              <a:srgbClr val="FFD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F7E9B017-B090-4463-9A86-022AF9EA7D82}"/>
              </a:ext>
            </a:extLst>
          </p:cNvPr>
          <p:cNvGrpSpPr/>
          <p:nvPr/>
        </p:nvGrpSpPr>
        <p:grpSpPr>
          <a:xfrm>
            <a:off x="735479" y="3424874"/>
            <a:ext cx="857249" cy="2073275"/>
            <a:chOff x="1200151" y="2614613"/>
            <a:chExt cx="857249" cy="2073275"/>
          </a:xfrm>
        </p:grpSpPr>
        <p:sp>
          <p:nvSpPr>
            <p:cNvPr id="29" name="Freeform 41">
              <a:extLst>
                <a:ext uri="{FF2B5EF4-FFF2-40B4-BE49-F238E27FC236}">
                  <a16:creationId xmlns:a16="http://schemas.microsoft.com/office/drawing/2014/main" id="{577D80AF-8EE8-4D71-AA28-1CC39C46109D}"/>
                </a:ext>
              </a:extLst>
            </p:cNvPr>
            <p:cNvSpPr>
              <a:spLocks/>
            </p:cNvSpPr>
            <p:nvPr/>
          </p:nvSpPr>
          <p:spPr bwMode="auto">
            <a:xfrm>
              <a:off x="1735138" y="3063875"/>
              <a:ext cx="315912" cy="233363"/>
            </a:xfrm>
            <a:custGeom>
              <a:avLst/>
              <a:gdLst>
                <a:gd name="T0" fmla="*/ 199 w 199"/>
                <a:gd name="T1" fmla="*/ 66 h 147"/>
                <a:gd name="T2" fmla="*/ 78 w 199"/>
                <a:gd name="T3" fmla="*/ 147 h 147"/>
                <a:gd name="T4" fmla="*/ 0 w 199"/>
                <a:gd name="T5" fmla="*/ 77 h 147"/>
                <a:gd name="T6" fmla="*/ 118 w 199"/>
                <a:gd name="T7" fmla="*/ 0 h 147"/>
                <a:gd name="T8" fmla="*/ 199 w 199"/>
                <a:gd name="T9" fmla="*/ 66 h 147"/>
              </a:gdLst>
              <a:ahLst/>
              <a:cxnLst>
                <a:cxn ang="0">
                  <a:pos x="T0" y="T1"/>
                </a:cxn>
                <a:cxn ang="0">
                  <a:pos x="T2" y="T3"/>
                </a:cxn>
                <a:cxn ang="0">
                  <a:pos x="T4" y="T5"/>
                </a:cxn>
                <a:cxn ang="0">
                  <a:pos x="T6" y="T7"/>
                </a:cxn>
                <a:cxn ang="0">
                  <a:pos x="T8" y="T9"/>
                </a:cxn>
              </a:cxnLst>
              <a:rect l="0" t="0" r="r" b="b"/>
              <a:pathLst>
                <a:path w="199" h="147">
                  <a:moveTo>
                    <a:pt x="199" y="66"/>
                  </a:moveTo>
                  <a:lnTo>
                    <a:pt x="78" y="147"/>
                  </a:lnTo>
                  <a:lnTo>
                    <a:pt x="0" y="77"/>
                  </a:lnTo>
                  <a:lnTo>
                    <a:pt x="118" y="0"/>
                  </a:lnTo>
                  <a:lnTo>
                    <a:pt x="199" y="66"/>
                  </a:lnTo>
                  <a:close/>
                </a:path>
              </a:pathLst>
            </a:custGeom>
            <a:solidFill>
              <a:srgbClr val="00A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2">
              <a:extLst>
                <a:ext uri="{FF2B5EF4-FFF2-40B4-BE49-F238E27FC236}">
                  <a16:creationId xmlns:a16="http://schemas.microsoft.com/office/drawing/2014/main" id="{FE3B1707-26DD-4C29-AC25-5526B9FB67B1}"/>
                </a:ext>
              </a:extLst>
            </p:cNvPr>
            <p:cNvSpPr>
              <a:spLocks noEditPoints="1"/>
            </p:cNvSpPr>
            <p:nvPr/>
          </p:nvSpPr>
          <p:spPr bwMode="auto">
            <a:xfrm>
              <a:off x="1727200" y="3059113"/>
              <a:ext cx="330200" cy="244475"/>
            </a:xfrm>
            <a:custGeom>
              <a:avLst/>
              <a:gdLst>
                <a:gd name="T0" fmla="*/ 60 w 151"/>
                <a:gd name="T1" fmla="*/ 112 h 112"/>
                <a:gd name="T2" fmla="*/ 58 w 151"/>
                <a:gd name="T3" fmla="*/ 111 h 112"/>
                <a:gd name="T4" fmla="*/ 1 w 151"/>
                <a:gd name="T5" fmla="*/ 60 h 112"/>
                <a:gd name="T6" fmla="*/ 0 w 151"/>
                <a:gd name="T7" fmla="*/ 57 h 112"/>
                <a:gd name="T8" fmla="*/ 1 w 151"/>
                <a:gd name="T9" fmla="*/ 56 h 112"/>
                <a:gd name="T10" fmla="*/ 88 w 151"/>
                <a:gd name="T11" fmla="*/ 0 h 112"/>
                <a:gd name="T12" fmla="*/ 91 w 151"/>
                <a:gd name="T13" fmla="*/ 0 h 112"/>
                <a:gd name="T14" fmla="*/ 150 w 151"/>
                <a:gd name="T15" fmla="*/ 48 h 112"/>
                <a:gd name="T16" fmla="*/ 151 w 151"/>
                <a:gd name="T17" fmla="*/ 50 h 112"/>
                <a:gd name="T18" fmla="*/ 150 w 151"/>
                <a:gd name="T19" fmla="*/ 52 h 112"/>
                <a:gd name="T20" fmla="*/ 61 w 151"/>
                <a:gd name="T21" fmla="*/ 111 h 112"/>
                <a:gd name="T22" fmla="*/ 60 w 151"/>
                <a:gd name="T23" fmla="*/ 112 h 112"/>
                <a:gd name="T24" fmla="*/ 7 w 151"/>
                <a:gd name="T25" fmla="*/ 58 h 112"/>
                <a:gd name="T26" fmla="*/ 60 w 151"/>
                <a:gd name="T27" fmla="*/ 106 h 112"/>
                <a:gd name="T28" fmla="*/ 144 w 151"/>
                <a:gd name="T29" fmla="*/ 50 h 112"/>
                <a:gd name="T30" fmla="*/ 89 w 151"/>
                <a:gd name="T31" fmla="*/ 6 h 112"/>
                <a:gd name="T32" fmla="*/ 7 w 151"/>
                <a:gd name="T33"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12">
                  <a:moveTo>
                    <a:pt x="60" y="112"/>
                  </a:moveTo>
                  <a:cubicBezTo>
                    <a:pt x="59" y="112"/>
                    <a:pt x="59" y="111"/>
                    <a:pt x="58" y="111"/>
                  </a:cubicBezTo>
                  <a:cubicBezTo>
                    <a:pt x="1" y="60"/>
                    <a:pt x="1" y="60"/>
                    <a:pt x="1" y="60"/>
                  </a:cubicBezTo>
                  <a:cubicBezTo>
                    <a:pt x="0" y="59"/>
                    <a:pt x="0" y="58"/>
                    <a:pt x="0" y="57"/>
                  </a:cubicBezTo>
                  <a:cubicBezTo>
                    <a:pt x="0" y="57"/>
                    <a:pt x="1" y="56"/>
                    <a:pt x="1" y="56"/>
                  </a:cubicBezTo>
                  <a:cubicBezTo>
                    <a:pt x="88" y="0"/>
                    <a:pt x="88" y="0"/>
                    <a:pt x="88" y="0"/>
                  </a:cubicBezTo>
                  <a:cubicBezTo>
                    <a:pt x="89" y="0"/>
                    <a:pt x="90" y="0"/>
                    <a:pt x="91" y="0"/>
                  </a:cubicBezTo>
                  <a:cubicBezTo>
                    <a:pt x="150" y="48"/>
                    <a:pt x="150" y="48"/>
                    <a:pt x="150" y="48"/>
                  </a:cubicBezTo>
                  <a:cubicBezTo>
                    <a:pt x="150" y="48"/>
                    <a:pt x="151" y="49"/>
                    <a:pt x="151" y="50"/>
                  </a:cubicBezTo>
                  <a:cubicBezTo>
                    <a:pt x="151" y="51"/>
                    <a:pt x="150" y="52"/>
                    <a:pt x="150" y="52"/>
                  </a:cubicBezTo>
                  <a:cubicBezTo>
                    <a:pt x="61" y="111"/>
                    <a:pt x="61" y="111"/>
                    <a:pt x="61" y="111"/>
                  </a:cubicBezTo>
                  <a:cubicBezTo>
                    <a:pt x="61" y="111"/>
                    <a:pt x="60" y="112"/>
                    <a:pt x="60" y="112"/>
                  </a:cubicBezTo>
                  <a:close/>
                  <a:moveTo>
                    <a:pt x="7" y="58"/>
                  </a:moveTo>
                  <a:cubicBezTo>
                    <a:pt x="60" y="106"/>
                    <a:pt x="60" y="106"/>
                    <a:pt x="60" y="106"/>
                  </a:cubicBezTo>
                  <a:cubicBezTo>
                    <a:pt x="144" y="50"/>
                    <a:pt x="144" y="50"/>
                    <a:pt x="144" y="50"/>
                  </a:cubicBezTo>
                  <a:cubicBezTo>
                    <a:pt x="89" y="6"/>
                    <a:pt x="89" y="6"/>
                    <a:pt x="89" y="6"/>
                  </a:cubicBezTo>
                  <a:lnTo>
                    <a:pt x="7" y="58"/>
                  </a:lnTo>
                  <a:close/>
                </a:path>
              </a:pathLst>
            </a:custGeom>
            <a:solidFill>
              <a:srgbClr val="2C38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3">
              <a:extLst>
                <a:ext uri="{FF2B5EF4-FFF2-40B4-BE49-F238E27FC236}">
                  <a16:creationId xmlns:a16="http://schemas.microsoft.com/office/drawing/2014/main" id="{8EEE7AB1-9462-4E60-87A8-FE00761B5E15}"/>
                </a:ext>
              </a:extLst>
            </p:cNvPr>
            <p:cNvSpPr>
              <a:spLocks/>
            </p:cNvSpPr>
            <p:nvPr/>
          </p:nvSpPr>
          <p:spPr bwMode="auto">
            <a:xfrm>
              <a:off x="1235075" y="4387850"/>
              <a:ext cx="190500" cy="195263"/>
            </a:xfrm>
            <a:custGeom>
              <a:avLst/>
              <a:gdLst>
                <a:gd name="T0" fmla="*/ 0 w 87"/>
                <a:gd name="T1" fmla="*/ 48 h 89"/>
                <a:gd name="T2" fmla="*/ 0 w 87"/>
                <a:gd name="T3" fmla="*/ 77 h 89"/>
                <a:gd name="T4" fmla="*/ 33 w 87"/>
                <a:gd name="T5" fmla="*/ 85 h 89"/>
                <a:gd name="T6" fmla="*/ 51 w 87"/>
                <a:gd name="T7" fmla="*/ 65 h 89"/>
                <a:gd name="T8" fmla="*/ 72 w 87"/>
                <a:gd name="T9" fmla="*/ 47 h 89"/>
                <a:gd name="T10" fmla="*/ 86 w 87"/>
                <a:gd name="T11" fmla="*/ 13 h 89"/>
                <a:gd name="T12" fmla="*/ 84 w 87"/>
                <a:gd name="T13" fmla="*/ 8 h 89"/>
                <a:gd name="T14" fmla="*/ 59 w 87"/>
                <a:gd name="T15" fmla="*/ 12 h 89"/>
                <a:gd name="T16" fmla="*/ 57 w 87"/>
                <a:gd name="T17" fmla="*/ 20 h 89"/>
                <a:gd name="T18" fmla="*/ 18 w 87"/>
                <a:gd name="T19" fmla="*/ 49 h 89"/>
                <a:gd name="T20" fmla="*/ 0 w 87"/>
                <a:gd name="T21" fmla="*/ 4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48"/>
                  </a:moveTo>
                  <a:cubicBezTo>
                    <a:pt x="0" y="48"/>
                    <a:pt x="0" y="75"/>
                    <a:pt x="0" y="77"/>
                  </a:cubicBezTo>
                  <a:cubicBezTo>
                    <a:pt x="0" y="78"/>
                    <a:pt x="18" y="89"/>
                    <a:pt x="33" y="85"/>
                  </a:cubicBezTo>
                  <a:cubicBezTo>
                    <a:pt x="49" y="80"/>
                    <a:pt x="49" y="67"/>
                    <a:pt x="51" y="65"/>
                  </a:cubicBezTo>
                  <a:cubicBezTo>
                    <a:pt x="52" y="62"/>
                    <a:pt x="62" y="58"/>
                    <a:pt x="72" y="47"/>
                  </a:cubicBezTo>
                  <a:cubicBezTo>
                    <a:pt x="80" y="38"/>
                    <a:pt x="87" y="23"/>
                    <a:pt x="86" y="13"/>
                  </a:cubicBezTo>
                  <a:cubicBezTo>
                    <a:pt x="85" y="11"/>
                    <a:pt x="85" y="9"/>
                    <a:pt x="84" y="8"/>
                  </a:cubicBezTo>
                  <a:cubicBezTo>
                    <a:pt x="78" y="0"/>
                    <a:pt x="61" y="11"/>
                    <a:pt x="59" y="12"/>
                  </a:cubicBezTo>
                  <a:cubicBezTo>
                    <a:pt x="57" y="20"/>
                    <a:pt x="57" y="20"/>
                    <a:pt x="57" y="20"/>
                  </a:cubicBezTo>
                  <a:cubicBezTo>
                    <a:pt x="48" y="41"/>
                    <a:pt x="31" y="48"/>
                    <a:pt x="18" y="49"/>
                  </a:cubicBezTo>
                  <a:cubicBezTo>
                    <a:pt x="8" y="50"/>
                    <a:pt x="0" y="48"/>
                    <a:pt x="0" y="48"/>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4">
              <a:extLst>
                <a:ext uri="{FF2B5EF4-FFF2-40B4-BE49-F238E27FC236}">
                  <a16:creationId xmlns:a16="http://schemas.microsoft.com/office/drawing/2014/main" id="{AC8DC6C1-6699-46D1-9355-2DCE16874928}"/>
                </a:ext>
              </a:extLst>
            </p:cNvPr>
            <p:cNvSpPr>
              <a:spLocks/>
            </p:cNvSpPr>
            <p:nvPr/>
          </p:nvSpPr>
          <p:spPr bwMode="auto">
            <a:xfrm>
              <a:off x="1443038" y="4510088"/>
              <a:ext cx="266700" cy="177800"/>
            </a:xfrm>
            <a:custGeom>
              <a:avLst/>
              <a:gdLst>
                <a:gd name="T0" fmla="*/ 0 w 123"/>
                <a:gd name="T1" fmla="*/ 39 h 81"/>
                <a:gd name="T2" fmla="*/ 2 w 123"/>
                <a:gd name="T3" fmla="*/ 65 h 81"/>
                <a:gd name="T4" fmla="*/ 29 w 123"/>
                <a:gd name="T5" fmla="*/ 80 h 81"/>
                <a:gd name="T6" fmla="*/ 51 w 123"/>
                <a:gd name="T7" fmla="*/ 62 h 81"/>
                <a:gd name="T8" fmla="*/ 95 w 123"/>
                <a:gd name="T9" fmla="*/ 45 h 81"/>
                <a:gd name="T10" fmla="*/ 118 w 123"/>
                <a:gd name="T11" fmla="*/ 11 h 81"/>
                <a:gd name="T12" fmla="*/ 63 w 123"/>
                <a:gd name="T13" fmla="*/ 15 h 81"/>
                <a:gd name="T14" fmla="*/ 26 w 123"/>
                <a:gd name="T15" fmla="*/ 41 h 81"/>
                <a:gd name="T16" fmla="*/ 0 w 123"/>
                <a:gd name="T17" fmla="*/ 3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81">
                  <a:moveTo>
                    <a:pt x="0" y="39"/>
                  </a:moveTo>
                  <a:cubicBezTo>
                    <a:pt x="0" y="39"/>
                    <a:pt x="2" y="63"/>
                    <a:pt x="2" y="65"/>
                  </a:cubicBezTo>
                  <a:cubicBezTo>
                    <a:pt x="2" y="66"/>
                    <a:pt x="15" y="81"/>
                    <a:pt x="29" y="80"/>
                  </a:cubicBezTo>
                  <a:cubicBezTo>
                    <a:pt x="44" y="79"/>
                    <a:pt x="51" y="62"/>
                    <a:pt x="51" y="62"/>
                  </a:cubicBezTo>
                  <a:cubicBezTo>
                    <a:pt x="51" y="62"/>
                    <a:pt x="74" y="61"/>
                    <a:pt x="95" y="45"/>
                  </a:cubicBezTo>
                  <a:cubicBezTo>
                    <a:pt x="116" y="29"/>
                    <a:pt x="123" y="22"/>
                    <a:pt x="118" y="11"/>
                  </a:cubicBezTo>
                  <a:cubicBezTo>
                    <a:pt x="113" y="0"/>
                    <a:pt x="63" y="15"/>
                    <a:pt x="63" y="15"/>
                  </a:cubicBezTo>
                  <a:cubicBezTo>
                    <a:pt x="63" y="15"/>
                    <a:pt x="45" y="35"/>
                    <a:pt x="26" y="41"/>
                  </a:cubicBezTo>
                  <a:cubicBezTo>
                    <a:pt x="17" y="44"/>
                    <a:pt x="9" y="44"/>
                    <a:pt x="0" y="39"/>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5">
              <a:extLst>
                <a:ext uri="{FF2B5EF4-FFF2-40B4-BE49-F238E27FC236}">
                  <a16:creationId xmlns:a16="http://schemas.microsoft.com/office/drawing/2014/main" id="{311B441E-FE03-4716-90A7-F23000E9BD86}"/>
                </a:ext>
              </a:extLst>
            </p:cNvPr>
            <p:cNvSpPr>
              <a:spLocks/>
            </p:cNvSpPr>
            <p:nvPr/>
          </p:nvSpPr>
          <p:spPr bwMode="auto">
            <a:xfrm>
              <a:off x="1233488" y="3448050"/>
              <a:ext cx="215900" cy="1049338"/>
            </a:xfrm>
            <a:custGeom>
              <a:avLst/>
              <a:gdLst>
                <a:gd name="T0" fmla="*/ 3 w 99"/>
                <a:gd name="T1" fmla="*/ 340 h 481"/>
                <a:gd name="T2" fmla="*/ 23 w 99"/>
                <a:gd name="T3" fmla="*/ 261 h 481"/>
                <a:gd name="T4" fmla="*/ 22 w 99"/>
                <a:gd name="T5" fmla="*/ 99 h 481"/>
                <a:gd name="T6" fmla="*/ 77 w 99"/>
                <a:gd name="T7" fmla="*/ 0 h 481"/>
                <a:gd name="T8" fmla="*/ 96 w 99"/>
                <a:gd name="T9" fmla="*/ 89 h 481"/>
                <a:gd name="T10" fmla="*/ 96 w 99"/>
                <a:gd name="T11" fmla="*/ 89 h 481"/>
                <a:gd name="T12" fmla="*/ 99 w 99"/>
                <a:gd name="T13" fmla="*/ 249 h 481"/>
                <a:gd name="T14" fmla="*/ 60 w 99"/>
                <a:gd name="T15" fmla="*/ 443 h 481"/>
                <a:gd name="T16" fmla="*/ 58 w 99"/>
                <a:gd name="T17" fmla="*/ 451 h 481"/>
                <a:gd name="T18" fmla="*/ 19 w 99"/>
                <a:gd name="T19" fmla="*/ 480 h 481"/>
                <a:gd name="T20" fmla="*/ 1 w 99"/>
                <a:gd name="T21" fmla="*/ 479 h 481"/>
                <a:gd name="T22" fmla="*/ 3 w 99"/>
                <a:gd name="T23" fmla="*/ 34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81">
                  <a:moveTo>
                    <a:pt x="3" y="340"/>
                  </a:moveTo>
                  <a:cubicBezTo>
                    <a:pt x="5" y="294"/>
                    <a:pt x="23" y="261"/>
                    <a:pt x="23" y="261"/>
                  </a:cubicBezTo>
                  <a:cubicBezTo>
                    <a:pt x="22" y="99"/>
                    <a:pt x="22" y="99"/>
                    <a:pt x="22" y="99"/>
                  </a:cubicBezTo>
                  <a:cubicBezTo>
                    <a:pt x="77" y="0"/>
                    <a:pt x="77" y="0"/>
                    <a:pt x="77" y="0"/>
                  </a:cubicBezTo>
                  <a:cubicBezTo>
                    <a:pt x="96" y="89"/>
                    <a:pt x="96" y="89"/>
                    <a:pt x="96" y="89"/>
                  </a:cubicBezTo>
                  <a:cubicBezTo>
                    <a:pt x="96" y="89"/>
                    <a:pt x="96" y="89"/>
                    <a:pt x="96" y="89"/>
                  </a:cubicBezTo>
                  <a:cubicBezTo>
                    <a:pt x="97" y="119"/>
                    <a:pt x="98" y="194"/>
                    <a:pt x="99" y="249"/>
                  </a:cubicBezTo>
                  <a:cubicBezTo>
                    <a:pt x="60" y="443"/>
                    <a:pt x="60" y="443"/>
                    <a:pt x="60" y="443"/>
                  </a:cubicBezTo>
                  <a:cubicBezTo>
                    <a:pt x="58" y="451"/>
                    <a:pt x="58" y="451"/>
                    <a:pt x="58" y="451"/>
                  </a:cubicBezTo>
                  <a:cubicBezTo>
                    <a:pt x="49" y="472"/>
                    <a:pt x="32" y="479"/>
                    <a:pt x="19" y="480"/>
                  </a:cubicBezTo>
                  <a:cubicBezTo>
                    <a:pt x="9" y="481"/>
                    <a:pt x="1" y="479"/>
                    <a:pt x="1" y="479"/>
                  </a:cubicBezTo>
                  <a:cubicBezTo>
                    <a:pt x="1" y="479"/>
                    <a:pt x="0" y="385"/>
                    <a:pt x="3" y="340"/>
                  </a:cubicBez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6">
              <a:extLst>
                <a:ext uri="{FF2B5EF4-FFF2-40B4-BE49-F238E27FC236}">
                  <a16:creationId xmlns:a16="http://schemas.microsoft.com/office/drawing/2014/main" id="{758A3016-9DA8-4153-8B3D-8C51C1479BAD}"/>
                </a:ext>
              </a:extLst>
            </p:cNvPr>
            <p:cNvSpPr>
              <a:spLocks/>
            </p:cNvSpPr>
            <p:nvPr/>
          </p:nvSpPr>
          <p:spPr bwMode="auto">
            <a:xfrm>
              <a:off x="1428750" y="3641725"/>
              <a:ext cx="247650" cy="965200"/>
            </a:xfrm>
            <a:custGeom>
              <a:avLst/>
              <a:gdLst>
                <a:gd name="T0" fmla="*/ 0 w 113"/>
                <a:gd name="T1" fmla="*/ 297 h 442"/>
                <a:gd name="T2" fmla="*/ 11 w 113"/>
                <a:gd name="T3" fmla="*/ 233 h 442"/>
                <a:gd name="T4" fmla="*/ 9 w 113"/>
                <a:gd name="T5" fmla="*/ 160 h 442"/>
                <a:gd name="T6" fmla="*/ 6 w 113"/>
                <a:gd name="T7" fmla="*/ 0 h 442"/>
                <a:gd name="T8" fmla="*/ 6 w 113"/>
                <a:gd name="T9" fmla="*/ 0 h 442"/>
                <a:gd name="T10" fmla="*/ 40 w 113"/>
                <a:gd name="T11" fmla="*/ 5 h 442"/>
                <a:gd name="T12" fmla="*/ 42 w 113"/>
                <a:gd name="T13" fmla="*/ 5 h 442"/>
                <a:gd name="T14" fmla="*/ 104 w 113"/>
                <a:gd name="T15" fmla="*/ 14 h 442"/>
                <a:gd name="T16" fmla="*/ 100 w 113"/>
                <a:gd name="T17" fmla="*/ 132 h 442"/>
                <a:gd name="T18" fmla="*/ 74 w 113"/>
                <a:gd name="T19" fmla="*/ 281 h 442"/>
                <a:gd name="T20" fmla="*/ 69 w 113"/>
                <a:gd name="T21" fmla="*/ 413 h 442"/>
                <a:gd name="T22" fmla="*/ 32 w 113"/>
                <a:gd name="T23" fmla="*/ 439 h 442"/>
                <a:gd name="T24" fmla="*/ 6 w 113"/>
                <a:gd name="T25" fmla="*/ 437 h 442"/>
                <a:gd name="T26" fmla="*/ 1 w 113"/>
                <a:gd name="T27" fmla="*/ 355 h 442"/>
                <a:gd name="T28" fmla="*/ 0 w 113"/>
                <a:gd name="T29" fmla="*/ 29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42">
                  <a:moveTo>
                    <a:pt x="0" y="297"/>
                  </a:moveTo>
                  <a:cubicBezTo>
                    <a:pt x="1" y="259"/>
                    <a:pt x="6" y="242"/>
                    <a:pt x="11" y="233"/>
                  </a:cubicBezTo>
                  <a:cubicBezTo>
                    <a:pt x="11" y="233"/>
                    <a:pt x="10" y="201"/>
                    <a:pt x="9" y="160"/>
                  </a:cubicBezTo>
                  <a:cubicBezTo>
                    <a:pt x="8" y="105"/>
                    <a:pt x="7" y="30"/>
                    <a:pt x="6" y="0"/>
                  </a:cubicBezTo>
                  <a:cubicBezTo>
                    <a:pt x="6" y="0"/>
                    <a:pt x="6" y="0"/>
                    <a:pt x="6" y="0"/>
                  </a:cubicBezTo>
                  <a:cubicBezTo>
                    <a:pt x="40" y="5"/>
                    <a:pt x="40" y="5"/>
                    <a:pt x="40" y="5"/>
                  </a:cubicBezTo>
                  <a:cubicBezTo>
                    <a:pt x="42" y="5"/>
                    <a:pt x="42" y="5"/>
                    <a:pt x="42" y="5"/>
                  </a:cubicBezTo>
                  <a:cubicBezTo>
                    <a:pt x="104" y="14"/>
                    <a:pt x="104" y="14"/>
                    <a:pt x="104" y="14"/>
                  </a:cubicBezTo>
                  <a:cubicBezTo>
                    <a:pt x="104" y="14"/>
                    <a:pt x="113" y="64"/>
                    <a:pt x="100" y="132"/>
                  </a:cubicBezTo>
                  <a:cubicBezTo>
                    <a:pt x="87" y="200"/>
                    <a:pt x="76" y="236"/>
                    <a:pt x="74" y="281"/>
                  </a:cubicBezTo>
                  <a:cubicBezTo>
                    <a:pt x="72" y="325"/>
                    <a:pt x="69" y="413"/>
                    <a:pt x="69" y="413"/>
                  </a:cubicBezTo>
                  <a:cubicBezTo>
                    <a:pt x="69" y="413"/>
                    <a:pt x="51" y="433"/>
                    <a:pt x="32" y="439"/>
                  </a:cubicBezTo>
                  <a:cubicBezTo>
                    <a:pt x="23" y="442"/>
                    <a:pt x="15" y="442"/>
                    <a:pt x="6" y="437"/>
                  </a:cubicBezTo>
                  <a:cubicBezTo>
                    <a:pt x="6" y="437"/>
                    <a:pt x="3" y="395"/>
                    <a:pt x="1" y="355"/>
                  </a:cubicBezTo>
                  <a:cubicBezTo>
                    <a:pt x="0" y="333"/>
                    <a:pt x="0" y="311"/>
                    <a:pt x="0" y="297"/>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7">
              <a:extLst>
                <a:ext uri="{FF2B5EF4-FFF2-40B4-BE49-F238E27FC236}">
                  <a16:creationId xmlns:a16="http://schemas.microsoft.com/office/drawing/2014/main" id="{4266F4A6-D04A-463A-9616-A7842B0B13CE}"/>
                </a:ext>
              </a:extLst>
            </p:cNvPr>
            <p:cNvSpPr>
              <a:spLocks/>
            </p:cNvSpPr>
            <p:nvPr/>
          </p:nvSpPr>
          <p:spPr bwMode="auto">
            <a:xfrm>
              <a:off x="1408113" y="2681288"/>
              <a:ext cx="239712" cy="347663"/>
            </a:xfrm>
            <a:custGeom>
              <a:avLst/>
              <a:gdLst>
                <a:gd name="T0" fmla="*/ 0 w 110"/>
                <a:gd name="T1" fmla="*/ 120 h 159"/>
                <a:gd name="T2" fmla="*/ 66 w 110"/>
                <a:gd name="T3" fmla="*/ 159 h 159"/>
                <a:gd name="T4" fmla="*/ 68 w 110"/>
                <a:gd name="T5" fmla="*/ 118 h 159"/>
                <a:gd name="T6" fmla="*/ 68 w 110"/>
                <a:gd name="T7" fmla="*/ 117 h 159"/>
                <a:gd name="T8" fmla="*/ 69 w 110"/>
                <a:gd name="T9" fmla="*/ 104 h 159"/>
                <a:gd name="T10" fmla="*/ 96 w 110"/>
                <a:gd name="T11" fmla="*/ 99 h 159"/>
                <a:gd name="T12" fmla="*/ 91 w 110"/>
                <a:gd name="T13" fmla="*/ 0 h 159"/>
                <a:gd name="T14" fmla="*/ 90 w 110"/>
                <a:gd name="T15" fmla="*/ 0 h 159"/>
                <a:gd name="T16" fmla="*/ 84 w 110"/>
                <a:gd name="T17" fmla="*/ 4 h 159"/>
                <a:gd name="T18" fmla="*/ 84 w 110"/>
                <a:gd name="T19" fmla="*/ 20 h 159"/>
                <a:gd name="T20" fmla="*/ 84 w 110"/>
                <a:gd name="T21" fmla="*/ 31 h 159"/>
                <a:gd name="T22" fmla="*/ 78 w 110"/>
                <a:gd name="T23" fmla="*/ 39 h 159"/>
                <a:gd name="T24" fmla="*/ 68 w 110"/>
                <a:gd name="T25" fmla="*/ 47 h 159"/>
                <a:gd name="T26" fmla="*/ 46 w 110"/>
                <a:gd name="T27" fmla="*/ 54 h 159"/>
                <a:gd name="T28" fmla="*/ 9 w 110"/>
                <a:gd name="T29" fmla="*/ 86 h 159"/>
                <a:gd name="T30" fmla="*/ 0 w 110"/>
                <a:gd name="T31" fmla="*/ 12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59">
                  <a:moveTo>
                    <a:pt x="0" y="120"/>
                  </a:moveTo>
                  <a:cubicBezTo>
                    <a:pt x="66" y="159"/>
                    <a:pt x="66" y="159"/>
                    <a:pt x="66" y="159"/>
                  </a:cubicBezTo>
                  <a:cubicBezTo>
                    <a:pt x="68" y="118"/>
                    <a:pt x="68" y="118"/>
                    <a:pt x="68" y="118"/>
                  </a:cubicBezTo>
                  <a:cubicBezTo>
                    <a:pt x="68" y="117"/>
                    <a:pt x="68" y="117"/>
                    <a:pt x="68" y="117"/>
                  </a:cubicBezTo>
                  <a:cubicBezTo>
                    <a:pt x="69" y="104"/>
                    <a:pt x="69" y="104"/>
                    <a:pt x="69" y="104"/>
                  </a:cubicBezTo>
                  <a:cubicBezTo>
                    <a:pt x="69" y="104"/>
                    <a:pt x="92" y="102"/>
                    <a:pt x="96" y="99"/>
                  </a:cubicBezTo>
                  <a:cubicBezTo>
                    <a:pt x="106" y="92"/>
                    <a:pt x="110" y="11"/>
                    <a:pt x="91" y="0"/>
                  </a:cubicBezTo>
                  <a:cubicBezTo>
                    <a:pt x="90" y="0"/>
                    <a:pt x="90" y="0"/>
                    <a:pt x="90" y="0"/>
                  </a:cubicBezTo>
                  <a:cubicBezTo>
                    <a:pt x="89" y="1"/>
                    <a:pt x="87" y="2"/>
                    <a:pt x="84" y="4"/>
                  </a:cubicBezTo>
                  <a:cubicBezTo>
                    <a:pt x="82" y="8"/>
                    <a:pt x="82" y="14"/>
                    <a:pt x="84" y="20"/>
                  </a:cubicBezTo>
                  <a:cubicBezTo>
                    <a:pt x="85" y="24"/>
                    <a:pt x="85" y="28"/>
                    <a:pt x="84" y="31"/>
                  </a:cubicBezTo>
                  <a:cubicBezTo>
                    <a:pt x="83" y="34"/>
                    <a:pt x="81" y="36"/>
                    <a:pt x="78" y="39"/>
                  </a:cubicBezTo>
                  <a:cubicBezTo>
                    <a:pt x="76" y="41"/>
                    <a:pt x="71" y="45"/>
                    <a:pt x="68" y="47"/>
                  </a:cubicBezTo>
                  <a:cubicBezTo>
                    <a:pt x="65" y="49"/>
                    <a:pt x="49" y="49"/>
                    <a:pt x="46" y="54"/>
                  </a:cubicBezTo>
                  <a:cubicBezTo>
                    <a:pt x="43" y="58"/>
                    <a:pt x="9" y="86"/>
                    <a:pt x="9" y="86"/>
                  </a:cubicBezTo>
                  <a:lnTo>
                    <a:pt x="0" y="120"/>
                  </a:ln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8">
              <a:extLst>
                <a:ext uri="{FF2B5EF4-FFF2-40B4-BE49-F238E27FC236}">
                  <a16:creationId xmlns:a16="http://schemas.microsoft.com/office/drawing/2014/main" id="{68E7AD0D-302D-44C6-89E1-5EF5D8FDBF0D}"/>
                </a:ext>
              </a:extLst>
            </p:cNvPr>
            <p:cNvSpPr>
              <a:spLocks/>
            </p:cNvSpPr>
            <p:nvPr/>
          </p:nvSpPr>
          <p:spPr bwMode="auto">
            <a:xfrm>
              <a:off x="1200151" y="2889250"/>
              <a:ext cx="219075" cy="738188"/>
            </a:xfrm>
            <a:custGeom>
              <a:avLst/>
              <a:gdLst>
                <a:gd name="T0" fmla="*/ 45 w 100"/>
                <a:gd name="T1" fmla="*/ 22 h 338"/>
                <a:gd name="T2" fmla="*/ 95 w 100"/>
                <a:gd name="T3" fmla="*/ 22 h 338"/>
                <a:gd name="T4" fmla="*/ 94 w 100"/>
                <a:gd name="T5" fmla="*/ 55 h 338"/>
                <a:gd name="T6" fmla="*/ 57 w 100"/>
                <a:gd name="T7" fmla="*/ 190 h 338"/>
                <a:gd name="T8" fmla="*/ 96 w 100"/>
                <a:gd name="T9" fmla="*/ 315 h 338"/>
                <a:gd name="T10" fmla="*/ 58 w 100"/>
                <a:gd name="T11" fmla="*/ 332 h 338"/>
                <a:gd name="T12" fmla="*/ 3 w 100"/>
                <a:gd name="T13" fmla="*/ 188 h 338"/>
                <a:gd name="T14" fmla="*/ 45 w 100"/>
                <a:gd name="T15" fmla="*/ 22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338">
                  <a:moveTo>
                    <a:pt x="45" y="22"/>
                  </a:moveTo>
                  <a:cubicBezTo>
                    <a:pt x="55" y="0"/>
                    <a:pt x="86" y="0"/>
                    <a:pt x="95" y="22"/>
                  </a:cubicBezTo>
                  <a:cubicBezTo>
                    <a:pt x="99" y="31"/>
                    <a:pt x="100" y="42"/>
                    <a:pt x="94" y="55"/>
                  </a:cubicBezTo>
                  <a:cubicBezTo>
                    <a:pt x="78" y="96"/>
                    <a:pt x="57" y="181"/>
                    <a:pt x="57" y="190"/>
                  </a:cubicBezTo>
                  <a:cubicBezTo>
                    <a:pt x="56" y="199"/>
                    <a:pt x="96" y="315"/>
                    <a:pt x="96" y="315"/>
                  </a:cubicBezTo>
                  <a:cubicBezTo>
                    <a:pt x="96" y="315"/>
                    <a:pt x="63" y="338"/>
                    <a:pt x="58" y="332"/>
                  </a:cubicBezTo>
                  <a:cubicBezTo>
                    <a:pt x="53" y="326"/>
                    <a:pt x="0" y="208"/>
                    <a:pt x="3" y="188"/>
                  </a:cubicBezTo>
                  <a:cubicBezTo>
                    <a:pt x="4" y="175"/>
                    <a:pt x="28" y="56"/>
                    <a:pt x="45" y="22"/>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9">
              <a:extLst>
                <a:ext uri="{FF2B5EF4-FFF2-40B4-BE49-F238E27FC236}">
                  <a16:creationId xmlns:a16="http://schemas.microsoft.com/office/drawing/2014/main" id="{FC1D1096-86AD-4E3D-8ABC-B062BF4B597B}"/>
                </a:ext>
              </a:extLst>
            </p:cNvPr>
            <p:cNvSpPr>
              <a:spLocks/>
            </p:cNvSpPr>
            <p:nvPr/>
          </p:nvSpPr>
          <p:spPr bwMode="auto">
            <a:xfrm>
              <a:off x="1403350" y="2879725"/>
              <a:ext cx="176212" cy="136525"/>
            </a:xfrm>
            <a:custGeom>
              <a:avLst/>
              <a:gdLst>
                <a:gd name="T0" fmla="*/ 5 w 81"/>
                <a:gd name="T1" fmla="*/ 6 h 62"/>
                <a:gd name="T2" fmla="*/ 10 w 81"/>
                <a:gd name="T3" fmla="*/ 0 h 62"/>
                <a:gd name="T4" fmla="*/ 8 w 81"/>
                <a:gd name="T5" fmla="*/ 5 h 62"/>
                <a:gd name="T6" fmla="*/ 25 w 81"/>
                <a:gd name="T7" fmla="*/ 22 h 62"/>
                <a:gd name="T8" fmla="*/ 75 w 81"/>
                <a:gd name="T9" fmla="*/ 25 h 62"/>
                <a:gd name="T10" fmla="*/ 81 w 81"/>
                <a:gd name="T11" fmla="*/ 42 h 62"/>
                <a:gd name="T12" fmla="*/ 25 w 81"/>
                <a:gd name="T13" fmla="*/ 51 h 62"/>
                <a:gd name="T14" fmla="*/ 2 w 81"/>
                <a:gd name="T15" fmla="*/ 29 h 62"/>
                <a:gd name="T16" fmla="*/ 5 w 81"/>
                <a:gd name="T17" fmla="*/ 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62">
                  <a:moveTo>
                    <a:pt x="5" y="6"/>
                  </a:moveTo>
                  <a:cubicBezTo>
                    <a:pt x="8" y="1"/>
                    <a:pt x="10" y="0"/>
                    <a:pt x="10" y="0"/>
                  </a:cubicBezTo>
                  <a:cubicBezTo>
                    <a:pt x="8" y="5"/>
                    <a:pt x="8" y="5"/>
                    <a:pt x="8" y="5"/>
                  </a:cubicBezTo>
                  <a:cubicBezTo>
                    <a:pt x="8" y="10"/>
                    <a:pt x="12" y="18"/>
                    <a:pt x="25" y="22"/>
                  </a:cubicBezTo>
                  <a:cubicBezTo>
                    <a:pt x="50" y="28"/>
                    <a:pt x="70" y="23"/>
                    <a:pt x="75" y="25"/>
                  </a:cubicBezTo>
                  <a:cubicBezTo>
                    <a:pt x="78" y="25"/>
                    <a:pt x="81" y="39"/>
                    <a:pt x="81" y="42"/>
                  </a:cubicBezTo>
                  <a:cubicBezTo>
                    <a:pt x="81" y="42"/>
                    <a:pt x="64" y="62"/>
                    <a:pt x="25" y="51"/>
                  </a:cubicBezTo>
                  <a:cubicBezTo>
                    <a:pt x="9" y="47"/>
                    <a:pt x="3" y="38"/>
                    <a:pt x="2" y="29"/>
                  </a:cubicBezTo>
                  <a:cubicBezTo>
                    <a:pt x="0" y="21"/>
                    <a:pt x="3" y="11"/>
                    <a:pt x="5" y="6"/>
                  </a:cubicBezTo>
                  <a:close/>
                </a:path>
              </a:pathLst>
            </a:custGeom>
            <a:solidFill>
              <a:srgbClr val="EBE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0">
              <a:extLst>
                <a:ext uri="{FF2B5EF4-FFF2-40B4-BE49-F238E27FC236}">
                  <a16:creationId xmlns:a16="http://schemas.microsoft.com/office/drawing/2014/main" id="{00A4C34A-C2E6-4C1F-809D-9C6B79D91F96}"/>
                </a:ext>
              </a:extLst>
            </p:cNvPr>
            <p:cNvSpPr>
              <a:spLocks/>
            </p:cNvSpPr>
            <p:nvPr/>
          </p:nvSpPr>
          <p:spPr bwMode="auto">
            <a:xfrm>
              <a:off x="1420813" y="3711575"/>
              <a:ext cx="239712" cy="100013"/>
            </a:xfrm>
            <a:custGeom>
              <a:avLst/>
              <a:gdLst>
                <a:gd name="T0" fmla="*/ 0 w 110"/>
                <a:gd name="T1" fmla="*/ 41 h 46"/>
                <a:gd name="T2" fmla="*/ 70 w 110"/>
                <a:gd name="T3" fmla="*/ 40 h 46"/>
                <a:gd name="T4" fmla="*/ 110 w 110"/>
                <a:gd name="T5" fmla="*/ 14 h 46"/>
                <a:gd name="T6" fmla="*/ 110 w 110"/>
                <a:gd name="T7" fmla="*/ 0 h 46"/>
                <a:gd name="T8" fmla="*/ 25 w 110"/>
                <a:gd name="T9" fmla="*/ 14 h 46"/>
                <a:gd name="T10" fmla="*/ 10 w 110"/>
                <a:gd name="T11" fmla="*/ 16 h 46"/>
                <a:gd name="T12" fmla="*/ 0 w 110"/>
                <a:gd name="T13" fmla="*/ 41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0" y="41"/>
                  </a:moveTo>
                  <a:cubicBezTo>
                    <a:pt x="1" y="41"/>
                    <a:pt x="42" y="46"/>
                    <a:pt x="70" y="40"/>
                  </a:cubicBezTo>
                  <a:cubicBezTo>
                    <a:pt x="99" y="34"/>
                    <a:pt x="110" y="14"/>
                    <a:pt x="110" y="14"/>
                  </a:cubicBezTo>
                  <a:cubicBezTo>
                    <a:pt x="110" y="0"/>
                    <a:pt x="110" y="0"/>
                    <a:pt x="110" y="0"/>
                  </a:cubicBezTo>
                  <a:cubicBezTo>
                    <a:pt x="25" y="14"/>
                    <a:pt x="25" y="14"/>
                    <a:pt x="25" y="14"/>
                  </a:cubicBezTo>
                  <a:cubicBezTo>
                    <a:pt x="10" y="16"/>
                    <a:pt x="10" y="16"/>
                    <a:pt x="10" y="16"/>
                  </a:cubicBezTo>
                  <a:lnTo>
                    <a:pt x="0" y="41"/>
                  </a:ln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1">
              <a:extLst>
                <a:ext uri="{FF2B5EF4-FFF2-40B4-BE49-F238E27FC236}">
                  <a16:creationId xmlns:a16="http://schemas.microsoft.com/office/drawing/2014/main" id="{C41BC566-EF8E-4227-9C3E-02B752F91310}"/>
                </a:ext>
              </a:extLst>
            </p:cNvPr>
            <p:cNvSpPr>
              <a:spLocks/>
            </p:cNvSpPr>
            <p:nvPr/>
          </p:nvSpPr>
          <p:spPr bwMode="auto">
            <a:xfrm>
              <a:off x="1258888" y="2868613"/>
              <a:ext cx="442912" cy="917575"/>
            </a:xfrm>
            <a:custGeom>
              <a:avLst/>
              <a:gdLst>
                <a:gd name="T0" fmla="*/ 5 w 203"/>
                <a:gd name="T1" fmla="*/ 65 h 420"/>
                <a:gd name="T2" fmla="*/ 73 w 203"/>
                <a:gd name="T3" fmla="*/ 9 h 420"/>
                <a:gd name="T4" fmla="*/ 90 w 203"/>
                <a:gd name="T5" fmla="*/ 43 h 420"/>
                <a:gd name="T6" fmla="*/ 146 w 203"/>
                <a:gd name="T7" fmla="*/ 44 h 420"/>
                <a:gd name="T8" fmla="*/ 160 w 203"/>
                <a:gd name="T9" fmla="*/ 52 h 420"/>
                <a:gd name="T10" fmla="*/ 199 w 203"/>
                <a:gd name="T11" fmla="*/ 119 h 420"/>
                <a:gd name="T12" fmla="*/ 173 w 203"/>
                <a:gd name="T13" fmla="*/ 231 h 420"/>
                <a:gd name="T14" fmla="*/ 188 w 203"/>
                <a:gd name="T15" fmla="*/ 391 h 420"/>
                <a:gd name="T16" fmla="*/ 157 w 203"/>
                <a:gd name="T17" fmla="*/ 413 h 420"/>
                <a:gd name="T18" fmla="*/ 115 w 203"/>
                <a:gd name="T19" fmla="*/ 418 h 420"/>
                <a:gd name="T20" fmla="*/ 64 w 203"/>
                <a:gd name="T21" fmla="*/ 405 h 420"/>
                <a:gd name="T22" fmla="*/ 63 w 203"/>
                <a:gd name="T23" fmla="*/ 306 h 420"/>
                <a:gd name="T24" fmla="*/ 57 w 203"/>
                <a:gd name="T25" fmla="*/ 403 h 420"/>
                <a:gd name="T26" fmla="*/ 9 w 203"/>
                <a:gd name="T27" fmla="*/ 365 h 420"/>
                <a:gd name="T28" fmla="*/ 24 w 203"/>
                <a:gd name="T29" fmla="*/ 242 h 420"/>
                <a:gd name="T30" fmla="*/ 5 w 203"/>
                <a:gd name="T31" fmla="*/ 6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420">
                  <a:moveTo>
                    <a:pt x="5" y="65"/>
                  </a:moveTo>
                  <a:cubicBezTo>
                    <a:pt x="11" y="27"/>
                    <a:pt x="35" y="0"/>
                    <a:pt x="73" y="9"/>
                  </a:cubicBezTo>
                  <a:cubicBezTo>
                    <a:pt x="73" y="9"/>
                    <a:pt x="54" y="29"/>
                    <a:pt x="90" y="43"/>
                  </a:cubicBezTo>
                  <a:cubicBezTo>
                    <a:pt x="111" y="51"/>
                    <a:pt x="146" y="44"/>
                    <a:pt x="146" y="44"/>
                  </a:cubicBezTo>
                  <a:cubicBezTo>
                    <a:pt x="146" y="44"/>
                    <a:pt x="153" y="48"/>
                    <a:pt x="160" y="52"/>
                  </a:cubicBezTo>
                  <a:cubicBezTo>
                    <a:pt x="175" y="62"/>
                    <a:pt x="203" y="79"/>
                    <a:pt x="199" y="119"/>
                  </a:cubicBezTo>
                  <a:cubicBezTo>
                    <a:pt x="193" y="174"/>
                    <a:pt x="171" y="195"/>
                    <a:pt x="173" y="231"/>
                  </a:cubicBezTo>
                  <a:cubicBezTo>
                    <a:pt x="175" y="268"/>
                    <a:pt x="188" y="391"/>
                    <a:pt x="188" y="391"/>
                  </a:cubicBezTo>
                  <a:cubicBezTo>
                    <a:pt x="188" y="391"/>
                    <a:pt x="177" y="404"/>
                    <a:pt x="157" y="413"/>
                  </a:cubicBezTo>
                  <a:cubicBezTo>
                    <a:pt x="146" y="417"/>
                    <a:pt x="132" y="420"/>
                    <a:pt x="115" y="418"/>
                  </a:cubicBezTo>
                  <a:cubicBezTo>
                    <a:pt x="69" y="412"/>
                    <a:pt x="64" y="405"/>
                    <a:pt x="64" y="405"/>
                  </a:cubicBezTo>
                  <a:cubicBezTo>
                    <a:pt x="63" y="306"/>
                    <a:pt x="63" y="306"/>
                    <a:pt x="63" y="306"/>
                  </a:cubicBezTo>
                  <a:cubicBezTo>
                    <a:pt x="57" y="403"/>
                    <a:pt x="57" y="403"/>
                    <a:pt x="57" y="403"/>
                  </a:cubicBezTo>
                  <a:cubicBezTo>
                    <a:pt x="57" y="403"/>
                    <a:pt x="12" y="372"/>
                    <a:pt x="9" y="365"/>
                  </a:cubicBezTo>
                  <a:cubicBezTo>
                    <a:pt x="5" y="359"/>
                    <a:pt x="16" y="281"/>
                    <a:pt x="24" y="242"/>
                  </a:cubicBezTo>
                  <a:cubicBezTo>
                    <a:pt x="31" y="203"/>
                    <a:pt x="0" y="103"/>
                    <a:pt x="5" y="65"/>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2">
              <a:extLst>
                <a:ext uri="{FF2B5EF4-FFF2-40B4-BE49-F238E27FC236}">
                  <a16:creationId xmlns:a16="http://schemas.microsoft.com/office/drawing/2014/main" id="{36C2094F-6751-4DB1-BE8B-30732134BA75}"/>
                </a:ext>
              </a:extLst>
            </p:cNvPr>
            <p:cNvSpPr>
              <a:spLocks/>
            </p:cNvSpPr>
            <p:nvPr/>
          </p:nvSpPr>
          <p:spPr bwMode="auto">
            <a:xfrm>
              <a:off x="1374775" y="2614613"/>
              <a:ext cx="249237" cy="276225"/>
            </a:xfrm>
            <a:custGeom>
              <a:avLst/>
              <a:gdLst>
                <a:gd name="T0" fmla="*/ 1 w 114"/>
                <a:gd name="T1" fmla="*/ 55 h 127"/>
                <a:gd name="T2" fmla="*/ 10 w 114"/>
                <a:gd name="T3" fmla="*/ 37 h 127"/>
                <a:gd name="T4" fmla="*/ 21 w 114"/>
                <a:gd name="T5" fmla="*/ 13 h 127"/>
                <a:gd name="T6" fmla="*/ 104 w 114"/>
                <a:gd name="T7" fmla="*/ 1 h 127"/>
                <a:gd name="T8" fmla="*/ 109 w 114"/>
                <a:gd name="T9" fmla="*/ 49 h 127"/>
                <a:gd name="T10" fmla="*/ 92 w 114"/>
                <a:gd name="T11" fmla="*/ 73 h 127"/>
                <a:gd name="T12" fmla="*/ 88 w 114"/>
                <a:gd name="T13" fmla="*/ 101 h 127"/>
                <a:gd name="T14" fmla="*/ 82 w 114"/>
                <a:gd name="T15" fmla="*/ 93 h 127"/>
                <a:gd name="T16" fmla="*/ 77 w 114"/>
                <a:gd name="T17" fmla="*/ 83 h 127"/>
                <a:gd name="T18" fmla="*/ 50 w 114"/>
                <a:gd name="T19" fmla="*/ 119 h 127"/>
                <a:gd name="T20" fmla="*/ 24 w 114"/>
                <a:gd name="T21" fmla="*/ 117 h 127"/>
                <a:gd name="T22" fmla="*/ 2 w 114"/>
                <a:gd name="T23" fmla="*/ 55 h 127"/>
                <a:gd name="T24" fmla="*/ 1 w 114"/>
                <a:gd name="T25"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27">
                  <a:moveTo>
                    <a:pt x="1" y="55"/>
                  </a:moveTo>
                  <a:cubicBezTo>
                    <a:pt x="0" y="39"/>
                    <a:pt x="10" y="37"/>
                    <a:pt x="10" y="37"/>
                  </a:cubicBezTo>
                  <a:cubicBezTo>
                    <a:pt x="10" y="37"/>
                    <a:pt x="4" y="23"/>
                    <a:pt x="21" y="13"/>
                  </a:cubicBezTo>
                  <a:cubicBezTo>
                    <a:pt x="42" y="2"/>
                    <a:pt x="77" y="0"/>
                    <a:pt x="104" y="1"/>
                  </a:cubicBezTo>
                  <a:cubicBezTo>
                    <a:pt x="114" y="2"/>
                    <a:pt x="114" y="29"/>
                    <a:pt x="109" y="49"/>
                  </a:cubicBezTo>
                  <a:cubicBezTo>
                    <a:pt x="106" y="60"/>
                    <a:pt x="103" y="64"/>
                    <a:pt x="92" y="73"/>
                  </a:cubicBezTo>
                  <a:cubicBezTo>
                    <a:pt x="86" y="77"/>
                    <a:pt x="90" y="99"/>
                    <a:pt x="88" y="101"/>
                  </a:cubicBezTo>
                  <a:cubicBezTo>
                    <a:pt x="85" y="102"/>
                    <a:pt x="83" y="96"/>
                    <a:pt x="82" y="93"/>
                  </a:cubicBezTo>
                  <a:cubicBezTo>
                    <a:pt x="81" y="90"/>
                    <a:pt x="81" y="85"/>
                    <a:pt x="77" y="83"/>
                  </a:cubicBezTo>
                  <a:cubicBezTo>
                    <a:pt x="65" y="80"/>
                    <a:pt x="63" y="99"/>
                    <a:pt x="50" y="119"/>
                  </a:cubicBezTo>
                  <a:cubicBezTo>
                    <a:pt x="44" y="127"/>
                    <a:pt x="24" y="117"/>
                    <a:pt x="24" y="117"/>
                  </a:cubicBezTo>
                  <a:cubicBezTo>
                    <a:pt x="24" y="117"/>
                    <a:pt x="4" y="86"/>
                    <a:pt x="2" y="55"/>
                  </a:cubicBezTo>
                  <a:lnTo>
                    <a:pt x="1" y="55"/>
                  </a:lnTo>
                  <a:close/>
                </a:path>
              </a:pathLst>
            </a:custGeom>
            <a:solidFill>
              <a:srgbClr val="542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3">
              <a:extLst>
                <a:ext uri="{FF2B5EF4-FFF2-40B4-BE49-F238E27FC236}">
                  <a16:creationId xmlns:a16="http://schemas.microsoft.com/office/drawing/2014/main" id="{7D67CF5B-8234-4C6F-9218-14149171ABEA}"/>
                </a:ext>
              </a:extLst>
            </p:cNvPr>
            <p:cNvSpPr>
              <a:spLocks/>
            </p:cNvSpPr>
            <p:nvPr/>
          </p:nvSpPr>
          <p:spPr bwMode="auto">
            <a:xfrm>
              <a:off x="1514475" y="2813050"/>
              <a:ext cx="41275" cy="63500"/>
            </a:xfrm>
            <a:custGeom>
              <a:avLst/>
              <a:gdLst>
                <a:gd name="T0" fmla="*/ 19 w 19"/>
                <a:gd name="T1" fmla="*/ 18 h 29"/>
                <a:gd name="T2" fmla="*/ 5 w 19"/>
                <a:gd name="T3" fmla="*/ 17 h 29"/>
                <a:gd name="T4" fmla="*/ 2 w 19"/>
                <a:gd name="T5" fmla="*/ 0 h 29"/>
                <a:gd name="T6" fmla="*/ 3 w 19"/>
                <a:gd name="T7" fmla="*/ 20 h 29"/>
                <a:gd name="T8" fmla="*/ 13 w 19"/>
                <a:gd name="T9" fmla="*/ 28 h 29"/>
                <a:gd name="T10" fmla="*/ 19 w 19"/>
                <a:gd name="T11" fmla="*/ 18 h 29"/>
              </a:gdLst>
              <a:ahLst/>
              <a:cxnLst>
                <a:cxn ang="0">
                  <a:pos x="T0" y="T1"/>
                </a:cxn>
                <a:cxn ang="0">
                  <a:pos x="T2" y="T3"/>
                </a:cxn>
                <a:cxn ang="0">
                  <a:pos x="T4" y="T5"/>
                </a:cxn>
                <a:cxn ang="0">
                  <a:pos x="T6" y="T7"/>
                </a:cxn>
                <a:cxn ang="0">
                  <a:pos x="T8" y="T9"/>
                </a:cxn>
                <a:cxn ang="0">
                  <a:pos x="T10" y="T11"/>
                </a:cxn>
              </a:cxnLst>
              <a:rect l="0" t="0" r="r" b="b"/>
              <a:pathLst>
                <a:path w="19" h="29">
                  <a:moveTo>
                    <a:pt x="19" y="18"/>
                  </a:moveTo>
                  <a:cubicBezTo>
                    <a:pt x="18" y="26"/>
                    <a:pt x="8" y="25"/>
                    <a:pt x="5" y="17"/>
                  </a:cubicBezTo>
                  <a:cubicBezTo>
                    <a:pt x="3" y="9"/>
                    <a:pt x="2" y="0"/>
                    <a:pt x="2" y="0"/>
                  </a:cubicBezTo>
                  <a:cubicBezTo>
                    <a:pt x="2" y="0"/>
                    <a:pt x="0" y="13"/>
                    <a:pt x="3" y="20"/>
                  </a:cubicBezTo>
                  <a:cubicBezTo>
                    <a:pt x="6" y="26"/>
                    <a:pt x="7" y="29"/>
                    <a:pt x="13" y="28"/>
                  </a:cubicBezTo>
                  <a:cubicBezTo>
                    <a:pt x="19" y="26"/>
                    <a:pt x="19" y="18"/>
                    <a:pt x="19" y="18"/>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4">
              <a:extLst>
                <a:ext uri="{FF2B5EF4-FFF2-40B4-BE49-F238E27FC236}">
                  <a16:creationId xmlns:a16="http://schemas.microsoft.com/office/drawing/2014/main" id="{F4649536-CB63-4616-A337-390469995AB8}"/>
                </a:ext>
              </a:extLst>
            </p:cNvPr>
            <p:cNvSpPr>
              <a:spLocks/>
            </p:cNvSpPr>
            <p:nvPr/>
          </p:nvSpPr>
          <p:spPr bwMode="auto">
            <a:xfrm>
              <a:off x="1530350" y="2806700"/>
              <a:ext cx="23812" cy="42863"/>
            </a:xfrm>
            <a:custGeom>
              <a:avLst/>
              <a:gdLst>
                <a:gd name="T0" fmla="*/ 9 w 11"/>
                <a:gd name="T1" fmla="*/ 10 h 20"/>
                <a:gd name="T2" fmla="*/ 3 w 11"/>
                <a:gd name="T3" fmla="*/ 3 h 20"/>
                <a:gd name="T4" fmla="*/ 1 w 11"/>
                <a:gd name="T5" fmla="*/ 13 h 20"/>
                <a:gd name="T6" fmla="*/ 9 w 11"/>
                <a:gd name="T7" fmla="*/ 19 h 20"/>
                <a:gd name="T8" fmla="*/ 9 w 11"/>
                <a:gd name="T9" fmla="*/ 14 h 20"/>
                <a:gd name="T10" fmla="*/ 9 w 11"/>
                <a:gd name="T11" fmla="*/ 10 h 20"/>
              </a:gdLst>
              <a:ahLst/>
              <a:cxnLst>
                <a:cxn ang="0">
                  <a:pos x="T0" y="T1"/>
                </a:cxn>
                <a:cxn ang="0">
                  <a:pos x="T2" y="T3"/>
                </a:cxn>
                <a:cxn ang="0">
                  <a:pos x="T4" y="T5"/>
                </a:cxn>
                <a:cxn ang="0">
                  <a:pos x="T6" y="T7"/>
                </a:cxn>
                <a:cxn ang="0">
                  <a:pos x="T8" y="T9"/>
                </a:cxn>
                <a:cxn ang="0">
                  <a:pos x="T10" y="T11"/>
                </a:cxn>
              </a:cxnLst>
              <a:rect l="0" t="0" r="r" b="b"/>
              <a:pathLst>
                <a:path w="11" h="20">
                  <a:moveTo>
                    <a:pt x="9" y="10"/>
                  </a:moveTo>
                  <a:cubicBezTo>
                    <a:pt x="8" y="8"/>
                    <a:pt x="7" y="0"/>
                    <a:pt x="3" y="3"/>
                  </a:cubicBezTo>
                  <a:cubicBezTo>
                    <a:pt x="0" y="5"/>
                    <a:pt x="1" y="10"/>
                    <a:pt x="1" y="13"/>
                  </a:cubicBezTo>
                  <a:cubicBezTo>
                    <a:pt x="2" y="16"/>
                    <a:pt x="5" y="20"/>
                    <a:pt x="9" y="19"/>
                  </a:cubicBezTo>
                  <a:cubicBezTo>
                    <a:pt x="11" y="18"/>
                    <a:pt x="10" y="15"/>
                    <a:pt x="9" y="14"/>
                  </a:cubicBezTo>
                  <a:cubicBezTo>
                    <a:pt x="7" y="12"/>
                    <a:pt x="7" y="11"/>
                    <a:pt x="9" y="10"/>
                  </a:cubicBezTo>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5">
              <a:extLst>
                <a:ext uri="{FF2B5EF4-FFF2-40B4-BE49-F238E27FC236}">
                  <a16:creationId xmlns:a16="http://schemas.microsoft.com/office/drawing/2014/main" id="{9814998C-6495-460E-8983-F35BC6160953}"/>
                </a:ext>
              </a:extLst>
            </p:cNvPr>
            <p:cNvSpPr>
              <a:spLocks/>
            </p:cNvSpPr>
            <p:nvPr/>
          </p:nvSpPr>
          <p:spPr bwMode="auto">
            <a:xfrm>
              <a:off x="1550988" y="2897188"/>
              <a:ext cx="65087" cy="11113"/>
            </a:xfrm>
            <a:custGeom>
              <a:avLst/>
              <a:gdLst>
                <a:gd name="T0" fmla="*/ 3 w 30"/>
                <a:gd name="T1" fmla="*/ 5 h 5"/>
                <a:gd name="T2" fmla="*/ 30 w 30"/>
                <a:gd name="T3" fmla="*/ 0 h 5"/>
                <a:gd name="T4" fmla="*/ 0 w 30"/>
                <a:gd name="T5" fmla="*/ 3 h 5"/>
                <a:gd name="T6" fmla="*/ 3 w 30"/>
                <a:gd name="T7" fmla="*/ 5 h 5"/>
              </a:gdLst>
              <a:ahLst/>
              <a:cxnLst>
                <a:cxn ang="0">
                  <a:pos x="T0" y="T1"/>
                </a:cxn>
                <a:cxn ang="0">
                  <a:pos x="T2" y="T3"/>
                </a:cxn>
                <a:cxn ang="0">
                  <a:pos x="T4" y="T5"/>
                </a:cxn>
                <a:cxn ang="0">
                  <a:pos x="T6" y="T7"/>
                </a:cxn>
              </a:cxnLst>
              <a:rect l="0" t="0" r="r" b="b"/>
              <a:pathLst>
                <a:path w="30" h="5">
                  <a:moveTo>
                    <a:pt x="3" y="5"/>
                  </a:moveTo>
                  <a:cubicBezTo>
                    <a:pt x="3" y="5"/>
                    <a:pt x="26" y="3"/>
                    <a:pt x="30" y="0"/>
                  </a:cubicBezTo>
                  <a:cubicBezTo>
                    <a:pt x="20" y="1"/>
                    <a:pt x="1" y="2"/>
                    <a:pt x="0" y="3"/>
                  </a:cubicBezTo>
                  <a:cubicBezTo>
                    <a:pt x="0" y="4"/>
                    <a:pt x="3" y="5"/>
                    <a:pt x="3" y="5"/>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6">
              <a:extLst>
                <a:ext uri="{FF2B5EF4-FFF2-40B4-BE49-F238E27FC236}">
                  <a16:creationId xmlns:a16="http://schemas.microsoft.com/office/drawing/2014/main" id="{4FDD97BE-5ECB-49AE-BA68-07DF4921B954}"/>
                </a:ext>
              </a:extLst>
            </p:cNvPr>
            <p:cNvSpPr>
              <a:spLocks/>
            </p:cNvSpPr>
            <p:nvPr/>
          </p:nvSpPr>
          <p:spPr bwMode="auto">
            <a:xfrm>
              <a:off x="1863725" y="3194050"/>
              <a:ext cx="142875" cy="136525"/>
            </a:xfrm>
            <a:custGeom>
              <a:avLst/>
              <a:gdLst>
                <a:gd name="T0" fmla="*/ 65 w 66"/>
                <a:gd name="T1" fmla="*/ 5 h 62"/>
                <a:gd name="T2" fmla="*/ 35 w 66"/>
                <a:gd name="T3" fmla="*/ 22 h 62"/>
                <a:gd name="T4" fmla="*/ 34 w 66"/>
                <a:gd name="T5" fmla="*/ 1 h 62"/>
                <a:gd name="T6" fmla="*/ 22 w 66"/>
                <a:gd name="T7" fmla="*/ 12 h 62"/>
                <a:gd name="T8" fmla="*/ 10 w 66"/>
                <a:gd name="T9" fmla="*/ 32 h 62"/>
                <a:gd name="T10" fmla="*/ 0 w 66"/>
                <a:gd name="T11" fmla="*/ 38 h 62"/>
                <a:gd name="T12" fmla="*/ 9 w 66"/>
                <a:gd name="T13" fmla="*/ 62 h 62"/>
                <a:gd name="T14" fmla="*/ 56 w 66"/>
                <a:gd name="T15" fmla="*/ 42 h 62"/>
                <a:gd name="T16" fmla="*/ 65 w 66"/>
                <a:gd name="T1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2">
                  <a:moveTo>
                    <a:pt x="65" y="5"/>
                  </a:moveTo>
                  <a:cubicBezTo>
                    <a:pt x="65" y="5"/>
                    <a:pt x="41" y="20"/>
                    <a:pt x="35" y="22"/>
                  </a:cubicBezTo>
                  <a:cubicBezTo>
                    <a:pt x="30" y="24"/>
                    <a:pt x="43" y="0"/>
                    <a:pt x="34" y="1"/>
                  </a:cubicBezTo>
                  <a:cubicBezTo>
                    <a:pt x="33" y="2"/>
                    <a:pt x="27" y="6"/>
                    <a:pt x="22" y="12"/>
                  </a:cubicBezTo>
                  <a:cubicBezTo>
                    <a:pt x="16" y="19"/>
                    <a:pt x="10" y="32"/>
                    <a:pt x="10" y="32"/>
                  </a:cubicBezTo>
                  <a:cubicBezTo>
                    <a:pt x="10" y="33"/>
                    <a:pt x="0" y="38"/>
                    <a:pt x="0" y="38"/>
                  </a:cubicBezTo>
                  <a:cubicBezTo>
                    <a:pt x="9" y="62"/>
                    <a:pt x="9" y="62"/>
                    <a:pt x="9" y="62"/>
                  </a:cubicBezTo>
                  <a:cubicBezTo>
                    <a:pt x="17" y="54"/>
                    <a:pt x="37" y="54"/>
                    <a:pt x="56" y="42"/>
                  </a:cubicBezTo>
                  <a:cubicBezTo>
                    <a:pt x="66" y="35"/>
                    <a:pt x="65" y="5"/>
                    <a:pt x="65" y="5"/>
                  </a:cubicBez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7">
              <a:extLst>
                <a:ext uri="{FF2B5EF4-FFF2-40B4-BE49-F238E27FC236}">
                  <a16:creationId xmlns:a16="http://schemas.microsoft.com/office/drawing/2014/main" id="{38428926-F465-4D48-B028-4B0C467A6E24}"/>
                </a:ext>
              </a:extLst>
            </p:cNvPr>
            <p:cNvSpPr>
              <a:spLocks/>
            </p:cNvSpPr>
            <p:nvPr/>
          </p:nvSpPr>
          <p:spPr bwMode="auto">
            <a:xfrm>
              <a:off x="1522413" y="2984500"/>
              <a:ext cx="384175" cy="541338"/>
            </a:xfrm>
            <a:custGeom>
              <a:avLst/>
              <a:gdLst>
                <a:gd name="T0" fmla="*/ 9 w 176"/>
                <a:gd name="T1" fmla="*/ 51 h 248"/>
                <a:gd name="T2" fmla="*/ 78 w 176"/>
                <a:gd name="T3" fmla="*/ 66 h 248"/>
                <a:gd name="T4" fmla="*/ 73 w 176"/>
                <a:gd name="T5" fmla="*/ 157 h 248"/>
                <a:gd name="T6" fmla="*/ 157 w 176"/>
                <a:gd name="T7" fmla="*/ 127 h 248"/>
                <a:gd name="T8" fmla="*/ 170 w 176"/>
                <a:gd name="T9" fmla="*/ 136 h 248"/>
                <a:gd name="T10" fmla="*/ 171 w 176"/>
                <a:gd name="T11" fmla="*/ 165 h 248"/>
                <a:gd name="T12" fmla="*/ 29 w 176"/>
                <a:gd name="T13" fmla="*/ 231 h 248"/>
                <a:gd name="T14" fmla="*/ 9 w 176"/>
                <a:gd name="T15" fmla="*/ 51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48">
                  <a:moveTo>
                    <a:pt x="9" y="51"/>
                  </a:moveTo>
                  <a:cubicBezTo>
                    <a:pt x="16" y="0"/>
                    <a:pt x="86" y="0"/>
                    <a:pt x="78" y="66"/>
                  </a:cubicBezTo>
                  <a:cubicBezTo>
                    <a:pt x="73" y="110"/>
                    <a:pt x="71" y="149"/>
                    <a:pt x="73" y="157"/>
                  </a:cubicBezTo>
                  <a:cubicBezTo>
                    <a:pt x="73" y="159"/>
                    <a:pt x="157" y="127"/>
                    <a:pt x="157" y="127"/>
                  </a:cubicBezTo>
                  <a:cubicBezTo>
                    <a:pt x="157" y="127"/>
                    <a:pt x="165" y="127"/>
                    <a:pt x="170" y="136"/>
                  </a:cubicBezTo>
                  <a:cubicBezTo>
                    <a:pt x="176" y="146"/>
                    <a:pt x="171" y="165"/>
                    <a:pt x="171" y="165"/>
                  </a:cubicBezTo>
                  <a:cubicBezTo>
                    <a:pt x="171" y="165"/>
                    <a:pt x="68" y="248"/>
                    <a:pt x="29" y="231"/>
                  </a:cubicBezTo>
                  <a:cubicBezTo>
                    <a:pt x="0" y="218"/>
                    <a:pt x="4" y="89"/>
                    <a:pt x="9" y="51"/>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Title 1">
            <a:extLst>
              <a:ext uri="{FF2B5EF4-FFF2-40B4-BE49-F238E27FC236}">
                <a16:creationId xmlns:a16="http://schemas.microsoft.com/office/drawing/2014/main" id="{A1684A62-8D82-4107-AAE6-E511D0707A38}"/>
              </a:ext>
            </a:extLst>
          </p:cNvPr>
          <p:cNvSpPr txBox="1">
            <a:spLocks/>
          </p:cNvSpPr>
          <p:nvPr/>
        </p:nvSpPr>
        <p:spPr>
          <a:xfrm>
            <a:off x="140391" y="5726748"/>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b="1" dirty="0">
                <a:solidFill>
                  <a:srgbClr val="C00000"/>
                </a:solidFill>
                <a:latin typeface="Adobe Heiti Std R" panose="020B0400000000000000" pitchFamily="34" charset="-128"/>
                <a:ea typeface="Adobe Heiti Std R" panose="020B0400000000000000" pitchFamily="34" charset="-128"/>
              </a:rPr>
              <a:t>SELER</a:t>
            </a:r>
            <a:endParaRPr lang="en-US" sz="1200" b="1" dirty="0">
              <a:solidFill>
                <a:srgbClr val="C00000"/>
              </a:solidFill>
              <a:latin typeface="Adobe Heiti Std R" panose="020B0400000000000000" pitchFamily="34" charset="-128"/>
              <a:ea typeface="Adobe Heiti Std R" panose="020B0400000000000000" pitchFamily="34" charset="-128"/>
            </a:endParaRPr>
          </a:p>
        </p:txBody>
      </p:sp>
      <p:grpSp>
        <p:nvGrpSpPr>
          <p:cNvPr id="47" name="Group 46">
            <a:extLst>
              <a:ext uri="{FF2B5EF4-FFF2-40B4-BE49-F238E27FC236}">
                <a16:creationId xmlns:a16="http://schemas.microsoft.com/office/drawing/2014/main" id="{E8CBF5B6-2008-4AFC-9B72-C8D212E4491E}"/>
              </a:ext>
            </a:extLst>
          </p:cNvPr>
          <p:cNvGrpSpPr/>
          <p:nvPr/>
        </p:nvGrpSpPr>
        <p:grpSpPr>
          <a:xfrm>
            <a:off x="7938866" y="2381859"/>
            <a:ext cx="963174" cy="963172"/>
            <a:chOff x="9163050" y="2100446"/>
            <a:chExt cx="1122363" cy="1122363"/>
          </a:xfrm>
        </p:grpSpPr>
        <p:sp>
          <p:nvSpPr>
            <p:cNvPr id="48" name="Oval 47">
              <a:extLst>
                <a:ext uri="{FF2B5EF4-FFF2-40B4-BE49-F238E27FC236}">
                  <a16:creationId xmlns:a16="http://schemas.microsoft.com/office/drawing/2014/main" id="{A8FB895A-29B2-4873-931C-745C91DC3312}"/>
                </a:ext>
              </a:extLst>
            </p:cNvPr>
            <p:cNvSpPr/>
            <p:nvPr/>
          </p:nvSpPr>
          <p:spPr>
            <a:xfrm>
              <a:off x="9163050" y="2100446"/>
              <a:ext cx="1122363" cy="1122363"/>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Object 48">
              <a:extLst>
                <a:ext uri="{FF2B5EF4-FFF2-40B4-BE49-F238E27FC236}">
                  <a16:creationId xmlns:a16="http://schemas.microsoft.com/office/drawing/2014/main" id="{89922BB8-5B6C-4C46-9DFD-5F64F59DE6AC}"/>
                </a:ext>
              </a:extLst>
            </p:cNvPr>
            <p:cNvGraphicFramePr>
              <a:graphicFrameLocks noChangeAspect="1"/>
            </p:cNvGraphicFramePr>
            <p:nvPr>
              <p:extLst>
                <p:ext uri="{D42A27DB-BD31-4B8C-83A1-F6EECF244321}">
                  <p14:modId xmlns:p14="http://schemas.microsoft.com/office/powerpoint/2010/main" val="262500211"/>
                </p:ext>
              </p:extLst>
            </p:nvPr>
          </p:nvGraphicFramePr>
          <p:xfrm>
            <a:off x="9386333" y="2487796"/>
            <a:ext cx="675796" cy="318904"/>
          </p:xfrm>
          <a:graphic>
            <a:graphicData uri="http://schemas.openxmlformats.org/presentationml/2006/ole">
              <mc:AlternateContent xmlns:mc="http://schemas.openxmlformats.org/markup-compatibility/2006">
                <mc:Choice xmlns:v="urn:schemas-microsoft-com:vml" Requires="v">
                  <p:oleObj spid="_x0000_s186393" name="CorelDRAW" r:id="rId5" imgW="3360582" imgH="1585380" progId="CorelDraw.Graphic.18">
                    <p:embed/>
                  </p:oleObj>
                </mc:Choice>
                <mc:Fallback>
                  <p:oleObj name="CorelDRAW" r:id="rId5" imgW="3360582" imgH="1585380" progId="CorelDraw.Graphic.18">
                    <p:embed/>
                    <p:pic>
                      <p:nvPicPr>
                        <p:cNvPr id="42" name="Object 41">
                          <a:extLst>
                            <a:ext uri="{FF2B5EF4-FFF2-40B4-BE49-F238E27FC236}">
                              <a16:creationId xmlns:a16="http://schemas.microsoft.com/office/drawing/2014/main" id="{823F64A9-D842-422C-A469-1264BD10F021}"/>
                            </a:ext>
                          </a:extLst>
                        </p:cNvPr>
                        <p:cNvPicPr/>
                        <p:nvPr/>
                      </p:nvPicPr>
                      <p:blipFill>
                        <a:blip r:embed="rId6"/>
                        <a:stretch>
                          <a:fillRect/>
                        </a:stretch>
                      </p:blipFill>
                      <p:spPr>
                        <a:xfrm>
                          <a:off x="9386333" y="2487796"/>
                          <a:ext cx="675796" cy="318904"/>
                        </a:xfrm>
                        <a:prstGeom prst="rect">
                          <a:avLst/>
                        </a:prstGeom>
                      </p:spPr>
                    </p:pic>
                  </p:oleObj>
                </mc:Fallback>
              </mc:AlternateContent>
            </a:graphicData>
          </a:graphic>
        </p:graphicFrame>
      </p:grpSp>
      <p:grpSp>
        <p:nvGrpSpPr>
          <p:cNvPr id="50" name="Group 49">
            <a:extLst>
              <a:ext uri="{FF2B5EF4-FFF2-40B4-BE49-F238E27FC236}">
                <a16:creationId xmlns:a16="http://schemas.microsoft.com/office/drawing/2014/main" id="{14808D42-6088-4309-BE34-559094A28D24}"/>
              </a:ext>
            </a:extLst>
          </p:cNvPr>
          <p:cNvGrpSpPr/>
          <p:nvPr/>
        </p:nvGrpSpPr>
        <p:grpSpPr>
          <a:xfrm>
            <a:off x="7156906" y="1424507"/>
            <a:ext cx="886562" cy="886560"/>
            <a:chOff x="7215464" y="1333388"/>
            <a:chExt cx="1122363" cy="1122363"/>
          </a:xfrm>
        </p:grpSpPr>
        <p:sp>
          <p:nvSpPr>
            <p:cNvPr id="51" name="Oval 50">
              <a:extLst>
                <a:ext uri="{FF2B5EF4-FFF2-40B4-BE49-F238E27FC236}">
                  <a16:creationId xmlns:a16="http://schemas.microsoft.com/office/drawing/2014/main" id="{95C468B2-F147-4EA0-83BF-AA027E4BB336}"/>
                </a:ext>
              </a:extLst>
            </p:cNvPr>
            <p:cNvSpPr/>
            <p:nvPr/>
          </p:nvSpPr>
          <p:spPr>
            <a:xfrm>
              <a:off x="7215464" y="1333388"/>
              <a:ext cx="1122363" cy="1122363"/>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2" name="Object 51">
              <a:extLst>
                <a:ext uri="{FF2B5EF4-FFF2-40B4-BE49-F238E27FC236}">
                  <a16:creationId xmlns:a16="http://schemas.microsoft.com/office/drawing/2014/main" id="{7F71D3C0-7742-4169-9FFA-5C2123D65E34}"/>
                </a:ext>
              </a:extLst>
            </p:cNvPr>
            <p:cNvGraphicFramePr>
              <a:graphicFrameLocks noChangeAspect="1"/>
            </p:cNvGraphicFramePr>
            <p:nvPr>
              <p:extLst>
                <p:ext uri="{D42A27DB-BD31-4B8C-83A1-F6EECF244321}">
                  <p14:modId xmlns:p14="http://schemas.microsoft.com/office/powerpoint/2010/main" val="673869902"/>
                </p:ext>
              </p:extLst>
            </p:nvPr>
          </p:nvGraphicFramePr>
          <p:xfrm>
            <a:off x="7539314" y="1657350"/>
            <a:ext cx="474662" cy="474438"/>
          </p:xfrm>
          <a:graphic>
            <a:graphicData uri="http://schemas.openxmlformats.org/presentationml/2006/ole">
              <mc:AlternateContent xmlns:mc="http://schemas.openxmlformats.org/markup-compatibility/2006">
                <mc:Choice xmlns:v="urn:schemas-microsoft-com:vml" Requires="v">
                  <p:oleObj spid="_x0000_s186394" name="CorelDRAW" r:id="rId7" imgW="3361003" imgH="3358686" progId="CorelDraw.Graphic.18">
                    <p:embed/>
                  </p:oleObj>
                </mc:Choice>
                <mc:Fallback>
                  <p:oleObj name="CorelDRAW" r:id="rId7" imgW="3361003" imgH="3358686" progId="CorelDraw.Graphic.18">
                    <p:embed/>
                    <p:pic>
                      <p:nvPicPr>
                        <p:cNvPr id="45" name="Object 44">
                          <a:extLst>
                            <a:ext uri="{FF2B5EF4-FFF2-40B4-BE49-F238E27FC236}">
                              <a16:creationId xmlns:a16="http://schemas.microsoft.com/office/drawing/2014/main" id="{7858DE21-6D4E-486C-86D4-0C781FA60AC1}"/>
                            </a:ext>
                          </a:extLst>
                        </p:cNvPr>
                        <p:cNvPicPr/>
                        <p:nvPr/>
                      </p:nvPicPr>
                      <p:blipFill>
                        <a:blip r:embed="rId8"/>
                        <a:stretch>
                          <a:fillRect/>
                        </a:stretch>
                      </p:blipFill>
                      <p:spPr>
                        <a:xfrm>
                          <a:off x="7539314" y="1657350"/>
                          <a:ext cx="474662" cy="474438"/>
                        </a:xfrm>
                        <a:prstGeom prst="rect">
                          <a:avLst/>
                        </a:prstGeom>
                      </p:spPr>
                    </p:pic>
                  </p:oleObj>
                </mc:Fallback>
              </mc:AlternateContent>
            </a:graphicData>
          </a:graphic>
        </p:graphicFrame>
      </p:grpSp>
      <p:grpSp>
        <p:nvGrpSpPr>
          <p:cNvPr id="53" name="Group 52">
            <a:extLst>
              <a:ext uri="{FF2B5EF4-FFF2-40B4-BE49-F238E27FC236}">
                <a16:creationId xmlns:a16="http://schemas.microsoft.com/office/drawing/2014/main" id="{63F93732-CE1E-47A1-B6D1-EEBD84C7AFC1}"/>
              </a:ext>
            </a:extLst>
          </p:cNvPr>
          <p:cNvGrpSpPr/>
          <p:nvPr/>
        </p:nvGrpSpPr>
        <p:grpSpPr>
          <a:xfrm>
            <a:off x="5293525" y="1406824"/>
            <a:ext cx="789034" cy="789032"/>
            <a:chOff x="5829060" y="1250022"/>
            <a:chExt cx="1122363" cy="1122363"/>
          </a:xfrm>
        </p:grpSpPr>
        <p:graphicFrame>
          <p:nvGraphicFramePr>
            <p:cNvPr id="54" name="Object 53">
              <a:extLst>
                <a:ext uri="{FF2B5EF4-FFF2-40B4-BE49-F238E27FC236}">
                  <a16:creationId xmlns:a16="http://schemas.microsoft.com/office/drawing/2014/main" id="{DB0ABC33-8A92-46D4-8BCE-41FF45AD8305}"/>
                </a:ext>
              </a:extLst>
            </p:cNvPr>
            <p:cNvGraphicFramePr>
              <a:graphicFrameLocks noChangeAspect="1"/>
            </p:cNvGraphicFramePr>
            <p:nvPr>
              <p:extLst>
                <p:ext uri="{D42A27DB-BD31-4B8C-83A1-F6EECF244321}">
                  <p14:modId xmlns:p14="http://schemas.microsoft.com/office/powerpoint/2010/main" val="808342306"/>
                </p:ext>
              </p:extLst>
            </p:nvPr>
          </p:nvGraphicFramePr>
          <p:xfrm>
            <a:off x="6123155" y="1563236"/>
            <a:ext cx="534172" cy="537210"/>
          </p:xfrm>
          <a:graphic>
            <a:graphicData uri="http://schemas.openxmlformats.org/presentationml/2006/ole">
              <mc:AlternateContent xmlns:mc="http://schemas.openxmlformats.org/markup-compatibility/2006">
                <mc:Choice xmlns:v="urn:schemas-microsoft-com:vml" Requires="v">
                  <p:oleObj spid="_x0000_s186395" name="CorelDRAW" r:id="rId9" imgW="3350055" imgH="3367935" progId="CorelDraw.Graphic.18">
                    <p:embed/>
                  </p:oleObj>
                </mc:Choice>
                <mc:Fallback>
                  <p:oleObj name="CorelDRAW" r:id="rId9" imgW="3350055" imgH="3367935" progId="CorelDraw.Graphic.18">
                    <p:embed/>
                    <p:pic>
                      <p:nvPicPr>
                        <p:cNvPr id="47" name="Object 46">
                          <a:extLst>
                            <a:ext uri="{FF2B5EF4-FFF2-40B4-BE49-F238E27FC236}">
                              <a16:creationId xmlns:a16="http://schemas.microsoft.com/office/drawing/2014/main" id="{5509E108-243C-4CF6-81A1-D500DE802766}"/>
                            </a:ext>
                          </a:extLst>
                        </p:cNvPr>
                        <p:cNvPicPr/>
                        <p:nvPr/>
                      </p:nvPicPr>
                      <p:blipFill>
                        <a:blip r:embed="rId10"/>
                        <a:stretch>
                          <a:fillRect/>
                        </a:stretch>
                      </p:blipFill>
                      <p:spPr>
                        <a:xfrm>
                          <a:off x="6123155" y="1563236"/>
                          <a:ext cx="534172" cy="537210"/>
                        </a:xfrm>
                        <a:prstGeom prst="rect">
                          <a:avLst/>
                        </a:prstGeom>
                      </p:spPr>
                    </p:pic>
                  </p:oleObj>
                </mc:Fallback>
              </mc:AlternateContent>
            </a:graphicData>
          </a:graphic>
        </p:graphicFrame>
        <p:sp>
          <p:nvSpPr>
            <p:cNvPr id="55" name="Oval 54">
              <a:extLst>
                <a:ext uri="{FF2B5EF4-FFF2-40B4-BE49-F238E27FC236}">
                  <a16:creationId xmlns:a16="http://schemas.microsoft.com/office/drawing/2014/main" id="{D5ECDC69-9A9F-43AF-AABB-2D282A0961B8}"/>
                </a:ext>
              </a:extLst>
            </p:cNvPr>
            <p:cNvSpPr/>
            <p:nvPr/>
          </p:nvSpPr>
          <p:spPr>
            <a:xfrm>
              <a:off x="5829060" y="1250022"/>
              <a:ext cx="1122363" cy="1122363"/>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58BAD94C-2FD4-4CE6-B19E-0A2896133947}"/>
              </a:ext>
            </a:extLst>
          </p:cNvPr>
          <p:cNvGrpSpPr/>
          <p:nvPr/>
        </p:nvGrpSpPr>
        <p:grpSpPr>
          <a:xfrm>
            <a:off x="5097426" y="2745314"/>
            <a:ext cx="1762270" cy="1224042"/>
            <a:chOff x="5401777" y="4043135"/>
            <a:chExt cx="1596573" cy="1122363"/>
          </a:xfrm>
        </p:grpSpPr>
        <p:sp>
          <p:nvSpPr>
            <p:cNvPr id="57" name="Oval 56">
              <a:extLst>
                <a:ext uri="{FF2B5EF4-FFF2-40B4-BE49-F238E27FC236}">
                  <a16:creationId xmlns:a16="http://schemas.microsoft.com/office/drawing/2014/main" id="{34C8E596-5C9F-43FC-8B68-78039DBCE96B}"/>
                </a:ext>
              </a:extLst>
            </p:cNvPr>
            <p:cNvSpPr/>
            <p:nvPr/>
          </p:nvSpPr>
          <p:spPr>
            <a:xfrm>
              <a:off x="5638883" y="4043135"/>
              <a:ext cx="1122363" cy="1122363"/>
            </a:xfrm>
            <a:prstGeom prst="ellipse">
              <a:avLst/>
            </a:prstGeom>
            <a:solidFill>
              <a:schemeClr val="accent1">
                <a:lumMod val="20000"/>
                <a:lumOff val="80000"/>
              </a:schemeClr>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1">
              <a:extLst>
                <a:ext uri="{FF2B5EF4-FFF2-40B4-BE49-F238E27FC236}">
                  <a16:creationId xmlns:a16="http://schemas.microsoft.com/office/drawing/2014/main" id="{AA0BB13D-20F6-4FE4-AA62-555D9954E2C0}"/>
                </a:ext>
              </a:extLst>
            </p:cNvPr>
            <p:cNvSpPr txBox="1">
              <a:spLocks/>
            </p:cNvSpPr>
            <p:nvPr/>
          </p:nvSpPr>
          <p:spPr>
            <a:xfrm>
              <a:off x="5401777" y="4512979"/>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400" b="1" dirty="0">
                  <a:solidFill>
                    <a:schemeClr val="bg2">
                      <a:lumMod val="25000"/>
                    </a:schemeClr>
                  </a:solidFill>
                  <a:latin typeface="Adobe Heiti Std R" panose="020B0400000000000000" pitchFamily="34" charset="-128"/>
                  <a:ea typeface="Adobe Heiti Std R" panose="020B0400000000000000" pitchFamily="34" charset="-128"/>
                </a:rPr>
                <a:t>GOODS</a:t>
              </a:r>
              <a:endParaRPr lang="en-US" sz="1400" b="1" dirty="0">
                <a:solidFill>
                  <a:schemeClr val="bg2">
                    <a:lumMod val="25000"/>
                  </a:schemeClr>
                </a:solidFill>
                <a:latin typeface="Adobe Heiti Std R" panose="020B0400000000000000" pitchFamily="34" charset="-128"/>
                <a:ea typeface="Adobe Heiti Std R" panose="020B0400000000000000" pitchFamily="34" charset="-128"/>
              </a:endParaRPr>
            </a:p>
          </p:txBody>
        </p:sp>
      </p:grpSp>
      <p:cxnSp>
        <p:nvCxnSpPr>
          <p:cNvPr id="59" name="Curved Connector 78">
            <a:extLst>
              <a:ext uri="{FF2B5EF4-FFF2-40B4-BE49-F238E27FC236}">
                <a16:creationId xmlns:a16="http://schemas.microsoft.com/office/drawing/2014/main" id="{B39345D1-8873-4A97-ADFF-253C6F024C9B}"/>
              </a:ext>
            </a:extLst>
          </p:cNvPr>
          <p:cNvCxnSpPr>
            <a:stCxn id="57" idx="7"/>
            <a:endCxn id="51" idx="3"/>
          </p:cNvCxnSpPr>
          <p:nvPr/>
        </p:nvCxnSpPr>
        <p:spPr>
          <a:xfrm rot="5400000" flipH="1" flipV="1">
            <a:off x="6479981" y="2117812"/>
            <a:ext cx="743338" cy="870180"/>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82">
            <a:extLst>
              <a:ext uri="{FF2B5EF4-FFF2-40B4-BE49-F238E27FC236}">
                <a16:creationId xmlns:a16="http://schemas.microsoft.com/office/drawing/2014/main" id="{D4DE4342-0AA0-42B2-8951-F995F348EBEC}"/>
              </a:ext>
            </a:extLst>
          </p:cNvPr>
          <p:cNvCxnSpPr>
            <a:stCxn id="57" idx="6"/>
            <a:endCxn id="48" idx="2"/>
          </p:cNvCxnSpPr>
          <p:nvPr/>
        </p:nvCxnSpPr>
        <p:spPr>
          <a:xfrm flipV="1">
            <a:off x="6597985" y="2863445"/>
            <a:ext cx="1340881" cy="493890"/>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85">
            <a:extLst>
              <a:ext uri="{FF2B5EF4-FFF2-40B4-BE49-F238E27FC236}">
                <a16:creationId xmlns:a16="http://schemas.microsoft.com/office/drawing/2014/main" id="{7CACEC11-0597-400D-92A7-36D596C66155}"/>
              </a:ext>
            </a:extLst>
          </p:cNvPr>
          <p:cNvCxnSpPr>
            <a:stCxn id="57" idx="0"/>
            <a:endCxn id="55" idx="4"/>
          </p:cNvCxnSpPr>
          <p:nvPr/>
        </p:nvCxnSpPr>
        <p:spPr>
          <a:xfrm rot="16200000" flipV="1">
            <a:off x="5558574" y="2325324"/>
            <a:ext cx="549458" cy="290521"/>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89">
            <a:extLst>
              <a:ext uri="{FF2B5EF4-FFF2-40B4-BE49-F238E27FC236}">
                <a16:creationId xmlns:a16="http://schemas.microsoft.com/office/drawing/2014/main" id="{66A136AA-1BDC-4A57-9AAA-3023EFA5970D}"/>
              </a:ext>
            </a:extLst>
          </p:cNvPr>
          <p:cNvCxnSpPr>
            <a:stCxn id="26" idx="3"/>
            <a:endCxn id="57" idx="2"/>
          </p:cNvCxnSpPr>
          <p:nvPr/>
        </p:nvCxnSpPr>
        <p:spPr>
          <a:xfrm flipV="1">
            <a:off x="4247983" y="3357335"/>
            <a:ext cx="1111157" cy="668428"/>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BF514E2-F4DD-46C3-BCB4-F621AD89561C}"/>
              </a:ext>
            </a:extLst>
          </p:cNvPr>
          <p:cNvGrpSpPr/>
          <p:nvPr/>
        </p:nvGrpSpPr>
        <p:grpSpPr>
          <a:xfrm>
            <a:off x="6340890" y="4487800"/>
            <a:ext cx="1762270" cy="1224042"/>
            <a:chOff x="5059172" y="3674690"/>
            <a:chExt cx="1596573" cy="1122363"/>
          </a:xfrm>
        </p:grpSpPr>
        <p:sp>
          <p:nvSpPr>
            <p:cNvPr id="64" name="Oval 63">
              <a:extLst>
                <a:ext uri="{FF2B5EF4-FFF2-40B4-BE49-F238E27FC236}">
                  <a16:creationId xmlns:a16="http://schemas.microsoft.com/office/drawing/2014/main" id="{25DBA1D9-1D3E-4504-836B-C9AAB3A1C90E}"/>
                </a:ext>
              </a:extLst>
            </p:cNvPr>
            <p:cNvSpPr/>
            <p:nvPr/>
          </p:nvSpPr>
          <p:spPr>
            <a:xfrm>
              <a:off x="5304863" y="3674690"/>
              <a:ext cx="1122363" cy="1122363"/>
            </a:xfrm>
            <a:prstGeom prst="ellipse">
              <a:avLst/>
            </a:prstGeom>
            <a:solidFill>
              <a:schemeClr val="accent4">
                <a:lumMod val="40000"/>
                <a:lumOff val="60000"/>
              </a:schemeClr>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D37224F4-2C7A-4246-AEF0-3B548EA0BCE0}"/>
                </a:ext>
              </a:extLst>
            </p:cNvPr>
            <p:cNvSpPr txBox="1">
              <a:spLocks/>
            </p:cNvSpPr>
            <p:nvPr/>
          </p:nvSpPr>
          <p:spPr>
            <a:xfrm>
              <a:off x="5059172" y="4135710"/>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400" b="1" dirty="0">
                  <a:solidFill>
                    <a:schemeClr val="bg2">
                      <a:lumMod val="25000"/>
                    </a:schemeClr>
                  </a:solidFill>
                  <a:latin typeface="Adobe Heiti Std R" panose="020B0400000000000000" pitchFamily="34" charset="-128"/>
                  <a:ea typeface="Adobe Heiti Std R" panose="020B0400000000000000" pitchFamily="34" charset="-128"/>
                </a:rPr>
                <a:t>SERVICE</a:t>
              </a:r>
              <a:endParaRPr lang="en-US" sz="1400" b="1" dirty="0">
                <a:solidFill>
                  <a:schemeClr val="bg2">
                    <a:lumMod val="25000"/>
                  </a:schemeClr>
                </a:solidFill>
                <a:latin typeface="Adobe Heiti Std R" panose="020B0400000000000000" pitchFamily="34" charset="-128"/>
                <a:ea typeface="Adobe Heiti Std R" panose="020B0400000000000000" pitchFamily="34" charset="-128"/>
              </a:endParaRPr>
            </a:p>
          </p:txBody>
        </p:sp>
      </p:grpSp>
      <p:cxnSp>
        <p:nvCxnSpPr>
          <p:cNvPr id="66" name="Curved Connector 98">
            <a:extLst>
              <a:ext uri="{FF2B5EF4-FFF2-40B4-BE49-F238E27FC236}">
                <a16:creationId xmlns:a16="http://schemas.microsoft.com/office/drawing/2014/main" id="{C6752903-B2C8-4854-B6A0-47ECDB168FC0}"/>
              </a:ext>
            </a:extLst>
          </p:cNvPr>
          <p:cNvCxnSpPr>
            <a:stCxn id="26" idx="3"/>
            <a:endCxn id="64" idx="2"/>
          </p:cNvCxnSpPr>
          <p:nvPr/>
        </p:nvCxnSpPr>
        <p:spPr>
          <a:xfrm>
            <a:off x="4247983" y="4025763"/>
            <a:ext cx="2364096" cy="1074058"/>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itle 1">
            <a:extLst>
              <a:ext uri="{FF2B5EF4-FFF2-40B4-BE49-F238E27FC236}">
                <a16:creationId xmlns:a16="http://schemas.microsoft.com/office/drawing/2014/main" id="{EB5E99FE-50B2-45F3-B152-A9A1AB55DE96}"/>
              </a:ext>
            </a:extLst>
          </p:cNvPr>
          <p:cNvSpPr txBox="1">
            <a:spLocks/>
          </p:cNvSpPr>
          <p:nvPr/>
        </p:nvSpPr>
        <p:spPr>
          <a:xfrm>
            <a:off x="4605817" y="1676874"/>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dirty="0">
                <a:solidFill>
                  <a:schemeClr val="bg2">
                    <a:lumMod val="50000"/>
                  </a:schemeClr>
                </a:solidFill>
                <a:latin typeface="Adobe Heiti Std R" panose="020B0400000000000000" pitchFamily="34" charset="-128"/>
                <a:ea typeface="Adobe Heiti Std R" panose="020B0400000000000000" pitchFamily="34" charset="-128"/>
              </a:rPr>
              <a:t>Property</a:t>
            </a:r>
            <a:endParaRPr lang="en-US" sz="1000" dirty="0">
              <a:solidFill>
                <a:schemeClr val="bg2">
                  <a:lumMod val="50000"/>
                </a:schemeClr>
              </a:solidFill>
              <a:latin typeface="Adobe Heiti Std R" panose="020B0400000000000000" pitchFamily="34" charset="-128"/>
              <a:ea typeface="Adobe Heiti Std R" panose="020B0400000000000000" pitchFamily="34" charset="-128"/>
            </a:endParaRPr>
          </a:p>
        </p:txBody>
      </p:sp>
      <p:sp>
        <p:nvSpPr>
          <p:cNvPr id="68" name="Title 1">
            <a:extLst>
              <a:ext uri="{FF2B5EF4-FFF2-40B4-BE49-F238E27FC236}">
                <a16:creationId xmlns:a16="http://schemas.microsoft.com/office/drawing/2014/main" id="{16C3AF24-2805-4549-84D2-8E087F6BDA42}"/>
              </a:ext>
            </a:extLst>
          </p:cNvPr>
          <p:cNvSpPr txBox="1">
            <a:spLocks/>
          </p:cNvSpPr>
          <p:nvPr/>
        </p:nvSpPr>
        <p:spPr>
          <a:xfrm>
            <a:off x="8086693" y="1723872"/>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dirty="0">
                <a:solidFill>
                  <a:schemeClr val="bg2">
                    <a:lumMod val="50000"/>
                  </a:schemeClr>
                </a:solidFill>
                <a:latin typeface="Adobe Heiti Std R" panose="020B0400000000000000" pitchFamily="34" charset="-128"/>
                <a:ea typeface="Adobe Heiti Std R" panose="020B0400000000000000" pitchFamily="34" charset="-128"/>
              </a:rPr>
              <a:t>House</a:t>
            </a:r>
            <a:endParaRPr lang="en-US" sz="1000" dirty="0">
              <a:solidFill>
                <a:schemeClr val="bg2">
                  <a:lumMod val="50000"/>
                </a:schemeClr>
              </a:solidFill>
              <a:latin typeface="Adobe Heiti Std R" panose="020B0400000000000000" pitchFamily="34" charset="-128"/>
              <a:ea typeface="Adobe Heiti Std R" panose="020B0400000000000000" pitchFamily="34" charset="-128"/>
            </a:endParaRPr>
          </a:p>
        </p:txBody>
      </p:sp>
      <p:sp>
        <p:nvSpPr>
          <p:cNvPr id="69" name="Title 1">
            <a:extLst>
              <a:ext uri="{FF2B5EF4-FFF2-40B4-BE49-F238E27FC236}">
                <a16:creationId xmlns:a16="http://schemas.microsoft.com/office/drawing/2014/main" id="{A0A6C8E1-B42C-42DC-876C-4E798A7183E0}"/>
              </a:ext>
            </a:extLst>
          </p:cNvPr>
          <p:cNvSpPr txBox="1">
            <a:spLocks/>
          </p:cNvSpPr>
          <p:nvPr/>
        </p:nvSpPr>
        <p:spPr>
          <a:xfrm>
            <a:off x="8902039" y="2684130"/>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200" dirty="0">
                <a:solidFill>
                  <a:schemeClr val="bg2">
                    <a:lumMod val="50000"/>
                  </a:schemeClr>
                </a:solidFill>
                <a:latin typeface="Adobe Heiti Std R" panose="020B0400000000000000" pitchFamily="34" charset="-128"/>
                <a:ea typeface="Adobe Heiti Std R" panose="020B0400000000000000" pitchFamily="34" charset="-128"/>
              </a:rPr>
              <a:t>Car</a:t>
            </a:r>
            <a:endParaRPr lang="en-US" sz="1200" dirty="0">
              <a:solidFill>
                <a:schemeClr val="bg2">
                  <a:lumMod val="50000"/>
                </a:schemeClr>
              </a:solidFill>
              <a:latin typeface="Adobe Heiti Std R" panose="020B0400000000000000" pitchFamily="34" charset="-128"/>
              <a:ea typeface="Adobe Heiti Std R" panose="020B0400000000000000" pitchFamily="34" charset="-128"/>
            </a:endParaRPr>
          </a:p>
        </p:txBody>
      </p:sp>
      <p:grpSp>
        <p:nvGrpSpPr>
          <p:cNvPr id="70" name="Group 69">
            <a:extLst>
              <a:ext uri="{FF2B5EF4-FFF2-40B4-BE49-F238E27FC236}">
                <a16:creationId xmlns:a16="http://schemas.microsoft.com/office/drawing/2014/main" id="{3B7DF260-B668-41F5-A566-A3C487F03FD0}"/>
              </a:ext>
            </a:extLst>
          </p:cNvPr>
          <p:cNvGrpSpPr/>
          <p:nvPr/>
        </p:nvGrpSpPr>
        <p:grpSpPr>
          <a:xfrm>
            <a:off x="7133966" y="3544749"/>
            <a:ext cx="647753" cy="598336"/>
            <a:chOff x="8533579" y="2114562"/>
            <a:chExt cx="647753" cy="598336"/>
          </a:xfrm>
        </p:grpSpPr>
        <p:sp>
          <p:nvSpPr>
            <p:cNvPr id="71" name="Oval 70">
              <a:extLst>
                <a:ext uri="{FF2B5EF4-FFF2-40B4-BE49-F238E27FC236}">
                  <a16:creationId xmlns:a16="http://schemas.microsoft.com/office/drawing/2014/main" id="{19DABF00-A97A-437B-88EF-487AB22B9D9B}"/>
                </a:ext>
              </a:extLst>
            </p:cNvPr>
            <p:cNvSpPr/>
            <p:nvPr/>
          </p:nvSpPr>
          <p:spPr>
            <a:xfrm>
              <a:off x="8558287" y="2114562"/>
              <a:ext cx="598338" cy="598336"/>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72AC145D-706D-4A28-877C-838167CFCD48}"/>
                </a:ext>
              </a:extLst>
            </p:cNvPr>
            <p:cNvSpPr txBox="1">
              <a:spLocks/>
            </p:cNvSpPr>
            <p:nvPr/>
          </p:nvSpPr>
          <p:spPr>
            <a:xfrm>
              <a:off x="8533579" y="2312246"/>
              <a:ext cx="647753" cy="274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dirty="0" err="1">
                  <a:solidFill>
                    <a:schemeClr val="bg2">
                      <a:lumMod val="50000"/>
                    </a:schemeClr>
                  </a:solidFill>
                  <a:latin typeface="Adobe Heiti Std R" panose="020B0400000000000000" pitchFamily="34" charset="-128"/>
                  <a:ea typeface="Adobe Heiti Std R" panose="020B0400000000000000" pitchFamily="34" charset="-128"/>
                </a:rPr>
                <a:t>Etc</a:t>
              </a:r>
              <a:endParaRPr lang="en-US" sz="1200" dirty="0">
                <a:solidFill>
                  <a:schemeClr val="bg2">
                    <a:lumMod val="50000"/>
                  </a:schemeClr>
                </a:solidFill>
                <a:latin typeface="Adobe Heiti Std R" panose="020B0400000000000000" pitchFamily="34" charset="-128"/>
                <a:ea typeface="Adobe Heiti Std R" panose="020B0400000000000000" pitchFamily="34" charset="-128"/>
              </a:endParaRPr>
            </a:p>
          </p:txBody>
        </p:sp>
      </p:grpSp>
      <p:cxnSp>
        <p:nvCxnSpPr>
          <p:cNvPr id="73" name="Curved Connector 111">
            <a:extLst>
              <a:ext uri="{FF2B5EF4-FFF2-40B4-BE49-F238E27FC236}">
                <a16:creationId xmlns:a16="http://schemas.microsoft.com/office/drawing/2014/main" id="{B356DD85-348E-4F9F-9C53-001559C91C34}"/>
              </a:ext>
            </a:extLst>
          </p:cNvPr>
          <p:cNvCxnSpPr>
            <a:stCxn id="57" idx="6"/>
            <a:endCxn id="71" idx="2"/>
          </p:cNvCxnSpPr>
          <p:nvPr/>
        </p:nvCxnSpPr>
        <p:spPr>
          <a:xfrm>
            <a:off x="6597985" y="3357335"/>
            <a:ext cx="560689" cy="486582"/>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28E7271C-8DA2-4ED0-B0A4-A68A98D25BE5}"/>
              </a:ext>
            </a:extLst>
          </p:cNvPr>
          <p:cNvSpPr txBox="1">
            <a:spLocks/>
          </p:cNvSpPr>
          <p:nvPr/>
        </p:nvSpPr>
        <p:spPr>
          <a:xfrm>
            <a:off x="9993375" y="3904185"/>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dirty="0">
                <a:solidFill>
                  <a:schemeClr val="bg2">
                    <a:lumMod val="50000"/>
                  </a:schemeClr>
                </a:solidFill>
                <a:latin typeface="Adobe Heiti Std R" panose="020B0400000000000000" pitchFamily="34" charset="-128"/>
                <a:ea typeface="Adobe Heiti Std R" panose="020B0400000000000000" pitchFamily="34" charset="-128"/>
              </a:rPr>
              <a:t>Rental</a:t>
            </a:r>
            <a:endParaRPr lang="en-US" sz="1000" dirty="0">
              <a:solidFill>
                <a:schemeClr val="bg2">
                  <a:lumMod val="50000"/>
                </a:schemeClr>
              </a:solidFill>
              <a:latin typeface="Adobe Heiti Std R" panose="020B0400000000000000" pitchFamily="34" charset="-128"/>
              <a:ea typeface="Adobe Heiti Std R" panose="020B0400000000000000" pitchFamily="34" charset="-128"/>
            </a:endParaRPr>
          </a:p>
        </p:txBody>
      </p:sp>
      <p:grpSp>
        <p:nvGrpSpPr>
          <p:cNvPr id="75" name="Group 74">
            <a:extLst>
              <a:ext uri="{FF2B5EF4-FFF2-40B4-BE49-F238E27FC236}">
                <a16:creationId xmlns:a16="http://schemas.microsoft.com/office/drawing/2014/main" id="{9B483E68-595D-48F8-BFBB-27ED107E556C}"/>
              </a:ext>
            </a:extLst>
          </p:cNvPr>
          <p:cNvGrpSpPr/>
          <p:nvPr/>
        </p:nvGrpSpPr>
        <p:grpSpPr>
          <a:xfrm>
            <a:off x="9217128" y="3672480"/>
            <a:ext cx="789034" cy="789032"/>
            <a:chOff x="9217128" y="3340896"/>
            <a:chExt cx="789034" cy="789032"/>
          </a:xfrm>
        </p:grpSpPr>
        <p:sp>
          <p:nvSpPr>
            <p:cNvPr id="76" name="Oval 75">
              <a:extLst>
                <a:ext uri="{FF2B5EF4-FFF2-40B4-BE49-F238E27FC236}">
                  <a16:creationId xmlns:a16="http://schemas.microsoft.com/office/drawing/2014/main" id="{FD6F29E2-39A4-4C91-B48B-49C9BD8422C7}"/>
                </a:ext>
              </a:extLst>
            </p:cNvPr>
            <p:cNvSpPr/>
            <p:nvPr/>
          </p:nvSpPr>
          <p:spPr>
            <a:xfrm>
              <a:off x="9217128" y="3340896"/>
              <a:ext cx="789034" cy="789032"/>
            </a:xfrm>
            <a:prstGeom prst="ellipse">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7" name="Object 76">
              <a:extLst>
                <a:ext uri="{FF2B5EF4-FFF2-40B4-BE49-F238E27FC236}">
                  <a16:creationId xmlns:a16="http://schemas.microsoft.com/office/drawing/2014/main" id="{CF707706-740E-4DE1-A879-15BD046948C6}"/>
                </a:ext>
              </a:extLst>
            </p:cNvPr>
            <p:cNvGraphicFramePr>
              <a:graphicFrameLocks noChangeAspect="1"/>
            </p:cNvGraphicFramePr>
            <p:nvPr>
              <p:extLst>
                <p:ext uri="{D42A27DB-BD31-4B8C-83A1-F6EECF244321}">
                  <p14:modId xmlns:p14="http://schemas.microsoft.com/office/powerpoint/2010/main" val="3071329982"/>
                </p:ext>
              </p:extLst>
            </p:nvPr>
          </p:nvGraphicFramePr>
          <p:xfrm>
            <a:off x="9357625" y="3481507"/>
            <a:ext cx="508040" cy="407960"/>
          </p:xfrm>
          <a:graphic>
            <a:graphicData uri="http://schemas.openxmlformats.org/presentationml/2006/ole">
              <mc:AlternateContent xmlns:mc="http://schemas.openxmlformats.org/markup-compatibility/2006">
                <mc:Choice xmlns:v="urn:schemas-microsoft-com:vml" Requires="v">
                  <p:oleObj spid="_x0000_s186396" name="CorelDRAW" r:id="rId11" imgW="3377004" imgH="2712089" progId="CorelDraw.Graphic.18">
                    <p:embed/>
                  </p:oleObj>
                </mc:Choice>
                <mc:Fallback>
                  <p:oleObj name="CorelDRAW" r:id="rId11" imgW="3377004" imgH="2712089" progId="CorelDraw.Graphic.18">
                    <p:embed/>
                    <p:pic>
                      <p:nvPicPr>
                        <p:cNvPr id="70" name="Object 69">
                          <a:extLst>
                            <a:ext uri="{FF2B5EF4-FFF2-40B4-BE49-F238E27FC236}">
                              <a16:creationId xmlns:a16="http://schemas.microsoft.com/office/drawing/2014/main" id="{219ABD4A-D269-4952-9BE0-10FBC82CD95C}"/>
                            </a:ext>
                          </a:extLst>
                        </p:cNvPr>
                        <p:cNvPicPr/>
                        <p:nvPr/>
                      </p:nvPicPr>
                      <p:blipFill>
                        <a:blip r:embed="rId12"/>
                        <a:stretch>
                          <a:fillRect/>
                        </a:stretch>
                      </p:blipFill>
                      <p:spPr>
                        <a:xfrm>
                          <a:off x="9357625" y="3481507"/>
                          <a:ext cx="508040" cy="407960"/>
                        </a:xfrm>
                        <a:prstGeom prst="rect">
                          <a:avLst/>
                        </a:prstGeom>
                      </p:spPr>
                    </p:pic>
                  </p:oleObj>
                </mc:Fallback>
              </mc:AlternateContent>
            </a:graphicData>
          </a:graphic>
        </p:graphicFrame>
      </p:grpSp>
      <p:cxnSp>
        <p:nvCxnSpPr>
          <p:cNvPr id="78" name="Curved Connector 129">
            <a:extLst>
              <a:ext uri="{FF2B5EF4-FFF2-40B4-BE49-F238E27FC236}">
                <a16:creationId xmlns:a16="http://schemas.microsoft.com/office/drawing/2014/main" id="{28B769DD-8EA8-416D-B117-69B67B72A2AA}"/>
              </a:ext>
            </a:extLst>
          </p:cNvPr>
          <p:cNvCxnSpPr>
            <a:stCxn id="64" idx="7"/>
            <a:endCxn id="76" idx="3"/>
          </p:cNvCxnSpPr>
          <p:nvPr/>
        </p:nvCxnSpPr>
        <p:spPr>
          <a:xfrm rot="5400000" flipH="1" flipV="1">
            <a:off x="8340541" y="3674919"/>
            <a:ext cx="321096" cy="1663180"/>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Title 1">
            <a:extLst>
              <a:ext uri="{FF2B5EF4-FFF2-40B4-BE49-F238E27FC236}">
                <a16:creationId xmlns:a16="http://schemas.microsoft.com/office/drawing/2014/main" id="{65B3A81F-3FAC-466C-9B9F-96D8F8696C7D}"/>
              </a:ext>
            </a:extLst>
          </p:cNvPr>
          <p:cNvSpPr txBox="1">
            <a:spLocks/>
          </p:cNvSpPr>
          <p:nvPr/>
        </p:nvSpPr>
        <p:spPr>
          <a:xfrm>
            <a:off x="10557757" y="4830793"/>
            <a:ext cx="1113082" cy="2779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dirty="0">
                <a:solidFill>
                  <a:schemeClr val="bg2">
                    <a:lumMod val="50000"/>
                  </a:schemeClr>
                </a:solidFill>
                <a:latin typeface="Adobe Heiti Std R" panose="020B0400000000000000" pitchFamily="34" charset="-128"/>
                <a:ea typeface="Adobe Heiti Std R" panose="020B0400000000000000" pitchFamily="34" charset="-128"/>
              </a:rPr>
              <a:t>Repair Services</a:t>
            </a:r>
            <a:endParaRPr lang="en-US" sz="1000" dirty="0">
              <a:solidFill>
                <a:schemeClr val="bg2">
                  <a:lumMod val="50000"/>
                </a:schemeClr>
              </a:solidFill>
              <a:latin typeface="Adobe Heiti Std R" panose="020B0400000000000000" pitchFamily="34" charset="-128"/>
              <a:ea typeface="Adobe Heiti Std R" panose="020B0400000000000000" pitchFamily="34" charset="-128"/>
            </a:endParaRPr>
          </a:p>
        </p:txBody>
      </p:sp>
      <p:cxnSp>
        <p:nvCxnSpPr>
          <p:cNvPr id="80" name="Curved Connector 136">
            <a:extLst>
              <a:ext uri="{FF2B5EF4-FFF2-40B4-BE49-F238E27FC236}">
                <a16:creationId xmlns:a16="http://schemas.microsoft.com/office/drawing/2014/main" id="{7A632F4A-73F9-42B9-AF15-31047A885CC2}"/>
              </a:ext>
            </a:extLst>
          </p:cNvPr>
          <p:cNvCxnSpPr>
            <a:stCxn id="64" idx="6"/>
            <a:endCxn id="86" idx="2"/>
          </p:cNvCxnSpPr>
          <p:nvPr/>
        </p:nvCxnSpPr>
        <p:spPr>
          <a:xfrm flipV="1">
            <a:off x="7850925" y="4966358"/>
            <a:ext cx="1909957" cy="133463"/>
          </a:xfrm>
          <a:prstGeom prst="curvedConnector3">
            <a:avLst>
              <a:gd name="adj1" fmla="val 5000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71561722-E57F-4FFA-B205-CF24DBC3B2B9}"/>
              </a:ext>
            </a:extLst>
          </p:cNvPr>
          <p:cNvGrpSpPr/>
          <p:nvPr/>
        </p:nvGrpSpPr>
        <p:grpSpPr>
          <a:xfrm>
            <a:off x="9831522" y="5507517"/>
            <a:ext cx="647753" cy="598336"/>
            <a:chOff x="8560240" y="2002793"/>
            <a:chExt cx="647753" cy="598336"/>
          </a:xfrm>
        </p:grpSpPr>
        <p:sp>
          <p:nvSpPr>
            <p:cNvPr id="82" name="Oval 81">
              <a:extLst>
                <a:ext uri="{FF2B5EF4-FFF2-40B4-BE49-F238E27FC236}">
                  <a16:creationId xmlns:a16="http://schemas.microsoft.com/office/drawing/2014/main" id="{4A795E4C-C510-42E0-A4BF-E06C9A50605C}"/>
                </a:ext>
              </a:extLst>
            </p:cNvPr>
            <p:cNvSpPr/>
            <p:nvPr/>
          </p:nvSpPr>
          <p:spPr>
            <a:xfrm>
              <a:off x="8582994" y="2002793"/>
              <a:ext cx="598338" cy="598336"/>
            </a:xfrm>
            <a:prstGeom prst="ellipse">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itle 1">
              <a:extLst>
                <a:ext uri="{FF2B5EF4-FFF2-40B4-BE49-F238E27FC236}">
                  <a16:creationId xmlns:a16="http://schemas.microsoft.com/office/drawing/2014/main" id="{EE3D38CC-72D3-4E26-A209-6B18AD7DFD29}"/>
                </a:ext>
              </a:extLst>
            </p:cNvPr>
            <p:cNvSpPr txBox="1">
              <a:spLocks/>
            </p:cNvSpPr>
            <p:nvPr/>
          </p:nvSpPr>
          <p:spPr>
            <a:xfrm>
              <a:off x="8560240" y="2201520"/>
              <a:ext cx="647753" cy="274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dirty="0" err="1">
                  <a:solidFill>
                    <a:schemeClr val="bg2">
                      <a:lumMod val="50000"/>
                    </a:schemeClr>
                  </a:solidFill>
                  <a:latin typeface="Adobe Heiti Std R" panose="020B0400000000000000" pitchFamily="34" charset="-128"/>
                  <a:ea typeface="Adobe Heiti Std R" panose="020B0400000000000000" pitchFamily="34" charset="-128"/>
                </a:rPr>
                <a:t>Etc</a:t>
              </a:r>
              <a:endParaRPr lang="en-US" sz="1200" dirty="0">
                <a:solidFill>
                  <a:schemeClr val="bg2">
                    <a:lumMod val="50000"/>
                  </a:schemeClr>
                </a:solidFill>
                <a:latin typeface="Adobe Heiti Std R" panose="020B0400000000000000" pitchFamily="34" charset="-128"/>
                <a:ea typeface="Adobe Heiti Std R" panose="020B0400000000000000" pitchFamily="34" charset="-128"/>
              </a:endParaRPr>
            </a:p>
          </p:txBody>
        </p:sp>
      </p:grpSp>
      <p:cxnSp>
        <p:nvCxnSpPr>
          <p:cNvPr id="84" name="Curved Connector 142">
            <a:extLst>
              <a:ext uri="{FF2B5EF4-FFF2-40B4-BE49-F238E27FC236}">
                <a16:creationId xmlns:a16="http://schemas.microsoft.com/office/drawing/2014/main" id="{768B4DA4-4CD4-4E02-B1EC-4C5C27D86642}"/>
              </a:ext>
            </a:extLst>
          </p:cNvPr>
          <p:cNvCxnSpPr>
            <a:stCxn id="64" idx="5"/>
            <a:endCxn id="82" idx="2"/>
          </p:cNvCxnSpPr>
          <p:nvPr/>
        </p:nvCxnSpPr>
        <p:spPr>
          <a:xfrm rot="16200000" flipH="1">
            <a:off x="8624838" y="4577247"/>
            <a:ext cx="274100" cy="2184776"/>
          </a:xfrm>
          <a:prstGeom prst="curvedConnector2">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5354A404-88CC-491A-A367-01B4A752272E}"/>
              </a:ext>
            </a:extLst>
          </p:cNvPr>
          <p:cNvGrpSpPr/>
          <p:nvPr/>
        </p:nvGrpSpPr>
        <p:grpSpPr>
          <a:xfrm>
            <a:off x="9760882" y="4571842"/>
            <a:ext cx="789034" cy="789032"/>
            <a:chOff x="9750126" y="4431307"/>
            <a:chExt cx="789034" cy="789032"/>
          </a:xfrm>
        </p:grpSpPr>
        <p:sp>
          <p:nvSpPr>
            <p:cNvPr id="86" name="Oval 85">
              <a:extLst>
                <a:ext uri="{FF2B5EF4-FFF2-40B4-BE49-F238E27FC236}">
                  <a16:creationId xmlns:a16="http://schemas.microsoft.com/office/drawing/2014/main" id="{24437AE6-38E0-4A47-8D9F-A900F3F0C30E}"/>
                </a:ext>
              </a:extLst>
            </p:cNvPr>
            <p:cNvSpPr/>
            <p:nvPr/>
          </p:nvSpPr>
          <p:spPr>
            <a:xfrm>
              <a:off x="9750126" y="4431307"/>
              <a:ext cx="789034" cy="789032"/>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7" name="Object 86">
              <a:extLst>
                <a:ext uri="{FF2B5EF4-FFF2-40B4-BE49-F238E27FC236}">
                  <a16:creationId xmlns:a16="http://schemas.microsoft.com/office/drawing/2014/main" id="{51BC36BB-EB32-46DE-BAD6-B3C54F13EEB3}"/>
                </a:ext>
              </a:extLst>
            </p:cNvPr>
            <p:cNvGraphicFramePr>
              <a:graphicFrameLocks noChangeAspect="1"/>
            </p:cNvGraphicFramePr>
            <p:nvPr>
              <p:extLst>
                <p:ext uri="{D42A27DB-BD31-4B8C-83A1-F6EECF244321}">
                  <p14:modId xmlns:p14="http://schemas.microsoft.com/office/powerpoint/2010/main" val="1460919104"/>
                </p:ext>
              </p:extLst>
            </p:nvPr>
          </p:nvGraphicFramePr>
          <p:xfrm>
            <a:off x="9944100" y="4607280"/>
            <a:ext cx="413917" cy="413330"/>
          </p:xfrm>
          <a:graphic>
            <a:graphicData uri="http://schemas.openxmlformats.org/presentationml/2006/ole">
              <mc:AlternateContent xmlns:mc="http://schemas.openxmlformats.org/markup-compatibility/2006">
                <mc:Choice xmlns:v="urn:schemas-microsoft-com:vml" Requires="v">
                  <p:oleObj spid="_x0000_s186397" name="CorelDRAW" r:id="rId13" imgW="3359319" imgH="3353641" progId="CorelDraw.Graphic.18">
                    <p:embed/>
                  </p:oleObj>
                </mc:Choice>
                <mc:Fallback>
                  <p:oleObj name="CorelDRAW" r:id="rId13" imgW="3359319" imgH="3353641" progId="CorelDraw.Graphic.18">
                    <p:embed/>
                    <p:pic>
                      <p:nvPicPr>
                        <p:cNvPr id="80" name="Object 79">
                          <a:extLst>
                            <a:ext uri="{FF2B5EF4-FFF2-40B4-BE49-F238E27FC236}">
                              <a16:creationId xmlns:a16="http://schemas.microsoft.com/office/drawing/2014/main" id="{4EF757D9-E349-4EDB-97CB-C41B398F45F7}"/>
                            </a:ext>
                          </a:extLst>
                        </p:cNvPr>
                        <p:cNvPicPr/>
                        <p:nvPr/>
                      </p:nvPicPr>
                      <p:blipFill>
                        <a:blip r:embed="rId14"/>
                        <a:stretch>
                          <a:fillRect/>
                        </a:stretch>
                      </p:blipFill>
                      <p:spPr>
                        <a:xfrm>
                          <a:off x="9944100" y="4607280"/>
                          <a:ext cx="413917" cy="413330"/>
                        </a:xfrm>
                        <a:prstGeom prst="rect">
                          <a:avLst/>
                        </a:prstGeom>
                      </p:spPr>
                    </p:pic>
                  </p:oleObj>
                </mc:Fallback>
              </mc:AlternateContent>
            </a:graphicData>
          </a:graphic>
        </p:graphicFrame>
      </p:grpSp>
      <p:cxnSp>
        <p:nvCxnSpPr>
          <p:cNvPr id="88" name="Curved Connector 147">
            <a:extLst>
              <a:ext uri="{FF2B5EF4-FFF2-40B4-BE49-F238E27FC236}">
                <a16:creationId xmlns:a16="http://schemas.microsoft.com/office/drawing/2014/main" id="{788D6FEB-0F4B-4718-AAF4-47DAA6959F56}"/>
              </a:ext>
            </a:extLst>
          </p:cNvPr>
          <p:cNvCxnSpPr>
            <a:endCxn id="24" idx="9"/>
          </p:cNvCxnSpPr>
          <p:nvPr/>
        </p:nvCxnSpPr>
        <p:spPr>
          <a:xfrm flipV="1">
            <a:off x="1188524" y="4030609"/>
            <a:ext cx="2291003" cy="903978"/>
          </a:xfrm>
          <a:prstGeom prst="curvedConnector3">
            <a:avLst>
              <a:gd name="adj1" fmla="val 52010"/>
            </a:avLst>
          </a:prstGeom>
          <a:ln w="28575">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Oval Callout 499">
            <a:extLst>
              <a:ext uri="{FF2B5EF4-FFF2-40B4-BE49-F238E27FC236}">
                <a16:creationId xmlns:a16="http://schemas.microsoft.com/office/drawing/2014/main" id="{41015A06-1F13-4164-A77D-22E8E3C44F38}"/>
              </a:ext>
            </a:extLst>
          </p:cNvPr>
          <p:cNvSpPr/>
          <p:nvPr/>
        </p:nvSpPr>
        <p:spPr>
          <a:xfrm>
            <a:off x="768816" y="1763297"/>
            <a:ext cx="2206613" cy="1394878"/>
          </a:xfrm>
          <a:prstGeom prst="wedgeEllipseCallout">
            <a:avLst/>
          </a:prstGeom>
          <a:noFill/>
          <a:ln w="127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 want to sell things through bitcoin</a:t>
            </a:r>
          </a:p>
        </p:txBody>
      </p:sp>
      <p:sp>
        <p:nvSpPr>
          <p:cNvPr id="90" name="Title 1">
            <a:extLst>
              <a:ext uri="{FF2B5EF4-FFF2-40B4-BE49-F238E27FC236}">
                <a16:creationId xmlns:a16="http://schemas.microsoft.com/office/drawing/2014/main" id="{6448190E-CC6E-4045-B708-2ECB28DF8C5C}"/>
              </a:ext>
            </a:extLst>
          </p:cNvPr>
          <p:cNvSpPr txBox="1">
            <a:spLocks/>
          </p:cNvSpPr>
          <p:nvPr/>
        </p:nvSpPr>
        <p:spPr>
          <a:xfrm>
            <a:off x="1725096" y="250562"/>
            <a:ext cx="96737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Sell Good &amp; Service With bitcoins</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364578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left)">
                                      <p:cBhvr>
                                        <p:cTn id="20" dur="500"/>
                                        <p:tgtEl>
                                          <p:spTgt spid="8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down)">
                                      <p:cBhvr>
                                        <p:cTn id="37" dur="500"/>
                                        <p:tgtEl>
                                          <p:spTgt spid="61"/>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left)">
                                      <p:cBhvr>
                                        <p:cTn id="50" dur="500"/>
                                        <p:tgtEl>
                                          <p:spTgt spid="5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left)">
                                      <p:cBhvr>
                                        <p:cTn id="63" dur="500"/>
                                        <p:tgtEl>
                                          <p:spTgt spid="60"/>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wipe(left)">
                                      <p:cBhvr>
                                        <p:cTn id="76" dur="500"/>
                                        <p:tgtEl>
                                          <p:spTgt spid="73"/>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500"/>
                                        <p:tgtEl>
                                          <p:spTgt spid="70"/>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89"/>
                                        </p:tgtEl>
                                        <p:attrNameLst>
                                          <p:attrName>style.visibility</p:attrName>
                                        </p:attrNameLst>
                                      </p:cBhvr>
                                      <p:to>
                                        <p:strVal val="hidden"/>
                                      </p:to>
                                    </p:set>
                                  </p:childTnLst>
                                </p:cTn>
                              </p:par>
                            </p:childTnLst>
                          </p:cTn>
                        </p:par>
                        <p:par>
                          <p:cTn id="85" fill="hold">
                            <p:stCondLst>
                              <p:cond delay="0"/>
                            </p:stCondLst>
                            <p:childTnLst>
                              <p:par>
                                <p:cTn id="86" presetID="22" presetClass="entr" presetSubtype="8" fill="hold" nodeType="after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wipe(left)">
                                      <p:cBhvr>
                                        <p:cTn id="88" dur="500"/>
                                        <p:tgtEl>
                                          <p:spTgt spid="66"/>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fade">
                                      <p:cBhvr>
                                        <p:cTn id="92" dur="500"/>
                                        <p:tgtEl>
                                          <p:spTgt spid="6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wipe(left)">
                                      <p:cBhvr>
                                        <p:cTn id="97" dur="500"/>
                                        <p:tgtEl>
                                          <p:spTgt spid="78"/>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500"/>
                                        <p:tgtEl>
                                          <p:spTgt spid="75"/>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74"/>
                                        </p:tgtEl>
                                        <p:attrNameLst>
                                          <p:attrName>style.visibility</p:attrName>
                                        </p:attrNameLst>
                                      </p:cBhvr>
                                      <p:to>
                                        <p:strVal val="visible"/>
                                      </p:to>
                                    </p:set>
                                    <p:animEffect transition="in" filter="fade">
                                      <p:cBhvr>
                                        <p:cTn id="105" dur="500"/>
                                        <p:tgtEl>
                                          <p:spTgt spid="74"/>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80"/>
                                        </p:tgtEl>
                                        <p:attrNameLst>
                                          <p:attrName>style.visibility</p:attrName>
                                        </p:attrNameLst>
                                      </p:cBhvr>
                                      <p:to>
                                        <p:strVal val="visible"/>
                                      </p:to>
                                    </p:set>
                                    <p:animEffect transition="in" filter="wipe(left)">
                                      <p:cBhvr>
                                        <p:cTn id="110" dur="500"/>
                                        <p:tgtEl>
                                          <p:spTgt spid="80"/>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85"/>
                                        </p:tgtEl>
                                        <p:attrNameLst>
                                          <p:attrName>style.visibility</p:attrName>
                                        </p:attrNameLst>
                                      </p:cBhvr>
                                      <p:to>
                                        <p:strVal val="visible"/>
                                      </p:to>
                                    </p:set>
                                    <p:animEffect transition="in" filter="fade">
                                      <p:cBhvr>
                                        <p:cTn id="114" dur="500"/>
                                        <p:tgtEl>
                                          <p:spTgt spid="85"/>
                                        </p:tgtEl>
                                      </p:cBhvr>
                                    </p:animEffect>
                                  </p:childTnLst>
                                </p:cTn>
                              </p:par>
                            </p:childTnLst>
                          </p:cTn>
                        </p:par>
                        <p:par>
                          <p:cTn id="115" fill="hold">
                            <p:stCondLst>
                              <p:cond delay="1000"/>
                            </p:stCondLst>
                            <p:childTnLst>
                              <p:par>
                                <p:cTn id="116" presetID="10" presetClass="entr" presetSubtype="0" fill="hold" grpId="0" nodeType="after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84"/>
                                        </p:tgtEl>
                                        <p:attrNameLst>
                                          <p:attrName>style.visibility</p:attrName>
                                        </p:attrNameLst>
                                      </p:cBhvr>
                                      <p:to>
                                        <p:strVal val="visible"/>
                                      </p:to>
                                    </p:set>
                                    <p:animEffect transition="in" filter="wipe(left)">
                                      <p:cBhvr>
                                        <p:cTn id="123" dur="500"/>
                                        <p:tgtEl>
                                          <p:spTgt spid="84"/>
                                        </p:tgtEl>
                                      </p:cBhvr>
                                    </p:animEffect>
                                  </p:childTnLst>
                                </p:cTn>
                              </p:par>
                            </p:childTnLst>
                          </p:cTn>
                        </p:par>
                        <p:par>
                          <p:cTn id="124" fill="hold">
                            <p:stCondLst>
                              <p:cond delay="500"/>
                            </p:stCondLst>
                            <p:childTnLst>
                              <p:par>
                                <p:cTn id="125" presetID="10" presetClass="entr" presetSubtype="0" fill="hold" nodeType="after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fade">
                                      <p:cBhvr>
                                        <p:cTn id="127" dur="500"/>
                                        <p:tgtEl>
                                          <p:spTgt spid="81"/>
                                        </p:tgtEl>
                                      </p:cBhvr>
                                    </p:animEffect>
                                  </p:childTnLst>
                                </p:cTn>
                              </p:par>
                            </p:childTnLst>
                          </p:cTn>
                        </p:par>
                        <p:par>
                          <p:cTn id="128" fill="hold">
                            <p:stCondLst>
                              <p:cond delay="1000"/>
                            </p:stCondLst>
                            <p:childTnLst>
                              <p:par>
                                <p:cTn id="129" presetID="42" presetClass="entr" presetSubtype="0" fill="hold" grpId="0" nodeType="afterEffect">
                                  <p:stCondLst>
                                    <p:cond delay="0"/>
                                  </p:stCondLst>
                                  <p:childTnLst>
                                    <p:set>
                                      <p:cBhvr>
                                        <p:cTn id="130" dur="1" fill="hold">
                                          <p:stCondLst>
                                            <p:cond delay="0"/>
                                          </p:stCondLst>
                                        </p:cTn>
                                        <p:tgtEl>
                                          <p:spTgt spid="90"/>
                                        </p:tgtEl>
                                        <p:attrNameLst>
                                          <p:attrName>style.visibility</p:attrName>
                                        </p:attrNameLst>
                                      </p:cBhvr>
                                      <p:to>
                                        <p:strVal val="visible"/>
                                      </p:to>
                                    </p:set>
                                    <p:animEffect transition="in" filter="fade">
                                      <p:cBhvr>
                                        <p:cTn id="131" dur="1000"/>
                                        <p:tgtEl>
                                          <p:spTgt spid="90"/>
                                        </p:tgtEl>
                                      </p:cBhvr>
                                    </p:animEffect>
                                    <p:anim calcmode="lin" valueType="num">
                                      <p:cBhvr>
                                        <p:cTn id="132" dur="1000" fill="hold"/>
                                        <p:tgtEl>
                                          <p:spTgt spid="90"/>
                                        </p:tgtEl>
                                        <p:attrNameLst>
                                          <p:attrName>ppt_x</p:attrName>
                                        </p:attrNameLst>
                                      </p:cBhvr>
                                      <p:tavLst>
                                        <p:tav tm="0">
                                          <p:val>
                                            <p:strVal val="#ppt_x"/>
                                          </p:val>
                                        </p:tav>
                                        <p:tav tm="100000">
                                          <p:val>
                                            <p:strVal val="#ppt_x"/>
                                          </p:val>
                                        </p:tav>
                                      </p:tavLst>
                                    </p:anim>
                                    <p:anim calcmode="lin" valueType="num">
                                      <p:cBhvr>
                                        <p:cTn id="13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67" grpId="0"/>
      <p:bldP spid="68" grpId="0"/>
      <p:bldP spid="69" grpId="0"/>
      <p:bldP spid="74" grpId="0"/>
      <p:bldP spid="79" grpId="0"/>
      <p:bldP spid="89" grpId="0" animBg="1"/>
      <p:bldP spid="89" grpId="1" animBg="1"/>
      <p:bldP spid="9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92519"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sp>
        <p:nvSpPr>
          <p:cNvPr id="11" name="Title 1">
            <a:extLst>
              <a:ext uri="{FF2B5EF4-FFF2-40B4-BE49-F238E27FC236}">
                <a16:creationId xmlns:a16="http://schemas.microsoft.com/office/drawing/2014/main" id="{F513FD09-FC35-451F-AA22-AD8168C9459B}"/>
              </a:ext>
            </a:extLst>
          </p:cNvPr>
          <p:cNvSpPr txBox="1">
            <a:spLocks/>
          </p:cNvSpPr>
          <p:nvPr/>
        </p:nvSpPr>
        <p:spPr>
          <a:xfrm>
            <a:off x="533400" y="567735"/>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Fiat &amp; bitcoins (BTC)</a:t>
            </a:r>
            <a:endParaRPr lang="en-US" sz="4000" b="1" dirty="0">
              <a:solidFill>
                <a:schemeClr val="accent2"/>
              </a:solidFill>
              <a:latin typeface="Leelawadee UI" panose="020B0502040204020203" pitchFamily="34" charset="-34"/>
              <a:cs typeface="Leelawadee UI" panose="020B0502040204020203" pitchFamily="34" charset="-34"/>
            </a:endParaRPr>
          </a:p>
        </p:txBody>
      </p:sp>
      <p:sp>
        <p:nvSpPr>
          <p:cNvPr id="12" name="Rectangle 11">
            <a:extLst>
              <a:ext uri="{FF2B5EF4-FFF2-40B4-BE49-F238E27FC236}">
                <a16:creationId xmlns:a16="http://schemas.microsoft.com/office/drawing/2014/main" id="{733A81D9-648C-4199-86A5-D428F773EDAC}"/>
              </a:ext>
            </a:extLst>
          </p:cNvPr>
          <p:cNvSpPr/>
          <p:nvPr/>
        </p:nvSpPr>
        <p:spPr>
          <a:xfrm>
            <a:off x="533401" y="2198160"/>
            <a:ext cx="10858499" cy="1200329"/>
          </a:xfrm>
          <a:prstGeom prst="rect">
            <a:avLst/>
          </a:prstGeom>
        </p:spPr>
        <p:txBody>
          <a:bodyPr wrap="square">
            <a:spAutoFit/>
          </a:bodyPr>
          <a:lstStyle/>
          <a:p>
            <a:pPr algn="just"/>
            <a:r>
              <a:rPr lang="en-ID"/>
              <a:t>As a digital currency, it can be bought, sold or exchanged with national currencies such as rupiah, dollars, pounds and so on.</a:t>
            </a:r>
          </a:p>
          <a:p>
            <a:pPr algn="just"/>
            <a:br>
              <a:rPr lang="en-ID"/>
            </a:br>
            <a:endParaRPr lang="en-ID"/>
          </a:p>
        </p:txBody>
      </p:sp>
      <p:grpSp>
        <p:nvGrpSpPr>
          <p:cNvPr id="13" name="Group 12">
            <a:extLst>
              <a:ext uri="{FF2B5EF4-FFF2-40B4-BE49-F238E27FC236}">
                <a16:creationId xmlns:a16="http://schemas.microsoft.com/office/drawing/2014/main" id="{DE103BE0-6650-436E-91C6-AD778C1BD8F0}"/>
              </a:ext>
            </a:extLst>
          </p:cNvPr>
          <p:cNvGrpSpPr/>
          <p:nvPr/>
        </p:nvGrpSpPr>
        <p:grpSpPr>
          <a:xfrm>
            <a:off x="6518781" y="3560189"/>
            <a:ext cx="1330325" cy="1811338"/>
            <a:chOff x="6478588" y="2935288"/>
            <a:chExt cx="1330325" cy="1811338"/>
          </a:xfrm>
        </p:grpSpPr>
        <p:sp>
          <p:nvSpPr>
            <p:cNvPr id="14" name="Freeform 5">
              <a:extLst>
                <a:ext uri="{FF2B5EF4-FFF2-40B4-BE49-F238E27FC236}">
                  <a16:creationId xmlns:a16="http://schemas.microsoft.com/office/drawing/2014/main" id="{199AEE44-603D-459C-9197-70106839FDE5}"/>
                </a:ext>
              </a:extLst>
            </p:cNvPr>
            <p:cNvSpPr>
              <a:spLocks noEditPoints="1"/>
            </p:cNvSpPr>
            <p:nvPr/>
          </p:nvSpPr>
          <p:spPr bwMode="auto">
            <a:xfrm>
              <a:off x="6775450" y="4530725"/>
              <a:ext cx="168275" cy="212725"/>
            </a:xfrm>
            <a:custGeom>
              <a:avLst/>
              <a:gdLst>
                <a:gd name="T0" fmla="*/ 0 w 77"/>
                <a:gd name="T1" fmla="*/ 2 h 98"/>
                <a:gd name="T2" fmla="*/ 26 w 77"/>
                <a:gd name="T3" fmla="*/ 0 h 98"/>
                <a:gd name="T4" fmla="*/ 62 w 77"/>
                <a:gd name="T5" fmla="*/ 10 h 98"/>
                <a:gd name="T6" fmla="*/ 77 w 77"/>
                <a:gd name="T7" fmla="*/ 47 h 98"/>
                <a:gd name="T8" fmla="*/ 62 w 77"/>
                <a:gd name="T9" fmla="*/ 87 h 98"/>
                <a:gd name="T10" fmla="*/ 22 w 77"/>
                <a:gd name="T11" fmla="*/ 98 h 98"/>
                <a:gd name="T12" fmla="*/ 0 w 77"/>
                <a:gd name="T13" fmla="*/ 97 h 98"/>
                <a:gd name="T14" fmla="*/ 0 w 77"/>
                <a:gd name="T15" fmla="*/ 2 h 98"/>
                <a:gd name="T16" fmla="*/ 21 w 77"/>
                <a:gd name="T17" fmla="*/ 82 h 98"/>
                <a:gd name="T18" fmla="*/ 27 w 77"/>
                <a:gd name="T19" fmla="*/ 82 h 98"/>
                <a:gd name="T20" fmla="*/ 55 w 77"/>
                <a:gd name="T21" fmla="*/ 47 h 98"/>
                <a:gd name="T22" fmla="*/ 29 w 77"/>
                <a:gd name="T23" fmla="*/ 16 h 98"/>
                <a:gd name="T24" fmla="*/ 21 w 77"/>
                <a:gd name="T25" fmla="*/ 17 h 98"/>
                <a:gd name="T26" fmla="*/ 21 w 77"/>
                <a:gd name="T27"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98">
                  <a:moveTo>
                    <a:pt x="0" y="2"/>
                  </a:moveTo>
                  <a:cubicBezTo>
                    <a:pt x="7" y="1"/>
                    <a:pt x="16" y="0"/>
                    <a:pt x="26" y="0"/>
                  </a:cubicBezTo>
                  <a:cubicBezTo>
                    <a:pt x="43" y="0"/>
                    <a:pt x="54" y="3"/>
                    <a:pt x="62" y="10"/>
                  </a:cubicBezTo>
                  <a:cubicBezTo>
                    <a:pt x="72" y="17"/>
                    <a:pt x="77" y="29"/>
                    <a:pt x="77" y="47"/>
                  </a:cubicBezTo>
                  <a:cubicBezTo>
                    <a:pt x="77" y="66"/>
                    <a:pt x="71" y="79"/>
                    <a:pt x="62" y="87"/>
                  </a:cubicBezTo>
                  <a:cubicBezTo>
                    <a:pt x="53" y="95"/>
                    <a:pt x="39" y="98"/>
                    <a:pt x="22" y="98"/>
                  </a:cubicBezTo>
                  <a:cubicBezTo>
                    <a:pt x="12" y="98"/>
                    <a:pt x="5" y="98"/>
                    <a:pt x="0" y="97"/>
                  </a:cubicBezTo>
                  <a:lnTo>
                    <a:pt x="0" y="2"/>
                  </a:lnTo>
                  <a:close/>
                  <a:moveTo>
                    <a:pt x="21" y="82"/>
                  </a:moveTo>
                  <a:cubicBezTo>
                    <a:pt x="22" y="82"/>
                    <a:pt x="25" y="82"/>
                    <a:pt x="27" y="82"/>
                  </a:cubicBezTo>
                  <a:cubicBezTo>
                    <a:pt x="44" y="82"/>
                    <a:pt x="55" y="72"/>
                    <a:pt x="55" y="47"/>
                  </a:cubicBezTo>
                  <a:cubicBezTo>
                    <a:pt x="55" y="27"/>
                    <a:pt x="46" y="16"/>
                    <a:pt x="29" y="16"/>
                  </a:cubicBezTo>
                  <a:cubicBezTo>
                    <a:pt x="25" y="16"/>
                    <a:pt x="23" y="17"/>
                    <a:pt x="21" y="17"/>
                  </a:cubicBezTo>
                  <a:lnTo>
                    <a:pt x="21" y="8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31D875AA-2B61-4644-8926-73236181C470}"/>
                </a:ext>
              </a:extLst>
            </p:cNvPr>
            <p:cNvSpPr>
              <a:spLocks noEditPoints="1"/>
            </p:cNvSpPr>
            <p:nvPr/>
          </p:nvSpPr>
          <p:spPr bwMode="auto">
            <a:xfrm>
              <a:off x="6964363" y="4586288"/>
              <a:ext cx="146050" cy="160338"/>
            </a:xfrm>
            <a:custGeom>
              <a:avLst/>
              <a:gdLst>
                <a:gd name="T0" fmla="*/ 67 w 67"/>
                <a:gd name="T1" fmla="*/ 36 h 73"/>
                <a:gd name="T2" fmla="*/ 33 w 67"/>
                <a:gd name="T3" fmla="*/ 73 h 73"/>
                <a:gd name="T4" fmla="*/ 0 w 67"/>
                <a:gd name="T5" fmla="*/ 37 h 73"/>
                <a:gd name="T6" fmla="*/ 34 w 67"/>
                <a:gd name="T7" fmla="*/ 0 h 73"/>
                <a:gd name="T8" fmla="*/ 67 w 67"/>
                <a:gd name="T9" fmla="*/ 36 h 73"/>
                <a:gd name="T10" fmla="*/ 21 w 67"/>
                <a:gd name="T11" fmla="*/ 36 h 73"/>
                <a:gd name="T12" fmla="*/ 34 w 67"/>
                <a:gd name="T13" fmla="*/ 58 h 73"/>
                <a:gd name="T14" fmla="*/ 46 w 67"/>
                <a:gd name="T15" fmla="*/ 36 h 73"/>
                <a:gd name="T16" fmla="*/ 34 w 67"/>
                <a:gd name="T17" fmla="*/ 15 h 73"/>
                <a:gd name="T18" fmla="*/ 21 w 67"/>
                <a:gd name="T19"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73">
                  <a:moveTo>
                    <a:pt x="67" y="36"/>
                  </a:moveTo>
                  <a:cubicBezTo>
                    <a:pt x="67" y="63"/>
                    <a:pt x="50" y="73"/>
                    <a:pt x="33" y="73"/>
                  </a:cubicBezTo>
                  <a:cubicBezTo>
                    <a:pt x="14" y="73"/>
                    <a:pt x="0" y="60"/>
                    <a:pt x="0" y="37"/>
                  </a:cubicBezTo>
                  <a:cubicBezTo>
                    <a:pt x="0" y="13"/>
                    <a:pt x="14" y="0"/>
                    <a:pt x="34" y="0"/>
                  </a:cubicBezTo>
                  <a:cubicBezTo>
                    <a:pt x="54" y="0"/>
                    <a:pt x="67" y="14"/>
                    <a:pt x="67" y="36"/>
                  </a:cubicBezTo>
                  <a:close/>
                  <a:moveTo>
                    <a:pt x="21" y="36"/>
                  </a:moveTo>
                  <a:cubicBezTo>
                    <a:pt x="21" y="48"/>
                    <a:pt x="25" y="58"/>
                    <a:pt x="34" y="58"/>
                  </a:cubicBezTo>
                  <a:cubicBezTo>
                    <a:pt x="42" y="58"/>
                    <a:pt x="46" y="48"/>
                    <a:pt x="46" y="36"/>
                  </a:cubicBezTo>
                  <a:cubicBezTo>
                    <a:pt x="46" y="26"/>
                    <a:pt x="43" y="15"/>
                    <a:pt x="34" y="15"/>
                  </a:cubicBezTo>
                  <a:cubicBezTo>
                    <a:pt x="24" y="15"/>
                    <a:pt x="21" y="26"/>
                    <a:pt x="21" y="3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7">
              <a:extLst>
                <a:ext uri="{FF2B5EF4-FFF2-40B4-BE49-F238E27FC236}">
                  <a16:creationId xmlns:a16="http://schemas.microsoft.com/office/drawing/2014/main" id="{2ED560CC-75EE-43CD-BFDE-031C98C8C8BC}"/>
                </a:ext>
              </a:extLst>
            </p:cNvPr>
            <p:cNvSpPr>
              <a:spLocks noChangeArrowheads="1"/>
            </p:cNvSpPr>
            <p:nvPr/>
          </p:nvSpPr>
          <p:spPr bwMode="auto">
            <a:xfrm>
              <a:off x="7138988" y="4521200"/>
              <a:ext cx="46037" cy="2222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E4C5A062-04B0-44F0-97E9-6CAC620C246E}"/>
                </a:ext>
              </a:extLst>
            </p:cNvPr>
            <p:cNvSpPr>
              <a:spLocks noChangeArrowheads="1"/>
            </p:cNvSpPr>
            <p:nvPr/>
          </p:nvSpPr>
          <p:spPr bwMode="auto">
            <a:xfrm>
              <a:off x="7219950" y="4521200"/>
              <a:ext cx="46037" cy="2222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80687139-B274-4C87-842D-A63A34A950AC}"/>
                </a:ext>
              </a:extLst>
            </p:cNvPr>
            <p:cNvSpPr>
              <a:spLocks noEditPoints="1"/>
            </p:cNvSpPr>
            <p:nvPr/>
          </p:nvSpPr>
          <p:spPr bwMode="auto">
            <a:xfrm>
              <a:off x="7291388" y="4586288"/>
              <a:ext cx="133350" cy="160338"/>
            </a:xfrm>
            <a:custGeom>
              <a:avLst/>
              <a:gdLst>
                <a:gd name="T0" fmla="*/ 42 w 61"/>
                <a:gd name="T1" fmla="*/ 72 h 73"/>
                <a:gd name="T2" fmla="*/ 41 w 61"/>
                <a:gd name="T3" fmla="*/ 65 h 73"/>
                <a:gd name="T4" fmla="*/ 41 w 61"/>
                <a:gd name="T5" fmla="*/ 65 h 73"/>
                <a:gd name="T6" fmla="*/ 22 w 61"/>
                <a:gd name="T7" fmla="*/ 73 h 73"/>
                <a:gd name="T8" fmla="*/ 0 w 61"/>
                <a:gd name="T9" fmla="*/ 52 h 73"/>
                <a:gd name="T10" fmla="*/ 39 w 61"/>
                <a:gd name="T11" fmla="*/ 25 h 73"/>
                <a:gd name="T12" fmla="*/ 39 w 61"/>
                <a:gd name="T13" fmla="*/ 24 h 73"/>
                <a:gd name="T14" fmla="*/ 27 w 61"/>
                <a:gd name="T15" fmla="*/ 14 h 73"/>
                <a:gd name="T16" fmla="*/ 9 w 61"/>
                <a:gd name="T17" fmla="*/ 19 h 73"/>
                <a:gd name="T18" fmla="*/ 5 w 61"/>
                <a:gd name="T19" fmla="*/ 6 h 73"/>
                <a:gd name="T20" fmla="*/ 31 w 61"/>
                <a:gd name="T21" fmla="*/ 0 h 73"/>
                <a:gd name="T22" fmla="*/ 60 w 61"/>
                <a:gd name="T23" fmla="*/ 30 h 73"/>
                <a:gd name="T24" fmla="*/ 60 w 61"/>
                <a:gd name="T25" fmla="*/ 55 h 73"/>
                <a:gd name="T26" fmla="*/ 61 w 61"/>
                <a:gd name="T27" fmla="*/ 72 h 73"/>
                <a:gd name="T28" fmla="*/ 42 w 61"/>
                <a:gd name="T29" fmla="*/ 72 h 73"/>
                <a:gd name="T30" fmla="*/ 40 w 61"/>
                <a:gd name="T31" fmla="*/ 38 h 73"/>
                <a:gd name="T32" fmla="*/ 21 w 61"/>
                <a:gd name="T33" fmla="*/ 49 h 73"/>
                <a:gd name="T34" fmla="*/ 29 w 61"/>
                <a:gd name="T35" fmla="*/ 58 h 73"/>
                <a:gd name="T36" fmla="*/ 39 w 61"/>
                <a:gd name="T37" fmla="*/ 51 h 73"/>
                <a:gd name="T38" fmla="*/ 40 w 61"/>
                <a:gd name="T39" fmla="*/ 47 h 73"/>
                <a:gd name="T40" fmla="*/ 40 w 61"/>
                <a:gd name="T41"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73">
                  <a:moveTo>
                    <a:pt x="42" y="72"/>
                  </a:moveTo>
                  <a:cubicBezTo>
                    <a:pt x="41" y="65"/>
                    <a:pt x="41" y="65"/>
                    <a:pt x="41" y="65"/>
                  </a:cubicBezTo>
                  <a:cubicBezTo>
                    <a:pt x="41" y="65"/>
                    <a:pt x="41" y="65"/>
                    <a:pt x="41" y="65"/>
                  </a:cubicBezTo>
                  <a:cubicBezTo>
                    <a:pt x="36" y="70"/>
                    <a:pt x="30" y="73"/>
                    <a:pt x="22" y="73"/>
                  </a:cubicBezTo>
                  <a:cubicBezTo>
                    <a:pt x="9" y="73"/>
                    <a:pt x="0" y="63"/>
                    <a:pt x="0" y="52"/>
                  </a:cubicBezTo>
                  <a:cubicBezTo>
                    <a:pt x="0" y="33"/>
                    <a:pt x="17" y="25"/>
                    <a:pt x="39" y="25"/>
                  </a:cubicBezTo>
                  <a:cubicBezTo>
                    <a:pt x="39" y="24"/>
                    <a:pt x="39" y="24"/>
                    <a:pt x="39" y="24"/>
                  </a:cubicBezTo>
                  <a:cubicBezTo>
                    <a:pt x="39" y="19"/>
                    <a:pt x="37" y="14"/>
                    <a:pt x="27" y="14"/>
                  </a:cubicBezTo>
                  <a:cubicBezTo>
                    <a:pt x="20" y="14"/>
                    <a:pt x="14" y="17"/>
                    <a:pt x="9" y="19"/>
                  </a:cubicBezTo>
                  <a:cubicBezTo>
                    <a:pt x="5" y="6"/>
                    <a:pt x="5" y="6"/>
                    <a:pt x="5" y="6"/>
                  </a:cubicBezTo>
                  <a:cubicBezTo>
                    <a:pt x="10" y="3"/>
                    <a:pt x="19" y="0"/>
                    <a:pt x="31" y="0"/>
                  </a:cubicBezTo>
                  <a:cubicBezTo>
                    <a:pt x="54" y="0"/>
                    <a:pt x="60" y="14"/>
                    <a:pt x="60" y="30"/>
                  </a:cubicBezTo>
                  <a:cubicBezTo>
                    <a:pt x="60" y="55"/>
                    <a:pt x="60" y="55"/>
                    <a:pt x="60" y="55"/>
                  </a:cubicBezTo>
                  <a:cubicBezTo>
                    <a:pt x="60" y="61"/>
                    <a:pt x="60" y="67"/>
                    <a:pt x="61" y="72"/>
                  </a:cubicBezTo>
                  <a:lnTo>
                    <a:pt x="42" y="72"/>
                  </a:lnTo>
                  <a:close/>
                  <a:moveTo>
                    <a:pt x="40" y="38"/>
                  </a:moveTo>
                  <a:cubicBezTo>
                    <a:pt x="30" y="38"/>
                    <a:pt x="21" y="41"/>
                    <a:pt x="21" y="49"/>
                  </a:cubicBezTo>
                  <a:cubicBezTo>
                    <a:pt x="21" y="55"/>
                    <a:pt x="25" y="58"/>
                    <a:pt x="29" y="58"/>
                  </a:cubicBezTo>
                  <a:cubicBezTo>
                    <a:pt x="34" y="58"/>
                    <a:pt x="38" y="55"/>
                    <a:pt x="39" y="51"/>
                  </a:cubicBezTo>
                  <a:cubicBezTo>
                    <a:pt x="40" y="50"/>
                    <a:pt x="40" y="48"/>
                    <a:pt x="40" y="47"/>
                  </a:cubicBezTo>
                  <a:lnTo>
                    <a:pt x="40" y="3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2A813F13-F32C-4B90-A9EB-0FE80B6E511B}"/>
                </a:ext>
              </a:extLst>
            </p:cNvPr>
            <p:cNvSpPr>
              <a:spLocks/>
            </p:cNvSpPr>
            <p:nvPr/>
          </p:nvSpPr>
          <p:spPr bwMode="auto">
            <a:xfrm>
              <a:off x="7458075" y="4586288"/>
              <a:ext cx="88900" cy="157163"/>
            </a:xfrm>
            <a:custGeom>
              <a:avLst/>
              <a:gdLst>
                <a:gd name="T0" fmla="*/ 0 w 41"/>
                <a:gd name="T1" fmla="*/ 24 h 72"/>
                <a:gd name="T2" fmla="*/ 0 w 41"/>
                <a:gd name="T3" fmla="*/ 1 h 72"/>
                <a:gd name="T4" fmla="*/ 18 w 41"/>
                <a:gd name="T5" fmla="*/ 1 h 72"/>
                <a:gd name="T6" fmla="*/ 19 w 41"/>
                <a:gd name="T7" fmla="*/ 13 h 72"/>
                <a:gd name="T8" fmla="*/ 19 w 41"/>
                <a:gd name="T9" fmla="*/ 13 h 72"/>
                <a:gd name="T10" fmla="*/ 37 w 41"/>
                <a:gd name="T11" fmla="*/ 0 h 72"/>
                <a:gd name="T12" fmla="*/ 41 w 41"/>
                <a:gd name="T13" fmla="*/ 0 h 72"/>
                <a:gd name="T14" fmla="*/ 41 w 41"/>
                <a:gd name="T15" fmla="*/ 20 h 72"/>
                <a:gd name="T16" fmla="*/ 36 w 41"/>
                <a:gd name="T17" fmla="*/ 20 h 72"/>
                <a:gd name="T18" fmla="*/ 22 w 41"/>
                <a:gd name="T19" fmla="*/ 30 h 72"/>
                <a:gd name="T20" fmla="*/ 21 w 41"/>
                <a:gd name="T21" fmla="*/ 36 h 72"/>
                <a:gd name="T22" fmla="*/ 21 w 41"/>
                <a:gd name="T23" fmla="*/ 72 h 72"/>
                <a:gd name="T24" fmla="*/ 0 w 41"/>
                <a:gd name="T25" fmla="*/ 72 h 72"/>
                <a:gd name="T26" fmla="*/ 0 w 41"/>
                <a:gd name="T27"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72">
                  <a:moveTo>
                    <a:pt x="0" y="24"/>
                  </a:moveTo>
                  <a:cubicBezTo>
                    <a:pt x="0" y="14"/>
                    <a:pt x="0" y="7"/>
                    <a:pt x="0" y="1"/>
                  </a:cubicBezTo>
                  <a:cubicBezTo>
                    <a:pt x="18" y="1"/>
                    <a:pt x="18" y="1"/>
                    <a:pt x="18" y="1"/>
                  </a:cubicBezTo>
                  <a:cubicBezTo>
                    <a:pt x="19" y="13"/>
                    <a:pt x="19" y="13"/>
                    <a:pt x="19" y="13"/>
                  </a:cubicBezTo>
                  <a:cubicBezTo>
                    <a:pt x="19" y="13"/>
                    <a:pt x="19" y="13"/>
                    <a:pt x="19" y="13"/>
                  </a:cubicBezTo>
                  <a:cubicBezTo>
                    <a:pt x="23" y="4"/>
                    <a:pt x="30" y="0"/>
                    <a:pt x="37" y="0"/>
                  </a:cubicBezTo>
                  <a:cubicBezTo>
                    <a:pt x="39" y="0"/>
                    <a:pt x="40" y="0"/>
                    <a:pt x="41" y="0"/>
                  </a:cubicBezTo>
                  <a:cubicBezTo>
                    <a:pt x="41" y="20"/>
                    <a:pt x="41" y="20"/>
                    <a:pt x="41" y="20"/>
                  </a:cubicBezTo>
                  <a:cubicBezTo>
                    <a:pt x="40" y="20"/>
                    <a:pt x="38" y="20"/>
                    <a:pt x="36" y="20"/>
                  </a:cubicBezTo>
                  <a:cubicBezTo>
                    <a:pt x="29" y="20"/>
                    <a:pt x="23" y="23"/>
                    <a:pt x="22" y="30"/>
                  </a:cubicBezTo>
                  <a:cubicBezTo>
                    <a:pt x="21" y="32"/>
                    <a:pt x="21" y="34"/>
                    <a:pt x="21" y="36"/>
                  </a:cubicBezTo>
                  <a:cubicBezTo>
                    <a:pt x="21" y="72"/>
                    <a:pt x="21" y="72"/>
                    <a:pt x="21" y="72"/>
                  </a:cubicBezTo>
                  <a:cubicBezTo>
                    <a:pt x="0" y="72"/>
                    <a:pt x="0" y="72"/>
                    <a:pt x="0" y="72"/>
                  </a:cubicBezTo>
                  <a:lnTo>
                    <a:pt x="0" y="2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a:extLst>
                <a:ext uri="{FF2B5EF4-FFF2-40B4-BE49-F238E27FC236}">
                  <a16:creationId xmlns:a16="http://schemas.microsoft.com/office/drawing/2014/main" id="{3C8AE555-1C46-433B-87E8-077D829C4921}"/>
                </a:ext>
              </a:extLst>
            </p:cNvPr>
            <p:cNvSpPr>
              <a:spLocks/>
            </p:cNvSpPr>
            <p:nvPr/>
          </p:nvSpPr>
          <p:spPr bwMode="auto">
            <a:xfrm>
              <a:off x="6478588" y="2935288"/>
              <a:ext cx="1330325" cy="1330325"/>
            </a:xfrm>
            <a:custGeom>
              <a:avLst/>
              <a:gdLst>
                <a:gd name="T0" fmla="*/ 609 w 610"/>
                <a:gd name="T1" fmla="*/ 303 h 610"/>
                <a:gd name="T2" fmla="*/ 307 w 610"/>
                <a:gd name="T3" fmla="*/ 609 h 610"/>
                <a:gd name="T4" fmla="*/ 1 w 610"/>
                <a:gd name="T5" fmla="*/ 307 h 610"/>
                <a:gd name="T6" fmla="*/ 303 w 610"/>
                <a:gd name="T7" fmla="*/ 1 h 610"/>
                <a:gd name="T8" fmla="*/ 609 w 610"/>
                <a:gd name="T9" fmla="*/ 303 h 610"/>
              </a:gdLst>
              <a:ahLst/>
              <a:cxnLst>
                <a:cxn ang="0">
                  <a:pos x="T0" y="T1"/>
                </a:cxn>
                <a:cxn ang="0">
                  <a:pos x="T2" y="T3"/>
                </a:cxn>
                <a:cxn ang="0">
                  <a:pos x="T4" y="T5"/>
                </a:cxn>
                <a:cxn ang="0">
                  <a:pos x="T6" y="T7"/>
                </a:cxn>
                <a:cxn ang="0">
                  <a:pos x="T8" y="T9"/>
                </a:cxn>
              </a:cxnLst>
              <a:rect l="0" t="0" r="r" b="b"/>
              <a:pathLst>
                <a:path w="610" h="610">
                  <a:moveTo>
                    <a:pt x="609" y="303"/>
                  </a:moveTo>
                  <a:cubicBezTo>
                    <a:pt x="610" y="471"/>
                    <a:pt x="475" y="608"/>
                    <a:pt x="307" y="609"/>
                  </a:cubicBezTo>
                  <a:cubicBezTo>
                    <a:pt x="139" y="610"/>
                    <a:pt x="2" y="475"/>
                    <a:pt x="1" y="307"/>
                  </a:cubicBezTo>
                  <a:cubicBezTo>
                    <a:pt x="0" y="139"/>
                    <a:pt x="135" y="3"/>
                    <a:pt x="303" y="1"/>
                  </a:cubicBezTo>
                  <a:cubicBezTo>
                    <a:pt x="471" y="0"/>
                    <a:pt x="608" y="135"/>
                    <a:pt x="609" y="303"/>
                  </a:cubicBezTo>
                  <a:close/>
                </a:path>
              </a:pathLst>
            </a:custGeom>
            <a:solidFill>
              <a:srgbClr val="E8B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a:extLst>
                <a:ext uri="{FF2B5EF4-FFF2-40B4-BE49-F238E27FC236}">
                  <a16:creationId xmlns:a16="http://schemas.microsoft.com/office/drawing/2014/main" id="{2A75BC7E-20F9-4541-AB09-BA6DAE90BC8B}"/>
                </a:ext>
              </a:extLst>
            </p:cNvPr>
            <p:cNvSpPr>
              <a:spLocks/>
            </p:cNvSpPr>
            <p:nvPr/>
          </p:nvSpPr>
          <p:spPr bwMode="auto">
            <a:xfrm>
              <a:off x="6599238" y="3054350"/>
              <a:ext cx="1089025" cy="1092200"/>
            </a:xfrm>
            <a:custGeom>
              <a:avLst/>
              <a:gdLst>
                <a:gd name="T0" fmla="*/ 499 w 500"/>
                <a:gd name="T1" fmla="*/ 248 h 500"/>
                <a:gd name="T2" fmla="*/ 252 w 500"/>
                <a:gd name="T3" fmla="*/ 499 h 500"/>
                <a:gd name="T4" fmla="*/ 1 w 500"/>
                <a:gd name="T5" fmla="*/ 252 h 500"/>
                <a:gd name="T6" fmla="*/ 248 w 500"/>
                <a:gd name="T7" fmla="*/ 1 h 500"/>
                <a:gd name="T8" fmla="*/ 499 w 500"/>
                <a:gd name="T9" fmla="*/ 248 h 500"/>
              </a:gdLst>
              <a:ahLst/>
              <a:cxnLst>
                <a:cxn ang="0">
                  <a:pos x="T0" y="T1"/>
                </a:cxn>
                <a:cxn ang="0">
                  <a:pos x="T2" y="T3"/>
                </a:cxn>
                <a:cxn ang="0">
                  <a:pos x="T4" y="T5"/>
                </a:cxn>
                <a:cxn ang="0">
                  <a:pos x="T6" y="T7"/>
                </a:cxn>
                <a:cxn ang="0">
                  <a:pos x="T8" y="T9"/>
                </a:cxn>
              </a:cxnLst>
              <a:rect l="0" t="0" r="r" b="b"/>
              <a:pathLst>
                <a:path w="500" h="500">
                  <a:moveTo>
                    <a:pt x="499" y="248"/>
                  </a:moveTo>
                  <a:cubicBezTo>
                    <a:pt x="500" y="386"/>
                    <a:pt x="389" y="498"/>
                    <a:pt x="252" y="499"/>
                  </a:cubicBezTo>
                  <a:cubicBezTo>
                    <a:pt x="114" y="500"/>
                    <a:pt x="2" y="389"/>
                    <a:pt x="1" y="252"/>
                  </a:cubicBezTo>
                  <a:cubicBezTo>
                    <a:pt x="0" y="114"/>
                    <a:pt x="111" y="2"/>
                    <a:pt x="248" y="1"/>
                  </a:cubicBezTo>
                  <a:cubicBezTo>
                    <a:pt x="386" y="0"/>
                    <a:pt x="498" y="111"/>
                    <a:pt x="499" y="248"/>
                  </a:cubicBezTo>
                  <a:close/>
                </a:path>
              </a:pathLst>
            </a:custGeom>
            <a:solidFill>
              <a:srgbClr val="F9CB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a:extLst>
                <a:ext uri="{FF2B5EF4-FFF2-40B4-BE49-F238E27FC236}">
                  <a16:creationId xmlns:a16="http://schemas.microsoft.com/office/drawing/2014/main" id="{3116D283-37C8-4BF3-B32E-9664665EC5BD}"/>
                </a:ext>
              </a:extLst>
            </p:cNvPr>
            <p:cNvSpPr>
              <a:spLocks/>
            </p:cNvSpPr>
            <p:nvPr/>
          </p:nvSpPr>
          <p:spPr bwMode="auto">
            <a:xfrm>
              <a:off x="6862763" y="3281363"/>
              <a:ext cx="561975" cy="649288"/>
            </a:xfrm>
            <a:custGeom>
              <a:avLst/>
              <a:gdLst>
                <a:gd name="T0" fmla="*/ 183 w 258"/>
                <a:gd name="T1" fmla="*/ 77 h 297"/>
                <a:gd name="T2" fmla="*/ 129 w 258"/>
                <a:gd name="T3" fmla="*/ 49 h 297"/>
                <a:gd name="T4" fmla="*/ 77 w 258"/>
                <a:gd name="T5" fmla="*/ 76 h 297"/>
                <a:gd name="T6" fmla="*/ 94 w 258"/>
                <a:gd name="T7" fmla="*/ 101 h 297"/>
                <a:gd name="T8" fmla="*/ 161 w 258"/>
                <a:gd name="T9" fmla="*/ 117 h 297"/>
                <a:gd name="T10" fmla="*/ 234 w 258"/>
                <a:gd name="T11" fmla="*/ 149 h 297"/>
                <a:gd name="T12" fmla="*/ 258 w 258"/>
                <a:gd name="T13" fmla="*/ 208 h 297"/>
                <a:gd name="T14" fmla="*/ 221 w 258"/>
                <a:gd name="T15" fmla="*/ 273 h 297"/>
                <a:gd name="T16" fmla="*/ 134 w 258"/>
                <a:gd name="T17" fmla="*/ 296 h 297"/>
                <a:gd name="T18" fmla="*/ 0 w 258"/>
                <a:gd name="T19" fmla="*/ 207 h 297"/>
                <a:gd name="T20" fmla="*/ 65 w 258"/>
                <a:gd name="T21" fmla="*/ 201 h 297"/>
                <a:gd name="T22" fmla="*/ 135 w 258"/>
                <a:gd name="T23" fmla="*/ 248 h 297"/>
                <a:gd name="T24" fmla="*/ 193 w 258"/>
                <a:gd name="T25" fmla="*/ 209 h 297"/>
                <a:gd name="T26" fmla="*/ 179 w 258"/>
                <a:gd name="T27" fmla="*/ 183 h 297"/>
                <a:gd name="T28" fmla="*/ 112 w 258"/>
                <a:gd name="T29" fmla="*/ 164 h 297"/>
                <a:gd name="T30" fmla="*/ 37 w 258"/>
                <a:gd name="T31" fmla="*/ 133 h 297"/>
                <a:gd name="T32" fmla="*/ 13 w 258"/>
                <a:gd name="T33" fmla="*/ 81 h 297"/>
                <a:gd name="T34" fmla="*/ 43 w 258"/>
                <a:gd name="T35" fmla="*/ 24 h 297"/>
                <a:gd name="T36" fmla="*/ 130 w 258"/>
                <a:gd name="T37" fmla="*/ 1 h 297"/>
                <a:gd name="T38" fmla="*/ 248 w 258"/>
                <a:gd name="T39" fmla="*/ 75 h 297"/>
                <a:gd name="T40" fmla="*/ 183 w 258"/>
                <a:gd name="T41" fmla="*/ 7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297">
                  <a:moveTo>
                    <a:pt x="183" y="77"/>
                  </a:moveTo>
                  <a:cubicBezTo>
                    <a:pt x="181" y="58"/>
                    <a:pt x="163" y="48"/>
                    <a:pt x="129" y="49"/>
                  </a:cubicBezTo>
                  <a:cubicBezTo>
                    <a:pt x="94" y="49"/>
                    <a:pt x="77" y="58"/>
                    <a:pt x="77" y="76"/>
                  </a:cubicBezTo>
                  <a:cubicBezTo>
                    <a:pt x="77" y="87"/>
                    <a:pt x="83" y="96"/>
                    <a:pt x="94" y="101"/>
                  </a:cubicBezTo>
                  <a:cubicBezTo>
                    <a:pt x="105" y="106"/>
                    <a:pt x="127" y="111"/>
                    <a:pt x="161" y="117"/>
                  </a:cubicBezTo>
                  <a:cubicBezTo>
                    <a:pt x="194" y="124"/>
                    <a:pt x="219" y="134"/>
                    <a:pt x="234" y="149"/>
                  </a:cubicBezTo>
                  <a:cubicBezTo>
                    <a:pt x="250" y="164"/>
                    <a:pt x="258" y="184"/>
                    <a:pt x="258" y="208"/>
                  </a:cubicBezTo>
                  <a:cubicBezTo>
                    <a:pt x="258" y="236"/>
                    <a:pt x="246" y="258"/>
                    <a:pt x="221" y="273"/>
                  </a:cubicBezTo>
                  <a:cubicBezTo>
                    <a:pt x="196" y="289"/>
                    <a:pt x="167" y="296"/>
                    <a:pt x="134" y="296"/>
                  </a:cubicBezTo>
                  <a:cubicBezTo>
                    <a:pt x="56" y="297"/>
                    <a:pt x="11" y="267"/>
                    <a:pt x="0" y="207"/>
                  </a:cubicBezTo>
                  <a:cubicBezTo>
                    <a:pt x="65" y="201"/>
                    <a:pt x="65" y="201"/>
                    <a:pt x="65" y="201"/>
                  </a:cubicBezTo>
                  <a:cubicBezTo>
                    <a:pt x="70" y="233"/>
                    <a:pt x="93" y="249"/>
                    <a:pt x="135" y="248"/>
                  </a:cubicBezTo>
                  <a:cubicBezTo>
                    <a:pt x="174" y="248"/>
                    <a:pt x="193" y="235"/>
                    <a:pt x="193" y="209"/>
                  </a:cubicBezTo>
                  <a:cubicBezTo>
                    <a:pt x="193" y="197"/>
                    <a:pt x="188" y="188"/>
                    <a:pt x="179" y="183"/>
                  </a:cubicBezTo>
                  <a:cubicBezTo>
                    <a:pt x="169" y="177"/>
                    <a:pt x="147" y="171"/>
                    <a:pt x="112" y="164"/>
                  </a:cubicBezTo>
                  <a:cubicBezTo>
                    <a:pt x="77" y="157"/>
                    <a:pt x="52" y="147"/>
                    <a:pt x="37" y="133"/>
                  </a:cubicBezTo>
                  <a:cubicBezTo>
                    <a:pt x="21" y="119"/>
                    <a:pt x="13" y="102"/>
                    <a:pt x="13" y="81"/>
                  </a:cubicBezTo>
                  <a:cubicBezTo>
                    <a:pt x="13" y="59"/>
                    <a:pt x="23" y="40"/>
                    <a:pt x="43" y="24"/>
                  </a:cubicBezTo>
                  <a:cubicBezTo>
                    <a:pt x="63" y="8"/>
                    <a:pt x="92" y="1"/>
                    <a:pt x="130" y="1"/>
                  </a:cubicBezTo>
                  <a:cubicBezTo>
                    <a:pt x="205" y="0"/>
                    <a:pt x="244" y="25"/>
                    <a:pt x="248" y="75"/>
                  </a:cubicBezTo>
                  <a:lnTo>
                    <a:pt x="18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8">
              <a:extLst>
                <a:ext uri="{FF2B5EF4-FFF2-40B4-BE49-F238E27FC236}">
                  <a16:creationId xmlns:a16="http://schemas.microsoft.com/office/drawing/2014/main" id="{FE9F637D-61DF-49F4-855B-D7F58DB0D609}"/>
                </a:ext>
              </a:extLst>
            </p:cNvPr>
            <p:cNvSpPr>
              <a:spLocks/>
            </p:cNvSpPr>
            <p:nvPr/>
          </p:nvSpPr>
          <p:spPr bwMode="auto">
            <a:xfrm>
              <a:off x="7083425" y="3173413"/>
              <a:ext cx="134937" cy="123825"/>
            </a:xfrm>
            <a:custGeom>
              <a:avLst/>
              <a:gdLst>
                <a:gd name="T0" fmla="*/ 85 w 85"/>
                <a:gd name="T1" fmla="*/ 78 h 78"/>
                <a:gd name="T2" fmla="*/ 1 w 85"/>
                <a:gd name="T3" fmla="*/ 78 h 78"/>
                <a:gd name="T4" fmla="*/ 0 w 85"/>
                <a:gd name="T5" fmla="*/ 1 h 78"/>
                <a:gd name="T6" fmla="*/ 85 w 85"/>
                <a:gd name="T7" fmla="*/ 0 h 78"/>
                <a:gd name="T8" fmla="*/ 85 w 85"/>
                <a:gd name="T9" fmla="*/ 78 h 78"/>
              </a:gdLst>
              <a:ahLst/>
              <a:cxnLst>
                <a:cxn ang="0">
                  <a:pos x="T0" y="T1"/>
                </a:cxn>
                <a:cxn ang="0">
                  <a:pos x="T2" y="T3"/>
                </a:cxn>
                <a:cxn ang="0">
                  <a:pos x="T4" y="T5"/>
                </a:cxn>
                <a:cxn ang="0">
                  <a:pos x="T6" y="T7"/>
                </a:cxn>
                <a:cxn ang="0">
                  <a:pos x="T8" y="T9"/>
                </a:cxn>
              </a:cxnLst>
              <a:rect l="0" t="0" r="r" b="b"/>
              <a:pathLst>
                <a:path w="85" h="78">
                  <a:moveTo>
                    <a:pt x="85" y="78"/>
                  </a:moveTo>
                  <a:lnTo>
                    <a:pt x="1" y="78"/>
                  </a:lnTo>
                  <a:lnTo>
                    <a:pt x="0" y="1"/>
                  </a:lnTo>
                  <a:lnTo>
                    <a:pt x="85" y="0"/>
                  </a:lnTo>
                  <a:lnTo>
                    <a:pt x="85"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a:extLst>
                <a:ext uri="{FF2B5EF4-FFF2-40B4-BE49-F238E27FC236}">
                  <a16:creationId xmlns:a16="http://schemas.microsoft.com/office/drawing/2014/main" id="{C5FC5BA7-B389-48E4-B7C9-0500CBC5F6DB}"/>
                </a:ext>
              </a:extLst>
            </p:cNvPr>
            <p:cNvSpPr>
              <a:spLocks/>
            </p:cNvSpPr>
            <p:nvPr/>
          </p:nvSpPr>
          <p:spPr bwMode="auto">
            <a:xfrm>
              <a:off x="7085013" y="3906838"/>
              <a:ext cx="134937" cy="122238"/>
            </a:xfrm>
            <a:custGeom>
              <a:avLst/>
              <a:gdLst>
                <a:gd name="T0" fmla="*/ 85 w 85"/>
                <a:gd name="T1" fmla="*/ 77 h 77"/>
                <a:gd name="T2" fmla="*/ 1 w 85"/>
                <a:gd name="T3" fmla="*/ 77 h 77"/>
                <a:gd name="T4" fmla="*/ 0 w 85"/>
                <a:gd name="T5" fmla="*/ 0 h 77"/>
                <a:gd name="T6" fmla="*/ 85 w 85"/>
                <a:gd name="T7" fmla="*/ 0 h 77"/>
                <a:gd name="T8" fmla="*/ 85 w 85"/>
                <a:gd name="T9" fmla="*/ 77 h 77"/>
              </a:gdLst>
              <a:ahLst/>
              <a:cxnLst>
                <a:cxn ang="0">
                  <a:pos x="T0" y="T1"/>
                </a:cxn>
                <a:cxn ang="0">
                  <a:pos x="T2" y="T3"/>
                </a:cxn>
                <a:cxn ang="0">
                  <a:pos x="T4" y="T5"/>
                </a:cxn>
                <a:cxn ang="0">
                  <a:pos x="T6" y="T7"/>
                </a:cxn>
                <a:cxn ang="0">
                  <a:pos x="T8" y="T9"/>
                </a:cxn>
              </a:cxnLst>
              <a:rect l="0" t="0" r="r" b="b"/>
              <a:pathLst>
                <a:path w="85" h="77">
                  <a:moveTo>
                    <a:pt x="85" y="77"/>
                  </a:moveTo>
                  <a:lnTo>
                    <a:pt x="1" y="77"/>
                  </a:lnTo>
                  <a:lnTo>
                    <a:pt x="0" y="0"/>
                  </a:lnTo>
                  <a:lnTo>
                    <a:pt x="85" y="0"/>
                  </a:lnTo>
                  <a:lnTo>
                    <a:pt x="85"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26FD08C2-84FF-4B21-8EDF-A1CCCD095E0F}"/>
              </a:ext>
            </a:extLst>
          </p:cNvPr>
          <p:cNvGrpSpPr/>
          <p:nvPr/>
        </p:nvGrpSpPr>
        <p:grpSpPr>
          <a:xfrm>
            <a:off x="8066593" y="3588764"/>
            <a:ext cx="1328737" cy="1779588"/>
            <a:chOff x="8026400" y="2963863"/>
            <a:chExt cx="1328737" cy="1779588"/>
          </a:xfrm>
        </p:grpSpPr>
        <p:sp>
          <p:nvSpPr>
            <p:cNvPr id="28" name="Rectangle 19">
              <a:extLst>
                <a:ext uri="{FF2B5EF4-FFF2-40B4-BE49-F238E27FC236}">
                  <a16:creationId xmlns:a16="http://schemas.microsoft.com/office/drawing/2014/main" id="{40C7CA17-1CCC-43D5-A318-AB16853B13F5}"/>
                </a:ext>
              </a:extLst>
            </p:cNvPr>
            <p:cNvSpPr>
              <a:spLocks noChangeArrowheads="1"/>
            </p:cNvSpPr>
            <p:nvPr/>
          </p:nvSpPr>
          <p:spPr bwMode="auto">
            <a:xfrm>
              <a:off x="8483600" y="4532313"/>
              <a:ext cx="46037" cy="21113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6035BF21-57DC-4ADA-BF32-7B5A14D0603F}"/>
                </a:ext>
              </a:extLst>
            </p:cNvPr>
            <p:cNvSpPr>
              <a:spLocks noEditPoints="1"/>
            </p:cNvSpPr>
            <p:nvPr/>
          </p:nvSpPr>
          <p:spPr bwMode="auto">
            <a:xfrm>
              <a:off x="8570913" y="4530725"/>
              <a:ext cx="168275" cy="212725"/>
            </a:xfrm>
            <a:custGeom>
              <a:avLst/>
              <a:gdLst>
                <a:gd name="T0" fmla="*/ 0 w 77"/>
                <a:gd name="T1" fmla="*/ 2 h 98"/>
                <a:gd name="T2" fmla="*/ 26 w 77"/>
                <a:gd name="T3" fmla="*/ 0 h 98"/>
                <a:gd name="T4" fmla="*/ 62 w 77"/>
                <a:gd name="T5" fmla="*/ 10 h 98"/>
                <a:gd name="T6" fmla="*/ 77 w 77"/>
                <a:gd name="T7" fmla="*/ 47 h 98"/>
                <a:gd name="T8" fmla="*/ 62 w 77"/>
                <a:gd name="T9" fmla="*/ 87 h 98"/>
                <a:gd name="T10" fmla="*/ 22 w 77"/>
                <a:gd name="T11" fmla="*/ 98 h 98"/>
                <a:gd name="T12" fmla="*/ 0 w 77"/>
                <a:gd name="T13" fmla="*/ 97 h 98"/>
                <a:gd name="T14" fmla="*/ 0 w 77"/>
                <a:gd name="T15" fmla="*/ 2 h 98"/>
                <a:gd name="T16" fmla="*/ 20 w 77"/>
                <a:gd name="T17" fmla="*/ 82 h 98"/>
                <a:gd name="T18" fmla="*/ 27 w 77"/>
                <a:gd name="T19" fmla="*/ 82 h 98"/>
                <a:gd name="T20" fmla="*/ 55 w 77"/>
                <a:gd name="T21" fmla="*/ 47 h 98"/>
                <a:gd name="T22" fmla="*/ 29 w 77"/>
                <a:gd name="T23" fmla="*/ 16 h 98"/>
                <a:gd name="T24" fmla="*/ 20 w 77"/>
                <a:gd name="T25" fmla="*/ 17 h 98"/>
                <a:gd name="T26" fmla="*/ 20 w 77"/>
                <a:gd name="T27"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98">
                  <a:moveTo>
                    <a:pt x="0" y="2"/>
                  </a:moveTo>
                  <a:cubicBezTo>
                    <a:pt x="7" y="1"/>
                    <a:pt x="16" y="0"/>
                    <a:pt x="26" y="0"/>
                  </a:cubicBezTo>
                  <a:cubicBezTo>
                    <a:pt x="43" y="0"/>
                    <a:pt x="54" y="3"/>
                    <a:pt x="62" y="10"/>
                  </a:cubicBezTo>
                  <a:cubicBezTo>
                    <a:pt x="71" y="17"/>
                    <a:pt x="77" y="29"/>
                    <a:pt x="77" y="47"/>
                  </a:cubicBezTo>
                  <a:cubicBezTo>
                    <a:pt x="77" y="66"/>
                    <a:pt x="71" y="79"/>
                    <a:pt x="62" y="87"/>
                  </a:cubicBezTo>
                  <a:cubicBezTo>
                    <a:pt x="53" y="95"/>
                    <a:pt x="39" y="98"/>
                    <a:pt x="22" y="98"/>
                  </a:cubicBezTo>
                  <a:cubicBezTo>
                    <a:pt x="12" y="98"/>
                    <a:pt x="4" y="98"/>
                    <a:pt x="0" y="97"/>
                  </a:cubicBezTo>
                  <a:lnTo>
                    <a:pt x="0" y="2"/>
                  </a:lnTo>
                  <a:close/>
                  <a:moveTo>
                    <a:pt x="20" y="82"/>
                  </a:moveTo>
                  <a:cubicBezTo>
                    <a:pt x="22" y="82"/>
                    <a:pt x="25" y="82"/>
                    <a:pt x="27" y="82"/>
                  </a:cubicBezTo>
                  <a:cubicBezTo>
                    <a:pt x="44" y="82"/>
                    <a:pt x="55" y="72"/>
                    <a:pt x="55" y="47"/>
                  </a:cubicBezTo>
                  <a:cubicBezTo>
                    <a:pt x="55" y="27"/>
                    <a:pt x="45" y="16"/>
                    <a:pt x="29" y="16"/>
                  </a:cubicBezTo>
                  <a:cubicBezTo>
                    <a:pt x="25" y="16"/>
                    <a:pt x="22" y="17"/>
                    <a:pt x="20" y="17"/>
                  </a:cubicBezTo>
                  <a:lnTo>
                    <a:pt x="20" y="8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4A46BABF-4E8A-494B-8939-B73D9BA52702}"/>
                </a:ext>
              </a:extLst>
            </p:cNvPr>
            <p:cNvSpPr>
              <a:spLocks noEditPoints="1"/>
            </p:cNvSpPr>
            <p:nvPr/>
          </p:nvSpPr>
          <p:spPr bwMode="auto">
            <a:xfrm>
              <a:off x="8769350" y="4530725"/>
              <a:ext cx="147637" cy="212725"/>
            </a:xfrm>
            <a:custGeom>
              <a:avLst/>
              <a:gdLst>
                <a:gd name="T0" fmla="*/ 0 w 68"/>
                <a:gd name="T1" fmla="*/ 2 h 98"/>
                <a:gd name="T2" fmla="*/ 27 w 68"/>
                <a:gd name="T3" fmla="*/ 0 h 98"/>
                <a:gd name="T4" fmla="*/ 56 w 68"/>
                <a:gd name="T5" fmla="*/ 7 h 98"/>
                <a:gd name="T6" fmla="*/ 65 w 68"/>
                <a:gd name="T7" fmla="*/ 28 h 98"/>
                <a:gd name="T8" fmla="*/ 48 w 68"/>
                <a:gd name="T9" fmla="*/ 52 h 98"/>
                <a:gd name="T10" fmla="*/ 48 w 68"/>
                <a:gd name="T11" fmla="*/ 52 h 98"/>
                <a:gd name="T12" fmla="*/ 61 w 68"/>
                <a:gd name="T13" fmla="*/ 70 h 98"/>
                <a:gd name="T14" fmla="*/ 68 w 68"/>
                <a:gd name="T15" fmla="*/ 98 h 98"/>
                <a:gd name="T16" fmla="*/ 47 w 68"/>
                <a:gd name="T17" fmla="*/ 98 h 98"/>
                <a:gd name="T18" fmla="*/ 41 w 68"/>
                <a:gd name="T19" fmla="*/ 75 h 98"/>
                <a:gd name="T20" fmla="*/ 26 w 68"/>
                <a:gd name="T21" fmla="*/ 59 h 98"/>
                <a:gd name="T22" fmla="*/ 21 w 68"/>
                <a:gd name="T23" fmla="*/ 59 h 98"/>
                <a:gd name="T24" fmla="*/ 21 w 68"/>
                <a:gd name="T25" fmla="*/ 98 h 98"/>
                <a:gd name="T26" fmla="*/ 0 w 68"/>
                <a:gd name="T27" fmla="*/ 98 h 98"/>
                <a:gd name="T28" fmla="*/ 0 w 68"/>
                <a:gd name="T29" fmla="*/ 2 h 98"/>
                <a:gd name="T30" fmla="*/ 21 w 68"/>
                <a:gd name="T31" fmla="*/ 44 h 98"/>
                <a:gd name="T32" fmla="*/ 28 w 68"/>
                <a:gd name="T33" fmla="*/ 44 h 98"/>
                <a:gd name="T34" fmla="*/ 44 w 68"/>
                <a:gd name="T35" fmla="*/ 29 h 98"/>
                <a:gd name="T36" fmla="*/ 29 w 68"/>
                <a:gd name="T37" fmla="*/ 16 h 98"/>
                <a:gd name="T38" fmla="*/ 21 w 68"/>
                <a:gd name="T39" fmla="*/ 16 h 98"/>
                <a:gd name="T40" fmla="*/ 21 w 68"/>
                <a:gd name="T41"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8">
                  <a:moveTo>
                    <a:pt x="0" y="2"/>
                  </a:moveTo>
                  <a:cubicBezTo>
                    <a:pt x="7" y="1"/>
                    <a:pt x="16" y="0"/>
                    <a:pt x="27" y="0"/>
                  </a:cubicBezTo>
                  <a:cubicBezTo>
                    <a:pt x="40" y="0"/>
                    <a:pt x="50" y="2"/>
                    <a:pt x="56" y="7"/>
                  </a:cubicBezTo>
                  <a:cubicBezTo>
                    <a:pt x="62" y="12"/>
                    <a:pt x="65" y="19"/>
                    <a:pt x="65" y="28"/>
                  </a:cubicBezTo>
                  <a:cubicBezTo>
                    <a:pt x="65" y="39"/>
                    <a:pt x="57" y="48"/>
                    <a:pt x="48" y="52"/>
                  </a:cubicBezTo>
                  <a:cubicBezTo>
                    <a:pt x="48" y="52"/>
                    <a:pt x="48" y="52"/>
                    <a:pt x="48" y="52"/>
                  </a:cubicBezTo>
                  <a:cubicBezTo>
                    <a:pt x="55" y="55"/>
                    <a:pt x="59" y="61"/>
                    <a:pt x="61" y="70"/>
                  </a:cubicBezTo>
                  <a:cubicBezTo>
                    <a:pt x="64" y="81"/>
                    <a:pt x="67" y="94"/>
                    <a:pt x="68" y="98"/>
                  </a:cubicBezTo>
                  <a:cubicBezTo>
                    <a:pt x="47" y="98"/>
                    <a:pt x="47" y="98"/>
                    <a:pt x="47" y="98"/>
                  </a:cubicBezTo>
                  <a:cubicBezTo>
                    <a:pt x="45" y="95"/>
                    <a:pt x="43" y="86"/>
                    <a:pt x="41" y="75"/>
                  </a:cubicBezTo>
                  <a:cubicBezTo>
                    <a:pt x="38" y="63"/>
                    <a:pt x="34" y="59"/>
                    <a:pt x="26" y="59"/>
                  </a:cubicBezTo>
                  <a:cubicBezTo>
                    <a:pt x="21" y="59"/>
                    <a:pt x="21" y="59"/>
                    <a:pt x="21" y="59"/>
                  </a:cubicBezTo>
                  <a:cubicBezTo>
                    <a:pt x="21" y="98"/>
                    <a:pt x="21" y="98"/>
                    <a:pt x="21" y="98"/>
                  </a:cubicBezTo>
                  <a:cubicBezTo>
                    <a:pt x="0" y="98"/>
                    <a:pt x="0" y="98"/>
                    <a:pt x="0" y="98"/>
                  </a:cubicBezTo>
                  <a:lnTo>
                    <a:pt x="0" y="2"/>
                  </a:lnTo>
                  <a:close/>
                  <a:moveTo>
                    <a:pt x="21" y="44"/>
                  </a:moveTo>
                  <a:cubicBezTo>
                    <a:pt x="28" y="44"/>
                    <a:pt x="28" y="44"/>
                    <a:pt x="28" y="44"/>
                  </a:cubicBezTo>
                  <a:cubicBezTo>
                    <a:pt x="38" y="44"/>
                    <a:pt x="44" y="38"/>
                    <a:pt x="44" y="29"/>
                  </a:cubicBezTo>
                  <a:cubicBezTo>
                    <a:pt x="44" y="21"/>
                    <a:pt x="39" y="16"/>
                    <a:pt x="29" y="16"/>
                  </a:cubicBezTo>
                  <a:cubicBezTo>
                    <a:pt x="25" y="16"/>
                    <a:pt x="22" y="16"/>
                    <a:pt x="21" y="16"/>
                  </a:cubicBezTo>
                  <a:lnTo>
                    <a:pt x="21" y="4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a:extLst>
                <a:ext uri="{FF2B5EF4-FFF2-40B4-BE49-F238E27FC236}">
                  <a16:creationId xmlns:a16="http://schemas.microsoft.com/office/drawing/2014/main" id="{21372D07-26FF-4487-B635-4CE156BB5515}"/>
                </a:ext>
              </a:extLst>
            </p:cNvPr>
            <p:cNvSpPr>
              <a:spLocks/>
            </p:cNvSpPr>
            <p:nvPr/>
          </p:nvSpPr>
          <p:spPr bwMode="auto">
            <a:xfrm>
              <a:off x="8026400" y="2963863"/>
              <a:ext cx="1328737" cy="1330325"/>
            </a:xfrm>
            <a:custGeom>
              <a:avLst/>
              <a:gdLst>
                <a:gd name="T0" fmla="*/ 608 w 610"/>
                <a:gd name="T1" fmla="*/ 303 h 610"/>
                <a:gd name="T2" fmla="*/ 307 w 610"/>
                <a:gd name="T3" fmla="*/ 608 h 610"/>
                <a:gd name="T4" fmla="*/ 1 w 610"/>
                <a:gd name="T5" fmla="*/ 307 h 610"/>
                <a:gd name="T6" fmla="*/ 303 w 610"/>
                <a:gd name="T7" fmla="*/ 1 h 610"/>
                <a:gd name="T8" fmla="*/ 608 w 610"/>
                <a:gd name="T9" fmla="*/ 303 h 610"/>
              </a:gdLst>
              <a:ahLst/>
              <a:cxnLst>
                <a:cxn ang="0">
                  <a:pos x="T0" y="T1"/>
                </a:cxn>
                <a:cxn ang="0">
                  <a:pos x="T2" y="T3"/>
                </a:cxn>
                <a:cxn ang="0">
                  <a:pos x="T4" y="T5"/>
                </a:cxn>
                <a:cxn ang="0">
                  <a:pos x="T6" y="T7"/>
                </a:cxn>
                <a:cxn ang="0">
                  <a:pos x="T8" y="T9"/>
                </a:cxn>
              </a:cxnLst>
              <a:rect l="0" t="0" r="r" b="b"/>
              <a:pathLst>
                <a:path w="610" h="610">
                  <a:moveTo>
                    <a:pt x="608" y="303"/>
                  </a:moveTo>
                  <a:cubicBezTo>
                    <a:pt x="610" y="470"/>
                    <a:pt x="474" y="607"/>
                    <a:pt x="307" y="608"/>
                  </a:cubicBezTo>
                  <a:cubicBezTo>
                    <a:pt x="139" y="610"/>
                    <a:pt x="2" y="474"/>
                    <a:pt x="1" y="307"/>
                  </a:cubicBezTo>
                  <a:cubicBezTo>
                    <a:pt x="0" y="139"/>
                    <a:pt x="135" y="2"/>
                    <a:pt x="303" y="1"/>
                  </a:cubicBezTo>
                  <a:cubicBezTo>
                    <a:pt x="470" y="0"/>
                    <a:pt x="607" y="135"/>
                    <a:pt x="608" y="303"/>
                  </a:cubicBezTo>
                  <a:close/>
                </a:path>
              </a:pathLst>
            </a:custGeom>
            <a:solidFill>
              <a:srgbClr val="3D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a:extLst>
                <a:ext uri="{FF2B5EF4-FFF2-40B4-BE49-F238E27FC236}">
                  <a16:creationId xmlns:a16="http://schemas.microsoft.com/office/drawing/2014/main" id="{EB31C60C-66A1-4A7C-AEAF-78289B67DC36}"/>
                </a:ext>
              </a:extLst>
            </p:cNvPr>
            <p:cNvSpPr>
              <a:spLocks/>
            </p:cNvSpPr>
            <p:nvPr/>
          </p:nvSpPr>
          <p:spPr bwMode="auto">
            <a:xfrm>
              <a:off x="8145463" y="3082925"/>
              <a:ext cx="1087437" cy="1089025"/>
            </a:xfrm>
            <a:custGeom>
              <a:avLst/>
              <a:gdLst>
                <a:gd name="T0" fmla="*/ 499 w 499"/>
                <a:gd name="T1" fmla="*/ 248 h 499"/>
                <a:gd name="T2" fmla="*/ 251 w 499"/>
                <a:gd name="T3" fmla="*/ 499 h 499"/>
                <a:gd name="T4" fmla="*/ 1 w 499"/>
                <a:gd name="T5" fmla="*/ 251 h 499"/>
                <a:gd name="T6" fmla="*/ 248 w 499"/>
                <a:gd name="T7" fmla="*/ 1 h 499"/>
                <a:gd name="T8" fmla="*/ 499 w 499"/>
                <a:gd name="T9" fmla="*/ 248 h 499"/>
              </a:gdLst>
              <a:ahLst/>
              <a:cxnLst>
                <a:cxn ang="0">
                  <a:pos x="T0" y="T1"/>
                </a:cxn>
                <a:cxn ang="0">
                  <a:pos x="T2" y="T3"/>
                </a:cxn>
                <a:cxn ang="0">
                  <a:pos x="T4" y="T5"/>
                </a:cxn>
                <a:cxn ang="0">
                  <a:pos x="T6" y="T7"/>
                </a:cxn>
                <a:cxn ang="0">
                  <a:pos x="T8" y="T9"/>
                </a:cxn>
              </a:cxnLst>
              <a:rect l="0" t="0" r="r" b="b"/>
              <a:pathLst>
                <a:path w="499" h="499">
                  <a:moveTo>
                    <a:pt x="499" y="248"/>
                  </a:moveTo>
                  <a:cubicBezTo>
                    <a:pt x="499" y="385"/>
                    <a:pt x="389" y="498"/>
                    <a:pt x="251" y="499"/>
                  </a:cubicBezTo>
                  <a:cubicBezTo>
                    <a:pt x="114" y="499"/>
                    <a:pt x="2" y="389"/>
                    <a:pt x="1" y="251"/>
                  </a:cubicBezTo>
                  <a:cubicBezTo>
                    <a:pt x="0" y="114"/>
                    <a:pt x="111" y="2"/>
                    <a:pt x="248" y="1"/>
                  </a:cubicBezTo>
                  <a:cubicBezTo>
                    <a:pt x="385" y="0"/>
                    <a:pt x="498" y="111"/>
                    <a:pt x="499" y="248"/>
                  </a:cubicBezTo>
                  <a:close/>
                </a:path>
              </a:pathLst>
            </a:custGeom>
            <a:solidFill>
              <a:srgbClr val="8DC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Rectangle 32">
            <a:extLst>
              <a:ext uri="{FF2B5EF4-FFF2-40B4-BE49-F238E27FC236}">
                <a16:creationId xmlns:a16="http://schemas.microsoft.com/office/drawing/2014/main" id="{9F822A84-5E6E-4CD8-A525-6D5D1BE43E6A}"/>
              </a:ext>
            </a:extLst>
          </p:cNvPr>
          <p:cNvSpPr>
            <a:spLocks noChangeArrowheads="1"/>
          </p:cNvSpPr>
          <p:nvPr/>
        </p:nvSpPr>
        <p:spPr bwMode="auto">
          <a:xfrm>
            <a:off x="8314243" y="3961826"/>
            <a:ext cx="11176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900" b="1" i="0" u="none" strike="noStrike" cap="none" normalizeH="0" baseline="0">
                <a:ln>
                  <a:noFill/>
                </a:ln>
                <a:solidFill>
                  <a:srgbClr val="FFFFFF"/>
                </a:solidFill>
                <a:effectLst/>
                <a:latin typeface="Consolas" panose="020B0609020204030204" pitchFamily="49" charset="0"/>
              </a:rPr>
              <a:t>IDR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 name="Group 33">
            <a:extLst>
              <a:ext uri="{FF2B5EF4-FFF2-40B4-BE49-F238E27FC236}">
                <a16:creationId xmlns:a16="http://schemas.microsoft.com/office/drawing/2014/main" id="{55E3C02A-C9CA-457B-B227-D1E09817BE9A}"/>
              </a:ext>
            </a:extLst>
          </p:cNvPr>
          <p:cNvGrpSpPr/>
          <p:nvPr/>
        </p:nvGrpSpPr>
        <p:grpSpPr>
          <a:xfrm>
            <a:off x="9584243" y="3631626"/>
            <a:ext cx="1328737" cy="1736725"/>
            <a:chOff x="9544050" y="3006725"/>
            <a:chExt cx="1328737" cy="1736725"/>
          </a:xfrm>
        </p:grpSpPr>
        <p:sp>
          <p:nvSpPr>
            <p:cNvPr id="35" name="Freeform 22">
              <a:extLst>
                <a:ext uri="{FF2B5EF4-FFF2-40B4-BE49-F238E27FC236}">
                  <a16:creationId xmlns:a16="http://schemas.microsoft.com/office/drawing/2014/main" id="{03986D0C-3BC1-4902-A17D-0F27FCC9752B}"/>
                </a:ext>
              </a:extLst>
            </p:cNvPr>
            <p:cNvSpPr>
              <a:spLocks/>
            </p:cNvSpPr>
            <p:nvPr/>
          </p:nvSpPr>
          <p:spPr bwMode="auto">
            <a:xfrm>
              <a:off x="9947275" y="4530725"/>
              <a:ext cx="168275" cy="212725"/>
            </a:xfrm>
            <a:custGeom>
              <a:avLst/>
              <a:gdLst>
                <a:gd name="T0" fmla="*/ 77 w 77"/>
                <a:gd name="T1" fmla="*/ 94 h 98"/>
                <a:gd name="T2" fmla="*/ 49 w 77"/>
                <a:gd name="T3" fmla="*/ 98 h 98"/>
                <a:gd name="T4" fmla="*/ 13 w 77"/>
                <a:gd name="T5" fmla="*/ 87 h 98"/>
                <a:gd name="T6" fmla="*/ 0 w 77"/>
                <a:gd name="T7" fmla="*/ 50 h 98"/>
                <a:gd name="T8" fmla="*/ 51 w 77"/>
                <a:gd name="T9" fmla="*/ 0 h 98"/>
                <a:gd name="T10" fmla="*/ 75 w 77"/>
                <a:gd name="T11" fmla="*/ 4 h 98"/>
                <a:gd name="T12" fmla="*/ 71 w 77"/>
                <a:gd name="T13" fmla="*/ 21 h 98"/>
                <a:gd name="T14" fmla="*/ 51 w 77"/>
                <a:gd name="T15" fmla="*/ 17 h 98"/>
                <a:gd name="T16" fmla="*/ 22 w 77"/>
                <a:gd name="T17" fmla="*/ 50 h 98"/>
                <a:gd name="T18" fmla="*/ 49 w 77"/>
                <a:gd name="T19" fmla="*/ 81 h 98"/>
                <a:gd name="T20" fmla="*/ 57 w 77"/>
                <a:gd name="T21" fmla="*/ 80 h 98"/>
                <a:gd name="T22" fmla="*/ 57 w 77"/>
                <a:gd name="T23" fmla="*/ 59 h 98"/>
                <a:gd name="T24" fmla="*/ 44 w 77"/>
                <a:gd name="T25" fmla="*/ 59 h 98"/>
                <a:gd name="T26" fmla="*/ 44 w 77"/>
                <a:gd name="T27" fmla="*/ 42 h 98"/>
                <a:gd name="T28" fmla="*/ 77 w 77"/>
                <a:gd name="T29" fmla="*/ 42 h 98"/>
                <a:gd name="T30" fmla="*/ 77 w 77"/>
                <a:gd name="T31"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98">
                  <a:moveTo>
                    <a:pt x="77" y="94"/>
                  </a:moveTo>
                  <a:cubicBezTo>
                    <a:pt x="71" y="96"/>
                    <a:pt x="60" y="98"/>
                    <a:pt x="49" y="98"/>
                  </a:cubicBezTo>
                  <a:cubicBezTo>
                    <a:pt x="33" y="98"/>
                    <a:pt x="22" y="94"/>
                    <a:pt x="13" y="87"/>
                  </a:cubicBezTo>
                  <a:cubicBezTo>
                    <a:pt x="5" y="78"/>
                    <a:pt x="0" y="65"/>
                    <a:pt x="0" y="50"/>
                  </a:cubicBezTo>
                  <a:cubicBezTo>
                    <a:pt x="0" y="17"/>
                    <a:pt x="23" y="0"/>
                    <a:pt x="51" y="0"/>
                  </a:cubicBezTo>
                  <a:cubicBezTo>
                    <a:pt x="62" y="0"/>
                    <a:pt x="71" y="2"/>
                    <a:pt x="75" y="4"/>
                  </a:cubicBezTo>
                  <a:cubicBezTo>
                    <a:pt x="71" y="21"/>
                    <a:pt x="71" y="21"/>
                    <a:pt x="71" y="21"/>
                  </a:cubicBezTo>
                  <a:cubicBezTo>
                    <a:pt x="66" y="19"/>
                    <a:pt x="60" y="17"/>
                    <a:pt x="51" y="17"/>
                  </a:cubicBezTo>
                  <a:cubicBezTo>
                    <a:pt x="35" y="17"/>
                    <a:pt x="22" y="27"/>
                    <a:pt x="22" y="50"/>
                  </a:cubicBezTo>
                  <a:cubicBezTo>
                    <a:pt x="22" y="71"/>
                    <a:pt x="34" y="81"/>
                    <a:pt x="49" y="81"/>
                  </a:cubicBezTo>
                  <a:cubicBezTo>
                    <a:pt x="53" y="81"/>
                    <a:pt x="56" y="81"/>
                    <a:pt x="57" y="80"/>
                  </a:cubicBezTo>
                  <a:cubicBezTo>
                    <a:pt x="57" y="59"/>
                    <a:pt x="57" y="59"/>
                    <a:pt x="57" y="59"/>
                  </a:cubicBezTo>
                  <a:cubicBezTo>
                    <a:pt x="44" y="59"/>
                    <a:pt x="44" y="59"/>
                    <a:pt x="44" y="59"/>
                  </a:cubicBezTo>
                  <a:cubicBezTo>
                    <a:pt x="44" y="42"/>
                    <a:pt x="44" y="42"/>
                    <a:pt x="44" y="42"/>
                  </a:cubicBezTo>
                  <a:cubicBezTo>
                    <a:pt x="77" y="42"/>
                    <a:pt x="77" y="42"/>
                    <a:pt x="77" y="42"/>
                  </a:cubicBezTo>
                  <a:lnTo>
                    <a:pt x="77" y="9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
              <a:extLst>
                <a:ext uri="{FF2B5EF4-FFF2-40B4-BE49-F238E27FC236}">
                  <a16:creationId xmlns:a16="http://schemas.microsoft.com/office/drawing/2014/main" id="{D677918D-3FC5-4745-997F-16734CA0747D}"/>
                </a:ext>
              </a:extLst>
            </p:cNvPr>
            <p:cNvSpPr>
              <a:spLocks noEditPoints="1"/>
            </p:cNvSpPr>
            <p:nvPr/>
          </p:nvSpPr>
          <p:spPr bwMode="auto">
            <a:xfrm>
              <a:off x="10152063" y="4530725"/>
              <a:ext cx="146050" cy="212725"/>
            </a:xfrm>
            <a:custGeom>
              <a:avLst/>
              <a:gdLst>
                <a:gd name="T0" fmla="*/ 0 w 67"/>
                <a:gd name="T1" fmla="*/ 2 h 98"/>
                <a:gd name="T2" fmla="*/ 26 w 67"/>
                <a:gd name="T3" fmla="*/ 0 h 98"/>
                <a:gd name="T4" fmla="*/ 53 w 67"/>
                <a:gd name="T5" fmla="*/ 6 h 98"/>
                <a:gd name="T6" fmla="*/ 64 w 67"/>
                <a:gd name="T7" fmla="*/ 24 h 98"/>
                <a:gd name="T8" fmla="*/ 48 w 67"/>
                <a:gd name="T9" fmla="*/ 45 h 98"/>
                <a:gd name="T10" fmla="*/ 48 w 67"/>
                <a:gd name="T11" fmla="*/ 46 h 98"/>
                <a:gd name="T12" fmla="*/ 67 w 67"/>
                <a:gd name="T13" fmla="*/ 69 h 98"/>
                <a:gd name="T14" fmla="*/ 58 w 67"/>
                <a:gd name="T15" fmla="*/ 89 h 98"/>
                <a:gd name="T16" fmla="*/ 22 w 67"/>
                <a:gd name="T17" fmla="*/ 98 h 98"/>
                <a:gd name="T18" fmla="*/ 0 w 67"/>
                <a:gd name="T19" fmla="*/ 97 h 98"/>
                <a:gd name="T20" fmla="*/ 0 w 67"/>
                <a:gd name="T21" fmla="*/ 2 h 98"/>
                <a:gd name="T22" fmla="*/ 21 w 67"/>
                <a:gd name="T23" fmla="*/ 39 h 98"/>
                <a:gd name="T24" fmla="*/ 27 w 67"/>
                <a:gd name="T25" fmla="*/ 39 h 98"/>
                <a:gd name="T26" fmla="*/ 43 w 67"/>
                <a:gd name="T27" fmla="*/ 27 h 98"/>
                <a:gd name="T28" fmla="*/ 29 w 67"/>
                <a:gd name="T29" fmla="*/ 15 h 98"/>
                <a:gd name="T30" fmla="*/ 21 w 67"/>
                <a:gd name="T31" fmla="*/ 16 h 98"/>
                <a:gd name="T32" fmla="*/ 21 w 67"/>
                <a:gd name="T33" fmla="*/ 39 h 98"/>
                <a:gd name="T34" fmla="*/ 21 w 67"/>
                <a:gd name="T35" fmla="*/ 82 h 98"/>
                <a:gd name="T36" fmla="*/ 28 w 67"/>
                <a:gd name="T37" fmla="*/ 83 h 98"/>
                <a:gd name="T38" fmla="*/ 45 w 67"/>
                <a:gd name="T39" fmla="*/ 69 h 98"/>
                <a:gd name="T40" fmla="*/ 27 w 67"/>
                <a:gd name="T41" fmla="*/ 55 h 98"/>
                <a:gd name="T42" fmla="*/ 21 w 67"/>
                <a:gd name="T43" fmla="*/ 55 h 98"/>
                <a:gd name="T44" fmla="*/ 21 w 67"/>
                <a:gd name="T45"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98">
                  <a:moveTo>
                    <a:pt x="0" y="2"/>
                  </a:moveTo>
                  <a:cubicBezTo>
                    <a:pt x="5" y="1"/>
                    <a:pt x="16" y="0"/>
                    <a:pt x="26" y="0"/>
                  </a:cubicBezTo>
                  <a:cubicBezTo>
                    <a:pt x="38" y="0"/>
                    <a:pt x="46" y="1"/>
                    <a:pt x="53" y="6"/>
                  </a:cubicBezTo>
                  <a:cubicBezTo>
                    <a:pt x="60" y="10"/>
                    <a:pt x="64" y="16"/>
                    <a:pt x="64" y="24"/>
                  </a:cubicBezTo>
                  <a:cubicBezTo>
                    <a:pt x="64" y="33"/>
                    <a:pt x="59" y="41"/>
                    <a:pt x="48" y="45"/>
                  </a:cubicBezTo>
                  <a:cubicBezTo>
                    <a:pt x="48" y="46"/>
                    <a:pt x="48" y="46"/>
                    <a:pt x="48" y="46"/>
                  </a:cubicBezTo>
                  <a:cubicBezTo>
                    <a:pt x="60" y="49"/>
                    <a:pt x="67" y="57"/>
                    <a:pt x="67" y="69"/>
                  </a:cubicBezTo>
                  <a:cubicBezTo>
                    <a:pt x="67" y="78"/>
                    <a:pt x="63" y="85"/>
                    <a:pt x="58" y="89"/>
                  </a:cubicBezTo>
                  <a:cubicBezTo>
                    <a:pt x="51" y="95"/>
                    <a:pt x="40" y="98"/>
                    <a:pt x="22" y="98"/>
                  </a:cubicBezTo>
                  <a:cubicBezTo>
                    <a:pt x="12" y="98"/>
                    <a:pt x="4" y="98"/>
                    <a:pt x="0" y="97"/>
                  </a:cubicBezTo>
                  <a:lnTo>
                    <a:pt x="0" y="2"/>
                  </a:lnTo>
                  <a:close/>
                  <a:moveTo>
                    <a:pt x="21" y="39"/>
                  </a:moveTo>
                  <a:cubicBezTo>
                    <a:pt x="27" y="39"/>
                    <a:pt x="27" y="39"/>
                    <a:pt x="27" y="39"/>
                  </a:cubicBezTo>
                  <a:cubicBezTo>
                    <a:pt x="37" y="39"/>
                    <a:pt x="43" y="34"/>
                    <a:pt x="43" y="27"/>
                  </a:cubicBezTo>
                  <a:cubicBezTo>
                    <a:pt x="43" y="20"/>
                    <a:pt x="38" y="15"/>
                    <a:pt x="29" y="15"/>
                  </a:cubicBezTo>
                  <a:cubicBezTo>
                    <a:pt x="25" y="15"/>
                    <a:pt x="22" y="16"/>
                    <a:pt x="21" y="16"/>
                  </a:cubicBezTo>
                  <a:lnTo>
                    <a:pt x="21" y="39"/>
                  </a:lnTo>
                  <a:close/>
                  <a:moveTo>
                    <a:pt x="21" y="82"/>
                  </a:moveTo>
                  <a:cubicBezTo>
                    <a:pt x="22" y="83"/>
                    <a:pt x="25" y="83"/>
                    <a:pt x="28" y="83"/>
                  </a:cubicBezTo>
                  <a:cubicBezTo>
                    <a:pt x="37" y="83"/>
                    <a:pt x="45" y="79"/>
                    <a:pt x="45" y="69"/>
                  </a:cubicBezTo>
                  <a:cubicBezTo>
                    <a:pt x="45" y="59"/>
                    <a:pt x="37" y="55"/>
                    <a:pt x="27" y="55"/>
                  </a:cubicBezTo>
                  <a:cubicBezTo>
                    <a:pt x="21" y="55"/>
                    <a:pt x="21" y="55"/>
                    <a:pt x="21" y="55"/>
                  </a:cubicBezTo>
                  <a:lnTo>
                    <a:pt x="21" y="8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4">
              <a:extLst>
                <a:ext uri="{FF2B5EF4-FFF2-40B4-BE49-F238E27FC236}">
                  <a16:creationId xmlns:a16="http://schemas.microsoft.com/office/drawing/2014/main" id="{79031D95-9219-4060-88D8-DE6D7CB87263}"/>
                </a:ext>
              </a:extLst>
            </p:cNvPr>
            <p:cNvSpPr>
              <a:spLocks noEditPoints="1"/>
            </p:cNvSpPr>
            <p:nvPr/>
          </p:nvSpPr>
          <p:spPr bwMode="auto">
            <a:xfrm>
              <a:off x="10331450" y="4530725"/>
              <a:ext cx="141287" cy="212725"/>
            </a:xfrm>
            <a:custGeom>
              <a:avLst/>
              <a:gdLst>
                <a:gd name="T0" fmla="*/ 0 w 65"/>
                <a:gd name="T1" fmla="*/ 2 h 98"/>
                <a:gd name="T2" fmla="*/ 26 w 65"/>
                <a:gd name="T3" fmla="*/ 0 h 98"/>
                <a:gd name="T4" fmla="*/ 55 w 65"/>
                <a:gd name="T5" fmla="*/ 8 h 98"/>
                <a:gd name="T6" fmla="*/ 65 w 65"/>
                <a:gd name="T7" fmla="*/ 30 h 98"/>
                <a:gd name="T8" fmla="*/ 56 w 65"/>
                <a:gd name="T9" fmla="*/ 53 h 98"/>
                <a:gd name="T10" fmla="*/ 27 w 65"/>
                <a:gd name="T11" fmla="*/ 63 h 98"/>
                <a:gd name="T12" fmla="*/ 20 w 65"/>
                <a:gd name="T13" fmla="*/ 62 h 98"/>
                <a:gd name="T14" fmla="*/ 20 w 65"/>
                <a:gd name="T15" fmla="*/ 98 h 98"/>
                <a:gd name="T16" fmla="*/ 0 w 65"/>
                <a:gd name="T17" fmla="*/ 98 h 98"/>
                <a:gd name="T18" fmla="*/ 0 w 65"/>
                <a:gd name="T19" fmla="*/ 2 h 98"/>
                <a:gd name="T20" fmla="*/ 20 w 65"/>
                <a:gd name="T21" fmla="*/ 46 h 98"/>
                <a:gd name="T22" fmla="*/ 26 w 65"/>
                <a:gd name="T23" fmla="*/ 46 h 98"/>
                <a:gd name="T24" fmla="*/ 44 w 65"/>
                <a:gd name="T25" fmla="*/ 31 h 98"/>
                <a:gd name="T26" fmla="*/ 28 w 65"/>
                <a:gd name="T27" fmla="*/ 16 h 98"/>
                <a:gd name="T28" fmla="*/ 20 w 65"/>
                <a:gd name="T29" fmla="*/ 17 h 98"/>
                <a:gd name="T30" fmla="*/ 20 w 65"/>
                <a:gd name="T31" fmla="*/ 4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8">
                  <a:moveTo>
                    <a:pt x="0" y="2"/>
                  </a:moveTo>
                  <a:cubicBezTo>
                    <a:pt x="6" y="1"/>
                    <a:pt x="15" y="0"/>
                    <a:pt x="26" y="0"/>
                  </a:cubicBezTo>
                  <a:cubicBezTo>
                    <a:pt x="39" y="0"/>
                    <a:pt x="48" y="2"/>
                    <a:pt x="55" y="8"/>
                  </a:cubicBezTo>
                  <a:cubicBezTo>
                    <a:pt x="61" y="12"/>
                    <a:pt x="65" y="21"/>
                    <a:pt x="65" y="30"/>
                  </a:cubicBezTo>
                  <a:cubicBezTo>
                    <a:pt x="65" y="39"/>
                    <a:pt x="61" y="47"/>
                    <a:pt x="56" y="53"/>
                  </a:cubicBezTo>
                  <a:cubicBezTo>
                    <a:pt x="49" y="60"/>
                    <a:pt x="38" y="63"/>
                    <a:pt x="27" y="63"/>
                  </a:cubicBezTo>
                  <a:cubicBezTo>
                    <a:pt x="24" y="63"/>
                    <a:pt x="22" y="63"/>
                    <a:pt x="20" y="62"/>
                  </a:cubicBezTo>
                  <a:cubicBezTo>
                    <a:pt x="20" y="98"/>
                    <a:pt x="20" y="98"/>
                    <a:pt x="20" y="98"/>
                  </a:cubicBezTo>
                  <a:cubicBezTo>
                    <a:pt x="0" y="98"/>
                    <a:pt x="0" y="98"/>
                    <a:pt x="0" y="98"/>
                  </a:cubicBezTo>
                  <a:lnTo>
                    <a:pt x="0" y="2"/>
                  </a:lnTo>
                  <a:close/>
                  <a:moveTo>
                    <a:pt x="20" y="46"/>
                  </a:moveTo>
                  <a:cubicBezTo>
                    <a:pt x="22" y="46"/>
                    <a:pt x="24" y="46"/>
                    <a:pt x="26" y="46"/>
                  </a:cubicBezTo>
                  <a:cubicBezTo>
                    <a:pt x="37" y="46"/>
                    <a:pt x="44" y="40"/>
                    <a:pt x="44" y="31"/>
                  </a:cubicBezTo>
                  <a:cubicBezTo>
                    <a:pt x="44" y="22"/>
                    <a:pt x="38" y="16"/>
                    <a:pt x="28" y="16"/>
                  </a:cubicBezTo>
                  <a:cubicBezTo>
                    <a:pt x="25" y="16"/>
                    <a:pt x="22" y="16"/>
                    <a:pt x="20" y="17"/>
                  </a:cubicBezTo>
                  <a:lnTo>
                    <a:pt x="20" y="4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3">
              <a:extLst>
                <a:ext uri="{FF2B5EF4-FFF2-40B4-BE49-F238E27FC236}">
                  <a16:creationId xmlns:a16="http://schemas.microsoft.com/office/drawing/2014/main" id="{86BD67C2-951B-4BA6-B464-914F69574B09}"/>
                </a:ext>
              </a:extLst>
            </p:cNvPr>
            <p:cNvSpPr>
              <a:spLocks/>
            </p:cNvSpPr>
            <p:nvPr/>
          </p:nvSpPr>
          <p:spPr bwMode="auto">
            <a:xfrm>
              <a:off x="9544050" y="3006725"/>
              <a:ext cx="1328737" cy="1331913"/>
            </a:xfrm>
            <a:custGeom>
              <a:avLst/>
              <a:gdLst>
                <a:gd name="T0" fmla="*/ 609 w 610"/>
                <a:gd name="T1" fmla="*/ 303 h 610"/>
                <a:gd name="T2" fmla="*/ 307 w 610"/>
                <a:gd name="T3" fmla="*/ 609 h 610"/>
                <a:gd name="T4" fmla="*/ 1 w 610"/>
                <a:gd name="T5" fmla="*/ 307 h 610"/>
                <a:gd name="T6" fmla="*/ 303 w 610"/>
                <a:gd name="T7" fmla="*/ 1 h 610"/>
                <a:gd name="T8" fmla="*/ 609 w 610"/>
                <a:gd name="T9" fmla="*/ 303 h 610"/>
              </a:gdLst>
              <a:ahLst/>
              <a:cxnLst>
                <a:cxn ang="0">
                  <a:pos x="T0" y="T1"/>
                </a:cxn>
                <a:cxn ang="0">
                  <a:pos x="T2" y="T3"/>
                </a:cxn>
                <a:cxn ang="0">
                  <a:pos x="T4" y="T5"/>
                </a:cxn>
                <a:cxn ang="0">
                  <a:pos x="T6" y="T7"/>
                </a:cxn>
                <a:cxn ang="0">
                  <a:pos x="T8" y="T9"/>
                </a:cxn>
              </a:cxnLst>
              <a:rect l="0" t="0" r="r" b="b"/>
              <a:pathLst>
                <a:path w="610" h="610">
                  <a:moveTo>
                    <a:pt x="609" y="303"/>
                  </a:moveTo>
                  <a:cubicBezTo>
                    <a:pt x="610" y="471"/>
                    <a:pt x="475" y="608"/>
                    <a:pt x="307" y="609"/>
                  </a:cubicBezTo>
                  <a:cubicBezTo>
                    <a:pt x="139" y="610"/>
                    <a:pt x="2" y="475"/>
                    <a:pt x="1" y="307"/>
                  </a:cubicBezTo>
                  <a:cubicBezTo>
                    <a:pt x="0" y="139"/>
                    <a:pt x="135" y="3"/>
                    <a:pt x="303" y="1"/>
                  </a:cubicBezTo>
                  <a:cubicBezTo>
                    <a:pt x="471" y="0"/>
                    <a:pt x="608" y="135"/>
                    <a:pt x="609" y="303"/>
                  </a:cubicBezTo>
                  <a:close/>
                </a:path>
              </a:pathLst>
            </a:custGeom>
            <a:solidFill>
              <a:srgbClr val="107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4">
              <a:extLst>
                <a:ext uri="{FF2B5EF4-FFF2-40B4-BE49-F238E27FC236}">
                  <a16:creationId xmlns:a16="http://schemas.microsoft.com/office/drawing/2014/main" id="{C5A83261-1076-40E3-8BA7-328C021576FC}"/>
                </a:ext>
              </a:extLst>
            </p:cNvPr>
            <p:cNvSpPr>
              <a:spLocks/>
            </p:cNvSpPr>
            <p:nvPr/>
          </p:nvSpPr>
          <p:spPr bwMode="auto">
            <a:xfrm>
              <a:off x="9664700" y="3127375"/>
              <a:ext cx="1089025" cy="1090613"/>
            </a:xfrm>
            <a:custGeom>
              <a:avLst/>
              <a:gdLst>
                <a:gd name="T0" fmla="*/ 499 w 500"/>
                <a:gd name="T1" fmla="*/ 249 h 500"/>
                <a:gd name="T2" fmla="*/ 252 w 500"/>
                <a:gd name="T3" fmla="*/ 499 h 500"/>
                <a:gd name="T4" fmla="*/ 1 w 500"/>
                <a:gd name="T5" fmla="*/ 252 h 500"/>
                <a:gd name="T6" fmla="*/ 248 w 500"/>
                <a:gd name="T7" fmla="*/ 1 h 500"/>
                <a:gd name="T8" fmla="*/ 499 w 500"/>
                <a:gd name="T9" fmla="*/ 249 h 500"/>
              </a:gdLst>
              <a:ahLst/>
              <a:cxnLst>
                <a:cxn ang="0">
                  <a:pos x="T0" y="T1"/>
                </a:cxn>
                <a:cxn ang="0">
                  <a:pos x="T2" y="T3"/>
                </a:cxn>
                <a:cxn ang="0">
                  <a:pos x="T4" y="T5"/>
                </a:cxn>
                <a:cxn ang="0">
                  <a:pos x="T6" y="T7"/>
                </a:cxn>
                <a:cxn ang="0">
                  <a:pos x="T8" y="T9"/>
                </a:cxn>
              </a:cxnLst>
              <a:rect l="0" t="0" r="r" b="b"/>
              <a:pathLst>
                <a:path w="500" h="500">
                  <a:moveTo>
                    <a:pt x="499" y="249"/>
                  </a:moveTo>
                  <a:cubicBezTo>
                    <a:pt x="500" y="386"/>
                    <a:pt x="389" y="498"/>
                    <a:pt x="252" y="499"/>
                  </a:cubicBezTo>
                  <a:cubicBezTo>
                    <a:pt x="114" y="500"/>
                    <a:pt x="2" y="389"/>
                    <a:pt x="1" y="252"/>
                  </a:cubicBezTo>
                  <a:cubicBezTo>
                    <a:pt x="0" y="114"/>
                    <a:pt x="111" y="2"/>
                    <a:pt x="248" y="1"/>
                  </a:cubicBezTo>
                  <a:cubicBezTo>
                    <a:pt x="386" y="0"/>
                    <a:pt x="498" y="111"/>
                    <a:pt x="499" y="249"/>
                  </a:cubicBezTo>
                  <a:close/>
                </a:path>
              </a:pathLst>
            </a:custGeom>
            <a:solidFill>
              <a:srgbClr val="2AAA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5">
              <a:extLst>
                <a:ext uri="{FF2B5EF4-FFF2-40B4-BE49-F238E27FC236}">
                  <a16:creationId xmlns:a16="http://schemas.microsoft.com/office/drawing/2014/main" id="{ADD3FEDC-C208-4A18-87C6-B9077926A054}"/>
                </a:ext>
              </a:extLst>
            </p:cNvPr>
            <p:cNvSpPr>
              <a:spLocks/>
            </p:cNvSpPr>
            <p:nvPr/>
          </p:nvSpPr>
          <p:spPr bwMode="auto">
            <a:xfrm>
              <a:off x="9925050" y="3295650"/>
              <a:ext cx="565150" cy="754063"/>
            </a:xfrm>
            <a:custGeom>
              <a:avLst/>
              <a:gdLst>
                <a:gd name="T0" fmla="*/ 39 w 259"/>
                <a:gd name="T1" fmla="*/ 154 h 346"/>
                <a:gd name="T2" fmla="*/ 10 w 259"/>
                <a:gd name="T3" fmla="*/ 154 h 346"/>
                <a:gd name="T4" fmla="*/ 2 w 259"/>
                <a:gd name="T5" fmla="*/ 183 h 346"/>
                <a:gd name="T6" fmla="*/ 7 w 259"/>
                <a:gd name="T7" fmla="*/ 192 h 346"/>
                <a:gd name="T8" fmla="*/ 50 w 259"/>
                <a:gd name="T9" fmla="*/ 192 h 346"/>
                <a:gd name="T10" fmla="*/ 53 w 259"/>
                <a:gd name="T11" fmla="*/ 229 h 346"/>
                <a:gd name="T12" fmla="*/ 24 w 259"/>
                <a:gd name="T13" fmla="*/ 297 h 346"/>
                <a:gd name="T14" fmla="*/ 11 w 259"/>
                <a:gd name="T15" fmla="*/ 313 h 346"/>
                <a:gd name="T16" fmla="*/ 8 w 259"/>
                <a:gd name="T17" fmla="*/ 321 h 346"/>
                <a:gd name="T18" fmla="*/ 28 w 259"/>
                <a:gd name="T19" fmla="*/ 346 h 346"/>
                <a:gd name="T20" fmla="*/ 47 w 259"/>
                <a:gd name="T21" fmla="*/ 341 h 346"/>
                <a:gd name="T22" fmla="*/ 82 w 259"/>
                <a:gd name="T23" fmla="*/ 332 h 346"/>
                <a:gd name="T24" fmla="*/ 196 w 259"/>
                <a:gd name="T25" fmla="*/ 346 h 346"/>
                <a:gd name="T26" fmla="*/ 246 w 259"/>
                <a:gd name="T27" fmla="*/ 321 h 346"/>
                <a:gd name="T28" fmla="*/ 247 w 259"/>
                <a:gd name="T29" fmla="*/ 301 h 346"/>
                <a:gd name="T30" fmla="*/ 223 w 259"/>
                <a:gd name="T31" fmla="*/ 286 h 346"/>
                <a:gd name="T32" fmla="*/ 212 w 259"/>
                <a:gd name="T33" fmla="*/ 293 h 346"/>
                <a:gd name="T34" fmla="*/ 201 w 259"/>
                <a:gd name="T35" fmla="*/ 301 h 346"/>
                <a:gd name="T36" fmla="*/ 107 w 259"/>
                <a:gd name="T37" fmla="*/ 287 h 346"/>
                <a:gd name="T38" fmla="*/ 81 w 259"/>
                <a:gd name="T39" fmla="*/ 288 h 346"/>
                <a:gd name="T40" fmla="*/ 92 w 259"/>
                <a:gd name="T41" fmla="*/ 260 h 346"/>
                <a:gd name="T42" fmla="*/ 96 w 259"/>
                <a:gd name="T43" fmla="*/ 207 h 346"/>
                <a:gd name="T44" fmla="*/ 95 w 259"/>
                <a:gd name="T45" fmla="*/ 192 h 346"/>
                <a:gd name="T46" fmla="*/ 169 w 259"/>
                <a:gd name="T47" fmla="*/ 192 h 346"/>
                <a:gd name="T48" fmla="*/ 176 w 259"/>
                <a:gd name="T49" fmla="*/ 163 h 346"/>
                <a:gd name="T50" fmla="*/ 172 w 259"/>
                <a:gd name="T51" fmla="*/ 155 h 346"/>
                <a:gd name="T52" fmla="*/ 160 w 259"/>
                <a:gd name="T53" fmla="*/ 154 h 346"/>
                <a:gd name="T54" fmla="*/ 85 w 259"/>
                <a:gd name="T55" fmla="*/ 154 h 346"/>
                <a:gd name="T56" fmla="*/ 77 w 259"/>
                <a:gd name="T57" fmla="*/ 129 h 346"/>
                <a:gd name="T58" fmla="*/ 93 w 259"/>
                <a:gd name="T59" fmla="*/ 53 h 346"/>
                <a:gd name="T60" fmla="*/ 182 w 259"/>
                <a:gd name="T61" fmla="*/ 74 h 346"/>
                <a:gd name="T62" fmla="*/ 188 w 259"/>
                <a:gd name="T63" fmla="*/ 83 h 346"/>
                <a:gd name="T64" fmla="*/ 216 w 259"/>
                <a:gd name="T65" fmla="*/ 79 h 346"/>
                <a:gd name="T66" fmla="*/ 227 w 259"/>
                <a:gd name="T67" fmla="*/ 74 h 346"/>
                <a:gd name="T68" fmla="*/ 196 w 259"/>
                <a:gd name="T69" fmla="*/ 22 h 346"/>
                <a:gd name="T70" fmla="*/ 184 w 259"/>
                <a:gd name="T71" fmla="*/ 13 h 346"/>
                <a:gd name="T72" fmla="*/ 136 w 259"/>
                <a:gd name="T73" fmla="*/ 0 h 346"/>
                <a:gd name="T74" fmla="*/ 124 w 259"/>
                <a:gd name="T75" fmla="*/ 0 h 346"/>
                <a:gd name="T76" fmla="*/ 65 w 259"/>
                <a:gd name="T77" fmla="*/ 20 h 346"/>
                <a:gd name="T78" fmla="*/ 42 w 259"/>
                <a:gd name="T79" fmla="*/ 47 h 346"/>
                <a:gd name="T80" fmla="*/ 33 w 259"/>
                <a:gd name="T81" fmla="*/ 70 h 346"/>
                <a:gd name="T82" fmla="*/ 30 w 259"/>
                <a:gd name="T83" fmla="*/ 91 h 346"/>
                <a:gd name="T84" fmla="*/ 29 w 259"/>
                <a:gd name="T85" fmla="*/ 99 h 346"/>
                <a:gd name="T86" fmla="*/ 30 w 259"/>
                <a:gd name="T87" fmla="*/ 106 h 346"/>
                <a:gd name="T88" fmla="*/ 35 w 259"/>
                <a:gd name="T89" fmla="*/ 141 h 346"/>
                <a:gd name="T90" fmla="*/ 39 w 259"/>
                <a:gd name="T91" fmla="*/ 1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9" h="346">
                  <a:moveTo>
                    <a:pt x="39" y="154"/>
                  </a:moveTo>
                  <a:cubicBezTo>
                    <a:pt x="10" y="154"/>
                    <a:pt x="10" y="154"/>
                    <a:pt x="10" y="154"/>
                  </a:cubicBezTo>
                  <a:cubicBezTo>
                    <a:pt x="0" y="154"/>
                    <a:pt x="2" y="173"/>
                    <a:pt x="2" y="183"/>
                  </a:cubicBezTo>
                  <a:cubicBezTo>
                    <a:pt x="2" y="187"/>
                    <a:pt x="4" y="191"/>
                    <a:pt x="7" y="192"/>
                  </a:cubicBezTo>
                  <a:cubicBezTo>
                    <a:pt x="10" y="193"/>
                    <a:pt x="45" y="192"/>
                    <a:pt x="50" y="192"/>
                  </a:cubicBezTo>
                  <a:cubicBezTo>
                    <a:pt x="53" y="205"/>
                    <a:pt x="53" y="216"/>
                    <a:pt x="53" y="229"/>
                  </a:cubicBezTo>
                  <a:cubicBezTo>
                    <a:pt x="53" y="251"/>
                    <a:pt x="37" y="281"/>
                    <a:pt x="24" y="297"/>
                  </a:cubicBezTo>
                  <a:cubicBezTo>
                    <a:pt x="11" y="313"/>
                    <a:pt x="11" y="313"/>
                    <a:pt x="11" y="313"/>
                  </a:cubicBezTo>
                  <a:cubicBezTo>
                    <a:pt x="9" y="316"/>
                    <a:pt x="9" y="317"/>
                    <a:pt x="8" y="321"/>
                  </a:cubicBezTo>
                  <a:cubicBezTo>
                    <a:pt x="6" y="335"/>
                    <a:pt x="18" y="346"/>
                    <a:pt x="28" y="346"/>
                  </a:cubicBezTo>
                  <a:cubicBezTo>
                    <a:pt x="39" y="346"/>
                    <a:pt x="37" y="345"/>
                    <a:pt x="47" y="341"/>
                  </a:cubicBezTo>
                  <a:cubicBezTo>
                    <a:pt x="58" y="337"/>
                    <a:pt x="70" y="334"/>
                    <a:pt x="82" y="332"/>
                  </a:cubicBezTo>
                  <a:cubicBezTo>
                    <a:pt x="132" y="324"/>
                    <a:pt x="135" y="346"/>
                    <a:pt x="196" y="346"/>
                  </a:cubicBezTo>
                  <a:cubicBezTo>
                    <a:pt x="215" y="346"/>
                    <a:pt x="234" y="334"/>
                    <a:pt x="246" y="321"/>
                  </a:cubicBezTo>
                  <a:cubicBezTo>
                    <a:pt x="256" y="311"/>
                    <a:pt x="259" y="309"/>
                    <a:pt x="247" y="301"/>
                  </a:cubicBezTo>
                  <a:cubicBezTo>
                    <a:pt x="242" y="298"/>
                    <a:pt x="228" y="286"/>
                    <a:pt x="223" y="286"/>
                  </a:cubicBezTo>
                  <a:cubicBezTo>
                    <a:pt x="219" y="286"/>
                    <a:pt x="215" y="291"/>
                    <a:pt x="212" y="293"/>
                  </a:cubicBezTo>
                  <a:cubicBezTo>
                    <a:pt x="209" y="296"/>
                    <a:pt x="205" y="299"/>
                    <a:pt x="201" y="301"/>
                  </a:cubicBezTo>
                  <a:cubicBezTo>
                    <a:pt x="180" y="311"/>
                    <a:pt x="140" y="287"/>
                    <a:pt x="107" y="287"/>
                  </a:cubicBezTo>
                  <a:cubicBezTo>
                    <a:pt x="81" y="288"/>
                    <a:pt x="81" y="288"/>
                    <a:pt x="81" y="288"/>
                  </a:cubicBezTo>
                  <a:cubicBezTo>
                    <a:pt x="85" y="280"/>
                    <a:pt x="90" y="267"/>
                    <a:pt x="92" y="260"/>
                  </a:cubicBezTo>
                  <a:cubicBezTo>
                    <a:pt x="99" y="234"/>
                    <a:pt x="96" y="228"/>
                    <a:pt x="96" y="207"/>
                  </a:cubicBezTo>
                  <a:cubicBezTo>
                    <a:pt x="96" y="202"/>
                    <a:pt x="95" y="198"/>
                    <a:pt x="95" y="192"/>
                  </a:cubicBezTo>
                  <a:cubicBezTo>
                    <a:pt x="169" y="192"/>
                    <a:pt x="169" y="192"/>
                    <a:pt x="169" y="192"/>
                  </a:cubicBezTo>
                  <a:cubicBezTo>
                    <a:pt x="179" y="192"/>
                    <a:pt x="176" y="174"/>
                    <a:pt x="176" y="163"/>
                  </a:cubicBezTo>
                  <a:cubicBezTo>
                    <a:pt x="176" y="159"/>
                    <a:pt x="174" y="157"/>
                    <a:pt x="172" y="155"/>
                  </a:cubicBezTo>
                  <a:cubicBezTo>
                    <a:pt x="169" y="154"/>
                    <a:pt x="164" y="154"/>
                    <a:pt x="160" y="154"/>
                  </a:cubicBezTo>
                  <a:cubicBezTo>
                    <a:pt x="85" y="154"/>
                    <a:pt x="85" y="154"/>
                    <a:pt x="85" y="154"/>
                  </a:cubicBezTo>
                  <a:cubicBezTo>
                    <a:pt x="77" y="129"/>
                    <a:pt x="77" y="129"/>
                    <a:pt x="77" y="129"/>
                  </a:cubicBezTo>
                  <a:cubicBezTo>
                    <a:pt x="70" y="104"/>
                    <a:pt x="70" y="70"/>
                    <a:pt x="93" y="53"/>
                  </a:cubicBezTo>
                  <a:cubicBezTo>
                    <a:pt x="115" y="38"/>
                    <a:pt x="166" y="37"/>
                    <a:pt x="182" y="74"/>
                  </a:cubicBezTo>
                  <a:cubicBezTo>
                    <a:pt x="183" y="78"/>
                    <a:pt x="183" y="81"/>
                    <a:pt x="188" y="83"/>
                  </a:cubicBezTo>
                  <a:cubicBezTo>
                    <a:pt x="191" y="83"/>
                    <a:pt x="212" y="80"/>
                    <a:pt x="216" y="79"/>
                  </a:cubicBezTo>
                  <a:cubicBezTo>
                    <a:pt x="221" y="79"/>
                    <a:pt x="227" y="78"/>
                    <a:pt x="227" y="74"/>
                  </a:cubicBezTo>
                  <a:cubicBezTo>
                    <a:pt x="227" y="58"/>
                    <a:pt x="209" y="33"/>
                    <a:pt x="196" y="22"/>
                  </a:cubicBezTo>
                  <a:cubicBezTo>
                    <a:pt x="193" y="19"/>
                    <a:pt x="188" y="16"/>
                    <a:pt x="184" y="13"/>
                  </a:cubicBezTo>
                  <a:cubicBezTo>
                    <a:pt x="171" y="5"/>
                    <a:pt x="153" y="1"/>
                    <a:pt x="136" y="0"/>
                  </a:cubicBezTo>
                  <a:cubicBezTo>
                    <a:pt x="124" y="0"/>
                    <a:pt x="124" y="0"/>
                    <a:pt x="124" y="0"/>
                  </a:cubicBezTo>
                  <a:cubicBezTo>
                    <a:pt x="102" y="1"/>
                    <a:pt x="80" y="8"/>
                    <a:pt x="65" y="20"/>
                  </a:cubicBezTo>
                  <a:cubicBezTo>
                    <a:pt x="56" y="28"/>
                    <a:pt x="47" y="36"/>
                    <a:pt x="42" y="47"/>
                  </a:cubicBezTo>
                  <a:cubicBezTo>
                    <a:pt x="38" y="54"/>
                    <a:pt x="35" y="61"/>
                    <a:pt x="33" y="70"/>
                  </a:cubicBezTo>
                  <a:cubicBezTo>
                    <a:pt x="31" y="77"/>
                    <a:pt x="30" y="84"/>
                    <a:pt x="30" y="91"/>
                  </a:cubicBezTo>
                  <a:cubicBezTo>
                    <a:pt x="30" y="95"/>
                    <a:pt x="29" y="95"/>
                    <a:pt x="29" y="99"/>
                  </a:cubicBezTo>
                  <a:cubicBezTo>
                    <a:pt x="29" y="102"/>
                    <a:pt x="30" y="102"/>
                    <a:pt x="30" y="106"/>
                  </a:cubicBezTo>
                  <a:cubicBezTo>
                    <a:pt x="30" y="118"/>
                    <a:pt x="32" y="130"/>
                    <a:pt x="35" y="141"/>
                  </a:cubicBezTo>
                  <a:cubicBezTo>
                    <a:pt x="36" y="144"/>
                    <a:pt x="39" y="152"/>
                    <a:pt x="39"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F4DAEEB2-3C23-4861-93EA-0632ECBABA7F}"/>
              </a:ext>
            </a:extLst>
          </p:cNvPr>
          <p:cNvGrpSpPr/>
          <p:nvPr/>
        </p:nvGrpSpPr>
        <p:grpSpPr>
          <a:xfrm>
            <a:off x="2111881" y="3571301"/>
            <a:ext cx="1327150" cy="1800226"/>
            <a:chOff x="2071688" y="2946400"/>
            <a:chExt cx="1327150" cy="1800226"/>
          </a:xfrm>
        </p:grpSpPr>
        <p:sp>
          <p:nvSpPr>
            <p:cNvPr id="42" name="Freeform 11">
              <a:extLst>
                <a:ext uri="{FF2B5EF4-FFF2-40B4-BE49-F238E27FC236}">
                  <a16:creationId xmlns:a16="http://schemas.microsoft.com/office/drawing/2014/main" id="{1468C5F0-5750-4FE5-9D85-D31506892F82}"/>
                </a:ext>
              </a:extLst>
            </p:cNvPr>
            <p:cNvSpPr>
              <a:spLocks noEditPoints="1"/>
            </p:cNvSpPr>
            <p:nvPr/>
          </p:nvSpPr>
          <p:spPr bwMode="auto">
            <a:xfrm>
              <a:off x="2174875" y="4521200"/>
              <a:ext cx="147637" cy="225425"/>
            </a:xfrm>
            <a:custGeom>
              <a:avLst/>
              <a:gdLst>
                <a:gd name="T0" fmla="*/ 0 w 68"/>
                <a:gd name="T1" fmla="*/ 102 h 103"/>
                <a:gd name="T2" fmla="*/ 1 w 68"/>
                <a:gd name="T3" fmla="*/ 81 h 103"/>
                <a:gd name="T4" fmla="*/ 1 w 68"/>
                <a:gd name="T5" fmla="*/ 0 h 103"/>
                <a:gd name="T6" fmla="*/ 22 w 68"/>
                <a:gd name="T7" fmla="*/ 0 h 103"/>
                <a:gd name="T8" fmla="*/ 22 w 68"/>
                <a:gd name="T9" fmla="*/ 39 h 103"/>
                <a:gd name="T10" fmla="*/ 22 w 68"/>
                <a:gd name="T11" fmla="*/ 39 h 103"/>
                <a:gd name="T12" fmla="*/ 41 w 68"/>
                <a:gd name="T13" fmla="*/ 30 h 103"/>
                <a:gd name="T14" fmla="*/ 68 w 68"/>
                <a:gd name="T15" fmla="*/ 65 h 103"/>
                <a:gd name="T16" fmla="*/ 38 w 68"/>
                <a:gd name="T17" fmla="*/ 103 h 103"/>
                <a:gd name="T18" fmla="*/ 19 w 68"/>
                <a:gd name="T19" fmla="*/ 92 h 103"/>
                <a:gd name="T20" fmla="*/ 19 w 68"/>
                <a:gd name="T21" fmla="*/ 92 h 103"/>
                <a:gd name="T22" fmla="*/ 18 w 68"/>
                <a:gd name="T23" fmla="*/ 102 h 103"/>
                <a:gd name="T24" fmla="*/ 0 w 68"/>
                <a:gd name="T25" fmla="*/ 102 h 103"/>
                <a:gd name="T26" fmla="*/ 22 w 68"/>
                <a:gd name="T27" fmla="*/ 73 h 103"/>
                <a:gd name="T28" fmla="*/ 22 w 68"/>
                <a:gd name="T29" fmla="*/ 77 h 103"/>
                <a:gd name="T30" fmla="*/ 33 w 68"/>
                <a:gd name="T31" fmla="*/ 86 h 103"/>
                <a:gd name="T32" fmla="*/ 46 w 68"/>
                <a:gd name="T33" fmla="*/ 66 h 103"/>
                <a:gd name="T34" fmla="*/ 33 w 68"/>
                <a:gd name="T35" fmla="*/ 46 h 103"/>
                <a:gd name="T36" fmla="*/ 22 w 68"/>
                <a:gd name="T37" fmla="*/ 56 h 103"/>
                <a:gd name="T38" fmla="*/ 22 w 68"/>
                <a:gd name="T39" fmla="*/ 60 h 103"/>
                <a:gd name="T40" fmla="*/ 22 w 68"/>
                <a:gd name="T41"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03">
                  <a:moveTo>
                    <a:pt x="0" y="102"/>
                  </a:moveTo>
                  <a:cubicBezTo>
                    <a:pt x="0" y="96"/>
                    <a:pt x="1" y="88"/>
                    <a:pt x="1" y="81"/>
                  </a:cubicBezTo>
                  <a:cubicBezTo>
                    <a:pt x="1" y="0"/>
                    <a:pt x="1" y="0"/>
                    <a:pt x="1" y="0"/>
                  </a:cubicBezTo>
                  <a:cubicBezTo>
                    <a:pt x="22" y="0"/>
                    <a:pt x="22" y="0"/>
                    <a:pt x="22" y="0"/>
                  </a:cubicBezTo>
                  <a:cubicBezTo>
                    <a:pt x="22" y="39"/>
                    <a:pt x="22" y="39"/>
                    <a:pt x="22" y="39"/>
                  </a:cubicBezTo>
                  <a:cubicBezTo>
                    <a:pt x="22" y="39"/>
                    <a:pt x="22" y="39"/>
                    <a:pt x="22" y="39"/>
                  </a:cubicBezTo>
                  <a:cubicBezTo>
                    <a:pt x="26" y="33"/>
                    <a:pt x="32" y="30"/>
                    <a:pt x="41" y="30"/>
                  </a:cubicBezTo>
                  <a:cubicBezTo>
                    <a:pt x="57" y="30"/>
                    <a:pt x="68" y="44"/>
                    <a:pt x="68" y="65"/>
                  </a:cubicBezTo>
                  <a:cubicBezTo>
                    <a:pt x="68" y="90"/>
                    <a:pt x="53" y="103"/>
                    <a:pt x="38" y="103"/>
                  </a:cubicBezTo>
                  <a:cubicBezTo>
                    <a:pt x="31" y="103"/>
                    <a:pt x="24" y="100"/>
                    <a:pt x="19" y="92"/>
                  </a:cubicBezTo>
                  <a:cubicBezTo>
                    <a:pt x="19" y="92"/>
                    <a:pt x="19" y="92"/>
                    <a:pt x="19" y="92"/>
                  </a:cubicBezTo>
                  <a:cubicBezTo>
                    <a:pt x="18" y="102"/>
                    <a:pt x="18" y="102"/>
                    <a:pt x="18" y="102"/>
                  </a:cubicBezTo>
                  <a:lnTo>
                    <a:pt x="0" y="102"/>
                  </a:lnTo>
                  <a:close/>
                  <a:moveTo>
                    <a:pt x="22" y="73"/>
                  </a:moveTo>
                  <a:cubicBezTo>
                    <a:pt x="22" y="75"/>
                    <a:pt x="22" y="76"/>
                    <a:pt x="22" y="77"/>
                  </a:cubicBezTo>
                  <a:cubicBezTo>
                    <a:pt x="24" y="83"/>
                    <a:pt x="28" y="86"/>
                    <a:pt x="33" y="86"/>
                  </a:cubicBezTo>
                  <a:cubicBezTo>
                    <a:pt x="42" y="86"/>
                    <a:pt x="46" y="79"/>
                    <a:pt x="46" y="66"/>
                  </a:cubicBezTo>
                  <a:cubicBezTo>
                    <a:pt x="46" y="55"/>
                    <a:pt x="42" y="46"/>
                    <a:pt x="33" y="46"/>
                  </a:cubicBezTo>
                  <a:cubicBezTo>
                    <a:pt x="28" y="46"/>
                    <a:pt x="24" y="50"/>
                    <a:pt x="22" y="56"/>
                  </a:cubicBezTo>
                  <a:cubicBezTo>
                    <a:pt x="22" y="57"/>
                    <a:pt x="22" y="59"/>
                    <a:pt x="22" y="60"/>
                  </a:cubicBezTo>
                  <a:lnTo>
                    <a:pt x="22" y="7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29DC25A8-B8FB-46FD-A5E6-82EC5BE9CB40}"/>
                </a:ext>
              </a:extLst>
            </p:cNvPr>
            <p:cNvSpPr>
              <a:spLocks noEditPoints="1"/>
            </p:cNvSpPr>
            <p:nvPr/>
          </p:nvSpPr>
          <p:spPr bwMode="auto">
            <a:xfrm>
              <a:off x="2349500" y="4524375"/>
              <a:ext cx="47625" cy="219075"/>
            </a:xfrm>
            <a:custGeom>
              <a:avLst/>
              <a:gdLst>
                <a:gd name="T0" fmla="*/ 22 w 22"/>
                <a:gd name="T1" fmla="*/ 11 h 101"/>
                <a:gd name="T2" fmla="*/ 11 w 22"/>
                <a:gd name="T3" fmla="*/ 22 h 101"/>
                <a:gd name="T4" fmla="*/ 0 w 22"/>
                <a:gd name="T5" fmla="*/ 11 h 101"/>
                <a:gd name="T6" fmla="*/ 11 w 22"/>
                <a:gd name="T7" fmla="*/ 0 h 101"/>
                <a:gd name="T8" fmla="*/ 22 w 22"/>
                <a:gd name="T9" fmla="*/ 11 h 101"/>
                <a:gd name="T10" fmla="*/ 0 w 22"/>
                <a:gd name="T11" fmla="*/ 101 h 101"/>
                <a:gd name="T12" fmla="*/ 0 w 22"/>
                <a:gd name="T13" fmla="*/ 30 h 101"/>
                <a:gd name="T14" fmla="*/ 21 w 22"/>
                <a:gd name="T15" fmla="*/ 30 h 101"/>
                <a:gd name="T16" fmla="*/ 21 w 22"/>
                <a:gd name="T17" fmla="*/ 101 h 101"/>
                <a:gd name="T18" fmla="*/ 0 w 22"/>
                <a:gd name="T1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01">
                  <a:moveTo>
                    <a:pt x="22" y="11"/>
                  </a:moveTo>
                  <a:cubicBezTo>
                    <a:pt x="22" y="17"/>
                    <a:pt x="17" y="22"/>
                    <a:pt x="11" y="22"/>
                  </a:cubicBezTo>
                  <a:cubicBezTo>
                    <a:pt x="4" y="22"/>
                    <a:pt x="0" y="17"/>
                    <a:pt x="0" y="11"/>
                  </a:cubicBezTo>
                  <a:cubicBezTo>
                    <a:pt x="0" y="5"/>
                    <a:pt x="4" y="0"/>
                    <a:pt x="11" y="0"/>
                  </a:cubicBezTo>
                  <a:cubicBezTo>
                    <a:pt x="17" y="0"/>
                    <a:pt x="22" y="5"/>
                    <a:pt x="22" y="11"/>
                  </a:cubicBezTo>
                  <a:close/>
                  <a:moveTo>
                    <a:pt x="0" y="101"/>
                  </a:moveTo>
                  <a:cubicBezTo>
                    <a:pt x="0" y="30"/>
                    <a:pt x="0" y="30"/>
                    <a:pt x="0" y="30"/>
                  </a:cubicBezTo>
                  <a:cubicBezTo>
                    <a:pt x="21" y="30"/>
                    <a:pt x="21" y="30"/>
                    <a:pt x="21" y="30"/>
                  </a:cubicBezTo>
                  <a:cubicBezTo>
                    <a:pt x="21" y="101"/>
                    <a:pt x="21" y="101"/>
                    <a:pt x="21" y="101"/>
                  </a:cubicBezTo>
                  <a:lnTo>
                    <a:pt x="0" y="1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F6021BE6-286B-4282-A742-89034565EE9D}"/>
                </a:ext>
              </a:extLst>
            </p:cNvPr>
            <p:cNvSpPr>
              <a:spLocks/>
            </p:cNvSpPr>
            <p:nvPr/>
          </p:nvSpPr>
          <p:spPr bwMode="auto">
            <a:xfrm>
              <a:off x="2417763" y="4545013"/>
              <a:ext cx="98425" cy="201613"/>
            </a:xfrm>
            <a:custGeom>
              <a:avLst/>
              <a:gdLst>
                <a:gd name="T0" fmla="*/ 29 w 45"/>
                <a:gd name="T1" fmla="*/ 0 h 92"/>
                <a:gd name="T2" fmla="*/ 29 w 45"/>
                <a:gd name="T3" fmla="*/ 20 h 92"/>
                <a:gd name="T4" fmla="*/ 45 w 45"/>
                <a:gd name="T5" fmla="*/ 20 h 92"/>
                <a:gd name="T6" fmla="*/ 45 w 45"/>
                <a:gd name="T7" fmla="*/ 35 h 92"/>
                <a:gd name="T8" fmla="*/ 29 w 45"/>
                <a:gd name="T9" fmla="*/ 35 h 92"/>
                <a:gd name="T10" fmla="*/ 29 w 45"/>
                <a:gd name="T11" fmla="*/ 63 h 92"/>
                <a:gd name="T12" fmla="*/ 38 w 45"/>
                <a:gd name="T13" fmla="*/ 75 h 92"/>
                <a:gd name="T14" fmla="*/ 44 w 45"/>
                <a:gd name="T15" fmla="*/ 74 h 92"/>
                <a:gd name="T16" fmla="*/ 44 w 45"/>
                <a:gd name="T17" fmla="*/ 90 h 92"/>
                <a:gd name="T18" fmla="*/ 30 w 45"/>
                <a:gd name="T19" fmla="*/ 92 h 92"/>
                <a:gd name="T20" fmla="*/ 15 w 45"/>
                <a:gd name="T21" fmla="*/ 86 h 92"/>
                <a:gd name="T22" fmla="*/ 9 w 45"/>
                <a:gd name="T23" fmla="*/ 66 h 92"/>
                <a:gd name="T24" fmla="*/ 9 w 45"/>
                <a:gd name="T25" fmla="*/ 35 h 92"/>
                <a:gd name="T26" fmla="*/ 0 w 45"/>
                <a:gd name="T27" fmla="*/ 35 h 92"/>
                <a:gd name="T28" fmla="*/ 0 w 45"/>
                <a:gd name="T29" fmla="*/ 20 h 92"/>
                <a:gd name="T30" fmla="*/ 9 w 45"/>
                <a:gd name="T31" fmla="*/ 20 h 92"/>
                <a:gd name="T32" fmla="*/ 9 w 45"/>
                <a:gd name="T33" fmla="*/ 5 h 92"/>
                <a:gd name="T34" fmla="*/ 29 w 45"/>
                <a:gd name="T3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92">
                  <a:moveTo>
                    <a:pt x="29" y="0"/>
                  </a:moveTo>
                  <a:cubicBezTo>
                    <a:pt x="29" y="20"/>
                    <a:pt x="29" y="20"/>
                    <a:pt x="29" y="20"/>
                  </a:cubicBezTo>
                  <a:cubicBezTo>
                    <a:pt x="45" y="20"/>
                    <a:pt x="45" y="20"/>
                    <a:pt x="45" y="20"/>
                  </a:cubicBezTo>
                  <a:cubicBezTo>
                    <a:pt x="45" y="35"/>
                    <a:pt x="45" y="35"/>
                    <a:pt x="45" y="35"/>
                  </a:cubicBezTo>
                  <a:cubicBezTo>
                    <a:pt x="29" y="35"/>
                    <a:pt x="29" y="35"/>
                    <a:pt x="29" y="35"/>
                  </a:cubicBezTo>
                  <a:cubicBezTo>
                    <a:pt x="29" y="63"/>
                    <a:pt x="29" y="63"/>
                    <a:pt x="29" y="63"/>
                  </a:cubicBezTo>
                  <a:cubicBezTo>
                    <a:pt x="29" y="71"/>
                    <a:pt x="32" y="75"/>
                    <a:pt x="38" y="75"/>
                  </a:cubicBezTo>
                  <a:cubicBezTo>
                    <a:pt x="40" y="75"/>
                    <a:pt x="42" y="74"/>
                    <a:pt x="44" y="74"/>
                  </a:cubicBezTo>
                  <a:cubicBezTo>
                    <a:pt x="44" y="90"/>
                    <a:pt x="44" y="90"/>
                    <a:pt x="44" y="90"/>
                  </a:cubicBezTo>
                  <a:cubicBezTo>
                    <a:pt x="41" y="91"/>
                    <a:pt x="36" y="92"/>
                    <a:pt x="30" y="92"/>
                  </a:cubicBezTo>
                  <a:cubicBezTo>
                    <a:pt x="24" y="92"/>
                    <a:pt x="18" y="90"/>
                    <a:pt x="15" y="86"/>
                  </a:cubicBezTo>
                  <a:cubicBezTo>
                    <a:pt x="11" y="82"/>
                    <a:pt x="9" y="76"/>
                    <a:pt x="9" y="66"/>
                  </a:cubicBezTo>
                  <a:cubicBezTo>
                    <a:pt x="9" y="35"/>
                    <a:pt x="9" y="35"/>
                    <a:pt x="9" y="35"/>
                  </a:cubicBezTo>
                  <a:cubicBezTo>
                    <a:pt x="0" y="35"/>
                    <a:pt x="0" y="35"/>
                    <a:pt x="0" y="35"/>
                  </a:cubicBezTo>
                  <a:cubicBezTo>
                    <a:pt x="0" y="20"/>
                    <a:pt x="0" y="20"/>
                    <a:pt x="0" y="20"/>
                  </a:cubicBezTo>
                  <a:cubicBezTo>
                    <a:pt x="9" y="20"/>
                    <a:pt x="9" y="20"/>
                    <a:pt x="9" y="20"/>
                  </a:cubicBezTo>
                  <a:cubicBezTo>
                    <a:pt x="9" y="5"/>
                    <a:pt x="9" y="5"/>
                    <a:pt x="9" y="5"/>
                  </a:cubicBezTo>
                  <a:lnTo>
                    <a:pt x="2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a:extLst>
                <a:ext uri="{FF2B5EF4-FFF2-40B4-BE49-F238E27FC236}">
                  <a16:creationId xmlns:a16="http://schemas.microsoft.com/office/drawing/2014/main" id="{D0CE2B67-28C0-4BBE-A0BA-7711051A4056}"/>
                </a:ext>
              </a:extLst>
            </p:cNvPr>
            <p:cNvSpPr>
              <a:spLocks/>
            </p:cNvSpPr>
            <p:nvPr/>
          </p:nvSpPr>
          <p:spPr bwMode="auto">
            <a:xfrm>
              <a:off x="2532063" y="4586288"/>
              <a:ext cx="112712" cy="160338"/>
            </a:xfrm>
            <a:custGeom>
              <a:avLst/>
              <a:gdLst>
                <a:gd name="T0" fmla="*/ 52 w 52"/>
                <a:gd name="T1" fmla="*/ 70 h 73"/>
                <a:gd name="T2" fmla="*/ 35 w 52"/>
                <a:gd name="T3" fmla="*/ 73 h 73"/>
                <a:gd name="T4" fmla="*/ 0 w 52"/>
                <a:gd name="T5" fmla="*/ 37 h 73"/>
                <a:gd name="T6" fmla="*/ 38 w 52"/>
                <a:gd name="T7" fmla="*/ 0 h 73"/>
                <a:gd name="T8" fmla="*/ 52 w 52"/>
                <a:gd name="T9" fmla="*/ 2 h 73"/>
                <a:gd name="T10" fmla="*/ 49 w 52"/>
                <a:gd name="T11" fmla="*/ 18 h 73"/>
                <a:gd name="T12" fmla="*/ 39 w 52"/>
                <a:gd name="T13" fmla="*/ 16 h 73"/>
                <a:gd name="T14" fmla="*/ 21 w 52"/>
                <a:gd name="T15" fmla="*/ 36 h 73"/>
                <a:gd name="T16" fmla="*/ 39 w 52"/>
                <a:gd name="T17" fmla="*/ 56 h 73"/>
                <a:gd name="T18" fmla="*/ 50 w 52"/>
                <a:gd name="T19" fmla="*/ 54 h 73"/>
                <a:gd name="T20" fmla="*/ 52 w 52"/>
                <a:gd name="T21"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3">
                  <a:moveTo>
                    <a:pt x="52" y="70"/>
                  </a:moveTo>
                  <a:cubicBezTo>
                    <a:pt x="49" y="72"/>
                    <a:pt x="42" y="73"/>
                    <a:pt x="35" y="73"/>
                  </a:cubicBezTo>
                  <a:cubicBezTo>
                    <a:pt x="13" y="73"/>
                    <a:pt x="0" y="59"/>
                    <a:pt x="0" y="37"/>
                  </a:cubicBezTo>
                  <a:cubicBezTo>
                    <a:pt x="0" y="16"/>
                    <a:pt x="13" y="0"/>
                    <a:pt x="38" y="0"/>
                  </a:cubicBezTo>
                  <a:cubicBezTo>
                    <a:pt x="43" y="0"/>
                    <a:pt x="49" y="1"/>
                    <a:pt x="52" y="2"/>
                  </a:cubicBezTo>
                  <a:cubicBezTo>
                    <a:pt x="49" y="18"/>
                    <a:pt x="49" y="18"/>
                    <a:pt x="49" y="18"/>
                  </a:cubicBezTo>
                  <a:cubicBezTo>
                    <a:pt x="47" y="17"/>
                    <a:pt x="44" y="16"/>
                    <a:pt x="39" y="16"/>
                  </a:cubicBezTo>
                  <a:cubicBezTo>
                    <a:pt x="28" y="16"/>
                    <a:pt x="21" y="24"/>
                    <a:pt x="21" y="36"/>
                  </a:cubicBezTo>
                  <a:cubicBezTo>
                    <a:pt x="21" y="49"/>
                    <a:pt x="29" y="56"/>
                    <a:pt x="39" y="56"/>
                  </a:cubicBezTo>
                  <a:cubicBezTo>
                    <a:pt x="43" y="56"/>
                    <a:pt x="47" y="55"/>
                    <a:pt x="50" y="54"/>
                  </a:cubicBezTo>
                  <a:lnTo>
                    <a:pt x="52" y="7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AC0D511B-AA9C-4A2F-949A-8EEEAE08179A}"/>
                </a:ext>
              </a:extLst>
            </p:cNvPr>
            <p:cNvSpPr>
              <a:spLocks noEditPoints="1"/>
            </p:cNvSpPr>
            <p:nvPr/>
          </p:nvSpPr>
          <p:spPr bwMode="auto">
            <a:xfrm>
              <a:off x="2657475" y="4586288"/>
              <a:ext cx="146050" cy="160338"/>
            </a:xfrm>
            <a:custGeom>
              <a:avLst/>
              <a:gdLst>
                <a:gd name="T0" fmla="*/ 67 w 67"/>
                <a:gd name="T1" fmla="*/ 36 h 73"/>
                <a:gd name="T2" fmla="*/ 33 w 67"/>
                <a:gd name="T3" fmla="*/ 73 h 73"/>
                <a:gd name="T4" fmla="*/ 0 w 67"/>
                <a:gd name="T5" fmla="*/ 37 h 73"/>
                <a:gd name="T6" fmla="*/ 34 w 67"/>
                <a:gd name="T7" fmla="*/ 0 h 73"/>
                <a:gd name="T8" fmla="*/ 67 w 67"/>
                <a:gd name="T9" fmla="*/ 36 h 73"/>
                <a:gd name="T10" fmla="*/ 21 w 67"/>
                <a:gd name="T11" fmla="*/ 36 h 73"/>
                <a:gd name="T12" fmla="*/ 34 w 67"/>
                <a:gd name="T13" fmla="*/ 58 h 73"/>
                <a:gd name="T14" fmla="*/ 46 w 67"/>
                <a:gd name="T15" fmla="*/ 36 h 73"/>
                <a:gd name="T16" fmla="*/ 34 w 67"/>
                <a:gd name="T17" fmla="*/ 15 h 73"/>
                <a:gd name="T18" fmla="*/ 21 w 67"/>
                <a:gd name="T19"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73">
                  <a:moveTo>
                    <a:pt x="67" y="36"/>
                  </a:moveTo>
                  <a:cubicBezTo>
                    <a:pt x="67" y="63"/>
                    <a:pt x="50" y="73"/>
                    <a:pt x="33" y="73"/>
                  </a:cubicBezTo>
                  <a:cubicBezTo>
                    <a:pt x="14" y="73"/>
                    <a:pt x="0" y="60"/>
                    <a:pt x="0" y="37"/>
                  </a:cubicBezTo>
                  <a:cubicBezTo>
                    <a:pt x="0" y="13"/>
                    <a:pt x="14" y="0"/>
                    <a:pt x="34" y="0"/>
                  </a:cubicBezTo>
                  <a:cubicBezTo>
                    <a:pt x="54" y="0"/>
                    <a:pt x="67" y="14"/>
                    <a:pt x="67" y="36"/>
                  </a:cubicBezTo>
                  <a:close/>
                  <a:moveTo>
                    <a:pt x="21" y="36"/>
                  </a:moveTo>
                  <a:cubicBezTo>
                    <a:pt x="21" y="48"/>
                    <a:pt x="25" y="58"/>
                    <a:pt x="34" y="58"/>
                  </a:cubicBezTo>
                  <a:cubicBezTo>
                    <a:pt x="42" y="58"/>
                    <a:pt x="46" y="48"/>
                    <a:pt x="46" y="36"/>
                  </a:cubicBezTo>
                  <a:cubicBezTo>
                    <a:pt x="46" y="26"/>
                    <a:pt x="43" y="15"/>
                    <a:pt x="34" y="15"/>
                  </a:cubicBezTo>
                  <a:cubicBezTo>
                    <a:pt x="25" y="15"/>
                    <a:pt x="21" y="26"/>
                    <a:pt x="21" y="36"/>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A48A518B-B4CE-4A6C-90AA-988456F8FAEA}"/>
                </a:ext>
              </a:extLst>
            </p:cNvPr>
            <p:cNvSpPr>
              <a:spLocks noEditPoints="1"/>
            </p:cNvSpPr>
            <p:nvPr/>
          </p:nvSpPr>
          <p:spPr bwMode="auto">
            <a:xfrm>
              <a:off x="2832100" y="4524375"/>
              <a:ext cx="47625" cy="219075"/>
            </a:xfrm>
            <a:custGeom>
              <a:avLst/>
              <a:gdLst>
                <a:gd name="T0" fmla="*/ 22 w 22"/>
                <a:gd name="T1" fmla="*/ 11 h 101"/>
                <a:gd name="T2" fmla="*/ 10 w 22"/>
                <a:gd name="T3" fmla="*/ 22 h 101"/>
                <a:gd name="T4" fmla="*/ 0 w 22"/>
                <a:gd name="T5" fmla="*/ 11 h 101"/>
                <a:gd name="T6" fmla="*/ 11 w 22"/>
                <a:gd name="T7" fmla="*/ 0 h 101"/>
                <a:gd name="T8" fmla="*/ 22 w 22"/>
                <a:gd name="T9" fmla="*/ 11 h 101"/>
                <a:gd name="T10" fmla="*/ 0 w 22"/>
                <a:gd name="T11" fmla="*/ 101 h 101"/>
                <a:gd name="T12" fmla="*/ 0 w 22"/>
                <a:gd name="T13" fmla="*/ 30 h 101"/>
                <a:gd name="T14" fmla="*/ 21 w 22"/>
                <a:gd name="T15" fmla="*/ 30 h 101"/>
                <a:gd name="T16" fmla="*/ 21 w 22"/>
                <a:gd name="T17" fmla="*/ 101 h 101"/>
                <a:gd name="T18" fmla="*/ 0 w 22"/>
                <a:gd name="T1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01">
                  <a:moveTo>
                    <a:pt x="22" y="11"/>
                  </a:moveTo>
                  <a:cubicBezTo>
                    <a:pt x="22" y="17"/>
                    <a:pt x="17" y="22"/>
                    <a:pt x="10" y="22"/>
                  </a:cubicBezTo>
                  <a:cubicBezTo>
                    <a:pt x="4" y="22"/>
                    <a:pt x="0" y="17"/>
                    <a:pt x="0" y="11"/>
                  </a:cubicBezTo>
                  <a:cubicBezTo>
                    <a:pt x="0" y="5"/>
                    <a:pt x="4" y="0"/>
                    <a:pt x="11" y="0"/>
                  </a:cubicBezTo>
                  <a:cubicBezTo>
                    <a:pt x="17" y="0"/>
                    <a:pt x="22" y="5"/>
                    <a:pt x="22" y="11"/>
                  </a:cubicBezTo>
                  <a:close/>
                  <a:moveTo>
                    <a:pt x="0" y="101"/>
                  </a:moveTo>
                  <a:cubicBezTo>
                    <a:pt x="0" y="30"/>
                    <a:pt x="0" y="30"/>
                    <a:pt x="0" y="30"/>
                  </a:cubicBezTo>
                  <a:cubicBezTo>
                    <a:pt x="21" y="30"/>
                    <a:pt x="21" y="30"/>
                    <a:pt x="21" y="30"/>
                  </a:cubicBezTo>
                  <a:cubicBezTo>
                    <a:pt x="21" y="101"/>
                    <a:pt x="21" y="101"/>
                    <a:pt x="21" y="101"/>
                  </a:cubicBezTo>
                  <a:lnTo>
                    <a:pt x="0" y="10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BDA3560D-3BCA-496D-9846-26C2CB543572}"/>
                </a:ext>
              </a:extLst>
            </p:cNvPr>
            <p:cNvSpPr>
              <a:spLocks/>
            </p:cNvSpPr>
            <p:nvPr/>
          </p:nvSpPr>
          <p:spPr bwMode="auto">
            <a:xfrm>
              <a:off x="2913063" y="4586288"/>
              <a:ext cx="136525" cy="157163"/>
            </a:xfrm>
            <a:custGeom>
              <a:avLst/>
              <a:gdLst>
                <a:gd name="T0" fmla="*/ 0 w 63"/>
                <a:gd name="T1" fmla="*/ 23 h 72"/>
                <a:gd name="T2" fmla="*/ 0 w 63"/>
                <a:gd name="T3" fmla="*/ 1 h 72"/>
                <a:gd name="T4" fmla="*/ 18 w 63"/>
                <a:gd name="T5" fmla="*/ 1 h 72"/>
                <a:gd name="T6" fmla="*/ 19 w 63"/>
                <a:gd name="T7" fmla="*/ 10 h 72"/>
                <a:gd name="T8" fmla="*/ 19 w 63"/>
                <a:gd name="T9" fmla="*/ 10 h 72"/>
                <a:gd name="T10" fmla="*/ 40 w 63"/>
                <a:gd name="T11" fmla="*/ 0 h 72"/>
                <a:gd name="T12" fmla="*/ 63 w 63"/>
                <a:gd name="T13" fmla="*/ 29 h 72"/>
                <a:gd name="T14" fmla="*/ 63 w 63"/>
                <a:gd name="T15" fmla="*/ 72 h 72"/>
                <a:gd name="T16" fmla="*/ 42 w 63"/>
                <a:gd name="T17" fmla="*/ 72 h 72"/>
                <a:gd name="T18" fmla="*/ 42 w 63"/>
                <a:gd name="T19" fmla="*/ 31 h 72"/>
                <a:gd name="T20" fmla="*/ 32 w 63"/>
                <a:gd name="T21" fmla="*/ 17 h 72"/>
                <a:gd name="T22" fmla="*/ 22 w 63"/>
                <a:gd name="T23" fmla="*/ 24 h 72"/>
                <a:gd name="T24" fmla="*/ 21 w 63"/>
                <a:gd name="T25" fmla="*/ 30 h 72"/>
                <a:gd name="T26" fmla="*/ 21 w 63"/>
                <a:gd name="T27" fmla="*/ 72 h 72"/>
                <a:gd name="T28" fmla="*/ 0 w 63"/>
                <a:gd name="T29" fmla="*/ 72 h 72"/>
                <a:gd name="T30" fmla="*/ 0 w 63"/>
                <a:gd name="T31"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2">
                  <a:moveTo>
                    <a:pt x="0" y="23"/>
                  </a:moveTo>
                  <a:cubicBezTo>
                    <a:pt x="0" y="15"/>
                    <a:pt x="0" y="8"/>
                    <a:pt x="0" y="1"/>
                  </a:cubicBezTo>
                  <a:cubicBezTo>
                    <a:pt x="18" y="1"/>
                    <a:pt x="18" y="1"/>
                    <a:pt x="18" y="1"/>
                  </a:cubicBezTo>
                  <a:cubicBezTo>
                    <a:pt x="19" y="10"/>
                    <a:pt x="19" y="10"/>
                    <a:pt x="19" y="10"/>
                  </a:cubicBezTo>
                  <a:cubicBezTo>
                    <a:pt x="19" y="10"/>
                    <a:pt x="19" y="10"/>
                    <a:pt x="19" y="10"/>
                  </a:cubicBezTo>
                  <a:cubicBezTo>
                    <a:pt x="23" y="6"/>
                    <a:pt x="29" y="0"/>
                    <a:pt x="40" y="0"/>
                  </a:cubicBezTo>
                  <a:cubicBezTo>
                    <a:pt x="54" y="0"/>
                    <a:pt x="63" y="10"/>
                    <a:pt x="63" y="29"/>
                  </a:cubicBezTo>
                  <a:cubicBezTo>
                    <a:pt x="63" y="72"/>
                    <a:pt x="63" y="72"/>
                    <a:pt x="63" y="72"/>
                  </a:cubicBezTo>
                  <a:cubicBezTo>
                    <a:pt x="42" y="72"/>
                    <a:pt x="42" y="72"/>
                    <a:pt x="42" y="72"/>
                  </a:cubicBezTo>
                  <a:cubicBezTo>
                    <a:pt x="42" y="31"/>
                    <a:pt x="42" y="31"/>
                    <a:pt x="42" y="31"/>
                  </a:cubicBezTo>
                  <a:cubicBezTo>
                    <a:pt x="42" y="23"/>
                    <a:pt x="39" y="17"/>
                    <a:pt x="32" y="17"/>
                  </a:cubicBezTo>
                  <a:cubicBezTo>
                    <a:pt x="27" y="17"/>
                    <a:pt x="24" y="20"/>
                    <a:pt x="22" y="24"/>
                  </a:cubicBezTo>
                  <a:cubicBezTo>
                    <a:pt x="22" y="26"/>
                    <a:pt x="21" y="28"/>
                    <a:pt x="21" y="30"/>
                  </a:cubicBezTo>
                  <a:cubicBezTo>
                    <a:pt x="21" y="72"/>
                    <a:pt x="21" y="72"/>
                    <a:pt x="21" y="72"/>
                  </a:cubicBezTo>
                  <a:cubicBezTo>
                    <a:pt x="0" y="72"/>
                    <a:pt x="0" y="72"/>
                    <a:pt x="0" y="72"/>
                  </a:cubicBezTo>
                  <a:lnTo>
                    <a:pt x="0"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FDBF29D0-E936-4FAC-873D-33C17D48AF1F}"/>
                </a:ext>
              </a:extLst>
            </p:cNvPr>
            <p:cNvSpPr>
              <a:spLocks/>
            </p:cNvSpPr>
            <p:nvPr/>
          </p:nvSpPr>
          <p:spPr bwMode="auto">
            <a:xfrm>
              <a:off x="3076575" y="4586288"/>
              <a:ext cx="109537" cy="160338"/>
            </a:xfrm>
            <a:custGeom>
              <a:avLst/>
              <a:gdLst>
                <a:gd name="T0" fmla="*/ 4 w 50"/>
                <a:gd name="T1" fmla="*/ 53 h 73"/>
                <a:gd name="T2" fmla="*/ 21 w 50"/>
                <a:gd name="T3" fmla="*/ 58 h 73"/>
                <a:gd name="T4" fmla="*/ 30 w 50"/>
                <a:gd name="T5" fmla="*/ 52 h 73"/>
                <a:gd name="T6" fmla="*/ 20 w 50"/>
                <a:gd name="T7" fmla="*/ 43 h 73"/>
                <a:gd name="T8" fmla="*/ 2 w 50"/>
                <a:gd name="T9" fmla="*/ 23 h 73"/>
                <a:gd name="T10" fmla="*/ 29 w 50"/>
                <a:gd name="T11" fmla="*/ 0 h 73"/>
                <a:gd name="T12" fmla="*/ 47 w 50"/>
                <a:gd name="T13" fmla="*/ 3 h 73"/>
                <a:gd name="T14" fmla="*/ 43 w 50"/>
                <a:gd name="T15" fmla="*/ 18 h 73"/>
                <a:gd name="T16" fmla="*/ 30 w 50"/>
                <a:gd name="T17" fmla="*/ 15 h 73"/>
                <a:gd name="T18" fmla="*/ 22 w 50"/>
                <a:gd name="T19" fmla="*/ 20 h 73"/>
                <a:gd name="T20" fmla="*/ 32 w 50"/>
                <a:gd name="T21" fmla="*/ 29 h 73"/>
                <a:gd name="T22" fmla="*/ 50 w 50"/>
                <a:gd name="T23" fmla="*/ 50 h 73"/>
                <a:gd name="T24" fmla="*/ 21 w 50"/>
                <a:gd name="T25" fmla="*/ 73 h 73"/>
                <a:gd name="T26" fmla="*/ 0 w 50"/>
                <a:gd name="T27" fmla="*/ 68 h 73"/>
                <a:gd name="T28" fmla="*/ 4 w 50"/>
                <a:gd name="T29" fmla="*/ 5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73">
                  <a:moveTo>
                    <a:pt x="4" y="53"/>
                  </a:moveTo>
                  <a:cubicBezTo>
                    <a:pt x="8" y="55"/>
                    <a:pt x="15" y="58"/>
                    <a:pt x="21" y="58"/>
                  </a:cubicBezTo>
                  <a:cubicBezTo>
                    <a:pt x="27" y="58"/>
                    <a:pt x="30" y="56"/>
                    <a:pt x="30" y="52"/>
                  </a:cubicBezTo>
                  <a:cubicBezTo>
                    <a:pt x="30" y="48"/>
                    <a:pt x="28" y="46"/>
                    <a:pt x="20" y="43"/>
                  </a:cubicBezTo>
                  <a:cubicBezTo>
                    <a:pt x="6" y="38"/>
                    <a:pt x="2" y="30"/>
                    <a:pt x="2" y="23"/>
                  </a:cubicBezTo>
                  <a:cubicBezTo>
                    <a:pt x="2" y="9"/>
                    <a:pt x="12" y="0"/>
                    <a:pt x="29" y="0"/>
                  </a:cubicBezTo>
                  <a:cubicBezTo>
                    <a:pt x="36" y="0"/>
                    <a:pt x="43" y="1"/>
                    <a:pt x="47" y="3"/>
                  </a:cubicBezTo>
                  <a:cubicBezTo>
                    <a:pt x="43" y="18"/>
                    <a:pt x="43" y="18"/>
                    <a:pt x="43" y="18"/>
                  </a:cubicBezTo>
                  <a:cubicBezTo>
                    <a:pt x="40" y="17"/>
                    <a:pt x="35" y="15"/>
                    <a:pt x="30" y="15"/>
                  </a:cubicBezTo>
                  <a:cubicBezTo>
                    <a:pt x="25" y="15"/>
                    <a:pt x="22" y="17"/>
                    <a:pt x="22" y="20"/>
                  </a:cubicBezTo>
                  <a:cubicBezTo>
                    <a:pt x="22" y="24"/>
                    <a:pt x="24" y="25"/>
                    <a:pt x="32" y="29"/>
                  </a:cubicBezTo>
                  <a:cubicBezTo>
                    <a:pt x="45" y="34"/>
                    <a:pt x="50" y="41"/>
                    <a:pt x="50" y="50"/>
                  </a:cubicBezTo>
                  <a:cubicBezTo>
                    <a:pt x="50" y="64"/>
                    <a:pt x="40" y="73"/>
                    <a:pt x="21" y="73"/>
                  </a:cubicBezTo>
                  <a:cubicBezTo>
                    <a:pt x="13" y="73"/>
                    <a:pt x="5" y="71"/>
                    <a:pt x="0" y="68"/>
                  </a:cubicBezTo>
                  <a:lnTo>
                    <a:pt x="4" y="5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6">
              <a:extLst>
                <a:ext uri="{FF2B5EF4-FFF2-40B4-BE49-F238E27FC236}">
                  <a16:creationId xmlns:a16="http://schemas.microsoft.com/office/drawing/2014/main" id="{D549100B-279D-4264-85F4-6005D7024196}"/>
                </a:ext>
              </a:extLst>
            </p:cNvPr>
            <p:cNvSpPr>
              <a:spLocks/>
            </p:cNvSpPr>
            <p:nvPr/>
          </p:nvSpPr>
          <p:spPr bwMode="auto">
            <a:xfrm>
              <a:off x="2185988" y="3057525"/>
              <a:ext cx="1101725" cy="1089025"/>
            </a:xfrm>
            <a:custGeom>
              <a:avLst/>
              <a:gdLst>
                <a:gd name="T0" fmla="*/ 251 w 506"/>
                <a:gd name="T1" fmla="*/ 1 h 499"/>
                <a:gd name="T2" fmla="*/ 0 w 506"/>
                <a:gd name="T3" fmla="*/ 251 h 499"/>
                <a:gd name="T4" fmla="*/ 254 w 506"/>
                <a:gd name="T5" fmla="*/ 498 h 499"/>
                <a:gd name="T6" fmla="*/ 505 w 506"/>
                <a:gd name="T7" fmla="*/ 248 h 499"/>
                <a:gd name="T8" fmla="*/ 251 w 506"/>
                <a:gd name="T9" fmla="*/ 1 h 499"/>
              </a:gdLst>
              <a:ahLst/>
              <a:cxnLst>
                <a:cxn ang="0">
                  <a:pos x="T0" y="T1"/>
                </a:cxn>
                <a:cxn ang="0">
                  <a:pos x="T2" y="T3"/>
                </a:cxn>
                <a:cxn ang="0">
                  <a:pos x="T4" y="T5"/>
                </a:cxn>
                <a:cxn ang="0">
                  <a:pos x="T6" y="T7"/>
                </a:cxn>
                <a:cxn ang="0">
                  <a:pos x="T8" y="T9"/>
                </a:cxn>
              </a:cxnLst>
              <a:rect l="0" t="0" r="r" b="b"/>
              <a:pathLst>
                <a:path w="506" h="499">
                  <a:moveTo>
                    <a:pt x="251" y="1"/>
                  </a:moveTo>
                  <a:cubicBezTo>
                    <a:pt x="112" y="1"/>
                    <a:pt x="0" y="113"/>
                    <a:pt x="0" y="251"/>
                  </a:cubicBezTo>
                  <a:cubicBezTo>
                    <a:pt x="1" y="388"/>
                    <a:pt x="115" y="499"/>
                    <a:pt x="254" y="498"/>
                  </a:cubicBezTo>
                  <a:cubicBezTo>
                    <a:pt x="394" y="497"/>
                    <a:pt x="506" y="385"/>
                    <a:pt x="505" y="248"/>
                  </a:cubicBezTo>
                  <a:cubicBezTo>
                    <a:pt x="504" y="110"/>
                    <a:pt x="391" y="0"/>
                    <a:pt x="251" y="1"/>
                  </a:cubicBezTo>
                </a:path>
              </a:pathLst>
            </a:custGeom>
            <a:solidFill>
              <a:srgbClr val="F99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7">
              <a:extLst>
                <a:ext uri="{FF2B5EF4-FFF2-40B4-BE49-F238E27FC236}">
                  <a16:creationId xmlns:a16="http://schemas.microsoft.com/office/drawing/2014/main" id="{E42FC2D2-CF1D-47D0-899D-22FF71284F5D}"/>
                </a:ext>
              </a:extLst>
            </p:cNvPr>
            <p:cNvSpPr>
              <a:spLocks noEditPoints="1"/>
            </p:cNvSpPr>
            <p:nvPr/>
          </p:nvSpPr>
          <p:spPr bwMode="auto">
            <a:xfrm>
              <a:off x="2135188" y="3008313"/>
              <a:ext cx="1203325" cy="1184275"/>
            </a:xfrm>
            <a:custGeom>
              <a:avLst/>
              <a:gdLst>
                <a:gd name="T0" fmla="*/ 276 w 552"/>
                <a:gd name="T1" fmla="*/ 520 h 542"/>
                <a:gd name="T2" fmla="*/ 23 w 552"/>
                <a:gd name="T3" fmla="*/ 273 h 542"/>
                <a:gd name="T4" fmla="*/ 274 w 552"/>
                <a:gd name="T5" fmla="*/ 23 h 542"/>
                <a:gd name="T6" fmla="*/ 276 w 552"/>
                <a:gd name="T7" fmla="*/ 23 h 542"/>
                <a:gd name="T8" fmla="*/ 528 w 552"/>
                <a:gd name="T9" fmla="*/ 270 h 542"/>
                <a:gd name="T10" fmla="*/ 277 w 552"/>
                <a:gd name="T11" fmla="*/ 520 h 542"/>
                <a:gd name="T12" fmla="*/ 276 w 552"/>
                <a:gd name="T13" fmla="*/ 520 h 542"/>
                <a:gd name="T14" fmla="*/ 276 w 552"/>
                <a:gd name="T15" fmla="*/ 0 h 542"/>
                <a:gd name="T16" fmla="*/ 274 w 552"/>
                <a:gd name="T17" fmla="*/ 0 h 542"/>
                <a:gd name="T18" fmla="*/ 1 w 552"/>
                <a:gd name="T19" fmla="*/ 273 h 542"/>
                <a:gd name="T20" fmla="*/ 276 w 552"/>
                <a:gd name="T21" fmla="*/ 542 h 542"/>
                <a:gd name="T22" fmla="*/ 277 w 552"/>
                <a:gd name="T23" fmla="*/ 542 h 542"/>
                <a:gd name="T24" fmla="*/ 551 w 552"/>
                <a:gd name="T25" fmla="*/ 270 h 542"/>
                <a:gd name="T26" fmla="*/ 276 w 552"/>
                <a:gd name="T27"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542">
                  <a:moveTo>
                    <a:pt x="276" y="520"/>
                  </a:moveTo>
                  <a:cubicBezTo>
                    <a:pt x="137" y="520"/>
                    <a:pt x="24" y="409"/>
                    <a:pt x="23" y="273"/>
                  </a:cubicBezTo>
                  <a:cubicBezTo>
                    <a:pt x="23" y="135"/>
                    <a:pt x="135" y="23"/>
                    <a:pt x="274" y="23"/>
                  </a:cubicBezTo>
                  <a:cubicBezTo>
                    <a:pt x="275" y="23"/>
                    <a:pt x="275" y="23"/>
                    <a:pt x="276" y="23"/>
                  </a:cubicBezTo>
                  <a:cubicBezTo>
                    <a:pt x="414" y="23"/>
                    <a:pt x="527" y="133"/>
                    <a:pt x="528" y="270"/>
                  </a:cubicBezTo>
                  <a:cubicBezTo>
                    <a:pt x="529" y="407"/>
                    <a:pt x="417" y="519"/>
                    <a:pt x="277" y="520"/>
                  </a:cubicBezTo>
                  <a:cubicBezTo>
                    <a:pt x="277" y="520"/>
                    <a:pt x="276" y="520"/>
                    <a:pt x="276" y="520"/>
                  </a:cubicBezTo>
                  <a:moveTo>
                    <a:pt x="276" y="0"/>
                  </a:moveTo>
                  <a:cubicBezTo>
                    <a:pt x="275" y="0"/>
                    <a:pt x="275" y="0"/>
                    <a:pt x="274" y="0"/>
                  </a:cubicBezTo>
                  <a:cubicBezTo>
                    <a:pt x="122" y="1"/>
                    <a:pt x="0" y="123"/>
                    <a:pt x="1" y="273"/>
                  </a:cubicBezTo>
                  <a:cubicBezTo>
                    <a:pt x="2" y="422"/>
                    <a:pt x="125" y="542"/>
                    <a:pt x="276" y="542"/>
                  </a:cubicBezTo>
                  <a:cubicBezTo>
                    <a:pt x="276" y="542"/>
                    <a:pt x="277" y="542"/>
                    <a:pt x="277" y="542"/>
                  </a:cubicBezTo>
                  <a:cubicBezTo>
                    <a:pt x="429" y="541"/>
                    <a:pt x="552" y="419"/>
                    <a:pt x="551" y="270"/>
                  </a:cubicBezTo>
                  <a:cubicBezTo>
                    <a:pt x="550" y="120"/>
                    <a:pt x="427" y="0"/>
                    <a:pt x="276" y="0"/>
                  </a:cubicBezTo>
                </a:path>
              </a:pathLst>
            </a:custGeom>
            <a:solidFill>
              <a:srgbClr val="D9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8">
              <a:extLst>
                <a:ext uri="{FF2B5EF4-FFF2-40B4-BE49-F238E27FC236}">
                  <a16:creationId xmlns:a16="http://schemas.microsoft.com/office/drawing/2014/main" id="{8093052D-8B16-4E38-A9A5-E7CB6F82F831}"/>
                </a:ext>
              </a:extLst>
            </p:cNvPr>
            <p:cNvSpPr>
              <a:spLocks noEditPoints="1"/>
            </p:cNvSpPr>
            <p:nvPr/>
          </p:nvSpPr>
          <p:spPr bwMode="auto">
            <a:xfrm>
              <a:off x="2185988" y="3059113"/>
              <a:ext cx="1101725" cy="1084263"/>
            </a:xfrm>
            <a:custGeom>
              <a:avLst/>
              <a:gdLst>
                <a:gd name="T0" fmla="*/ 253 w 506"/>
                <a:gd name="T1" fmla="*/ 474 h 497"/>
                <a:gd name="T2" fmla="*/ 24 w 506"/>
                <a:gd name="T3" fmla="*/ 250 h 497"/>
                <a:gd name="T4" fmla="*/ 251 w 506"/>
                <a:gd name="T5" fmla="*/ 23 h 497"/>
                <a:gd name="T6" fmla="*/ 253 w 506"/>
                <a:gd name="T7" fmla="*/ 23 h 497"/>
                <a:gd name="T8" fmla="*/ 482 w 506"/>
                <a:gd name="T9" fmla="*/ 247 h 497"/>
                <a:gd name="T10" fmla="*/ 254 w 506"/>
                <a:gd name="T11" fmla="*/ 474 h 497"/>
                <a:gd name="T12" fmla="*/ 253 w 506"/>
                <a:gd name="T13" fmla="*/ 474 h 497"/>
                <a:gd name="T14" fmla="*/ 253 w 506"/>
                <a:gd name="T15" fmla="*/ 0 h 497"/>
                <a:gd name="T16" fmla="*/ 251 w 506"/>
                <a:gd name="T17" fmla="*/ 0 h 497"/>
                <a:gd name="T18" fmla="*/ 0 w 506"/>
                <a:gd name="T19" fmla="*/ 250 h 497"/>
                <a:gd name="T20" fmla="*/ 253 w 506"/>
                <a:gd name="T21" fmla="*/ 497 h 497"/>
                <a:gd name="T22" fmla="*/ 254 w 506"/>
                <a:gd name="T23" fmla="*/ 497 h 497"/>
                <a:gd name="T24" fmla="*/ 505 w 506"/>
                <a:gd name="T25" fmla="*/ 247 h 497"/>
                <a:gd name="T26" fmla="*/ 253 w 506"/>
                <a:gd name="T27"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6" h="497">
                  <a:moveTo>
                    <a:pt x="253" y="474"/>
                  </a:moveTo>
                  <a:cubicBezTo>
                    <a:pt x="127" y="474"/>
                    <a:pt x="25" y="374"/>
                    <a:pt x="24" y="250"/>
                  </a:cubicBezTo>
                  <a:cubicBezTo>
                    <a:pt x="23" y="125"/>
                    <a:pt x="125" y="23"/>
                    <a:pt x="251" y="23"/>
                  </a:cubicBezTo>
                  <a:cubicBezTo>
                    <a:pt x="252" y="23"/>
                    <a:pt x="252" y="23"/>
                    <a:pt x="253" y="23"/>
                  </a:cubicBezTo>
                  <a:cubicBezTo>
                    <a:pt x="379" y="23"/>
                    <a:pt x="481" y="123"/>
                    <a:pt x="482" y="247"/>
                  </a:cubicBezTo>
                  <a:cubicBezTo>
                    <a:pt x="482" y="371"/>
                    <a:pt x="381" y="473"/>
                    <a:pt x="254" y="474"/>
                  </a:cubicBezTo>
                  <a:cubicBezTo>
                    <a:pt x="254" y="474"/>
                    <a:pt x="253" y="474"/>
                    <a:pt x="253" y="474"/>
                  </a:cubicBezTo>
                  <a:moveTo>
                    <a:pt x="253" y="0"/>
                  </a:moveTo>
                  <a:cubicBezTo>
                    <a:pt x="252" y="0"/>
                    <a:pt x="252" y="0"/>
                    <a:pt x="251" y="0"/>
                  </a:cubicBezTo>
                  <a:cubicBezTo>
                    <a:pt x="112" y="0"/>
                    <a:pt x="0" y="112"/>
                    <a:pt x="0" y="250"/>
                  </a:cubicBezTo>
                  <a:cubicBezTo>
                    <a:pt x="1" y="386"/>
                    <a:pt x="114" y="497"/>
                    <a:pt x="253" y="497"/>
                  </a:cubicBezTo>
                  <a:cubicBezTo>
                    <a:pt x="253" y="497"/>
                    <a:pt x="254" y="497"/>
                    <a:pt x="254" y="497"/>
                  </a:cubicBezTo>
                  <a:cubicBezTo>
                    <a:pt x="394" y="496"/>
                    <a:pt x="506" y="384"/>
                    <a:pt x="505" y="247"/>
                  </a:cubicBezTo>
                  <a:cubicBezTo>
                    <a:pt x="504" y="110"/>
                    <a:pt x="391" y="0"/>
                    <a:pt x="253" y="0"/>
                  </a:cubicBezTo>
                </a:path>
              </a:pathLst>
            </a:custGeom>
            <a:solidFill>
              <a:srgbClr val="D78C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A75F1328-EA72-4DA0-8664-773ED4B22C5E}"/>
                </a:ext>
              </a:extLst>
            </p:cNvPr>
            <p:cNvSpPr>
              <a:spLocks noEditPoints="1"/>
            </p:cNvSpPr>
            <p:nvPr/>
          </p:nvSpPr>
          <p:spPr bwMode="auto">
            <a:xfrm>
              <a:off x="2071688" y="2946400"/>
              <a:ext cx="1327150" cy="1309688"/>
            </a:xfrm>
            <a:custGeom>
              <a:avLst/>
              <a:gdLst>
                <a:gd name="T0" fmla="*/ 303 w 609"/>
                <a:gd name="T1" fmla="*/ 1 h 600"/>
                <a:gd name="T2" fmla="*/ 1 w 609"/>
                <a:gd name="T3" fmla="*/ 302 h 600"/>
                <a:gd name="T4" fmla="*/ 307 w 609"/>
                <a:gd name="T5" fmla="*/ 599 h 600"/>
                <a:gd name="T6" fmla="*/ 608 w 609"/>
                <a:gd name="T7" fmla="*/ 298 h 600"/>
                <a:gd name="T8" fmla="*/ 303 w 609"/>
                <a:gd name="T9" fmla="*/ 1 h 600"/>
                <a:gd name="T10" fmla="*/ 306 w 609"/>
                <a:gd name="T11" fmla="*/ 549 h 600"/>
                <a:gd name="T12" fmla="*/ 52 w 609"/>
                <a:gd name="T13" fmla="*/ 302 h 600"/>
                <a:gd name="T14" fmla="*/ 303 w 609"/>
                <a:gd name="T15" fmla="*/ 52 h 600"/>
                <a:gd name="T16" fmla="*/ 557 w 609"/>
                <a:gd name="T17" fmla="*/ 299 h 600"/>
                <a:gd name="T18" fmla="*/ 306 w 609"/>
                <a:gd name="T19" fmla="*/ 54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600">
                  <a:moveTo>
                    <a:pt x="303" y="1"/>
                  </a:moveTo>
                  <a:cubicBezTo>
                    <a:pt x="135" y="2"/>
                    <a:pt x="0" y="137"/>
                    <a:pt x="1" y="302"/>
                  </a:cubicBezTo>
                  <a:cubicBezTo>
                    <a:pt x="2" y="467"/>
                    <a:pt x="139" y="600"/>
                    <a:pt x="307" y="599"/>
                  </a:cubicBezTo>
                  <a:cubicBezTo>
                    <a:pt x="474" y="598"/>
                    <a:pt x="609" y="463"/>
                    <a:pt x="608" y="298"/>
                  </a:cubicBezTo>
                  <a:cubicBezTo>
                    <a:pt x="607" y="133"/>
                    <a:pt x="470" y="0"/>
                    <a:pt x="303" y="1"/>
                  </a:cubicBezTo>
                  <a:close/>
                  <a:moveTo>
                    <a:pt x="306" y="549"/>
                  </a:moveTo>
                  <a:cubicBezTo>
                    <a:pt x="167" y="550"/>
                    <a:pt x="53" y="439"/>
                    <a:pt x="52" y="302"/>
                  </a:cubicBezTo>
                  <a:cubicBezTo>
                    <a:pt x="52" y="164"/>
                    <a:pt x="164" y="52"/>
                    <a:pt x="303" y="52"/>
                  </a:cubicBezTo>
                  <a:cubicBezTo>
                    <a:pt x="443" y="51"/>
                    <a:pt x="556" y="161"/>
                    <a:pt x="557" y="299"/>
                  </a:cubicBezTo>
                  <a:cubicBezTo>
                    <a:pt x="558" y="436"/>
                    <a:pt x="446" y="548"/>
                    <a:pt x="306" y="549"/>
                  </a:cubicBezTo>
                  <a:close/>
                </a:path>
              </a:pathLst>
            </a:custGeom>
            <a:solidFill>
              <a:srgbClr val="FFD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
              <a:extLst>
                <a:ext uri="{FF2B5EF4-FFF2-40B4-BE49-F238E27FC236}">
                  <a16:creationId xmlns:a16="http://schemas.microsoft.com/office/drawing/2014/main" id="{D28943FA-6D73-490F-B7DF-915AFD850042}"/>
                </a:ext>
              </a:extLst>
            </p:cNvPr>
            <p:cNvSpPr>
              <a:spLocks noEditPoints="1"/>
            </p:cNvSpPr>
            <p:nvPr/>
          </p:nvSpPr>
          <p:spPr bwMode="auto">
            <a:xfrm>
              <a:off x="2495550" y="3244850"/>
              <a:ext cx="485775" cy="711200"/>
            </a:xfrm>
            <a:custGeom>
              <a:avLst/>
              <a:gdLst>
                <a:gd name="T0" fmla="*/ 177 w 223"/>
                <a:gd name="T1" fmla="*/ 155 h 326"/>
                <a:gd name="T2" fmla="*/ 206 w 223"/>
                <a:gd name="T3" fmla="*/ 106 h 326"/>
                <a:gd name="T4" fmla="*/ 113 w 223"/>
                <a:gd name="T5" fmla="*/ 39 h 326"/>
                <a:gd name="T6" fmla="*/ 102 w 223"/>
                <a:gd name="T7" fmla="*/ 10 h 326"/>
                <a:gd name="T8" fmla="*/ 86 w 223"/>
                <a:gd name="T9" fmla="*/ 39 h 326"/>
                <a:gd name="T10" fmla="*/ 75 w 223"/>
                <a:gd name="T11" fmla="*/ 10 h 326"/>
                <a:gd name="T12" fmla="*/ 58 w 223"/>
                <a:gd name="T13" fmla="*/ 40 h 326"/>
                <a:gd name="T14" fmla="*/ 3 w 223"/>
                <a:gd name="T15" fmla="*/ 44 h 326"/>
                <a:gd name="T16" fmla="*/ 4 w 223"/>
                <a:gd name="T17" fmla="*/ 67 h 326"/>
                <a:gd name="T18" fmla="*/ 32 w 223"/>
                <a:gd name="T19" fmla="*/ 70 h 326"/>
                <a:gd name="T20" fmla="*/ 27 w 223"/>
                <a:gd name="T21" fmla="*/ 258 h 326"/>
                <a:gd name="T22" fmla="*/ 0 w 223"/>
                <a:gd name="T23" fmla="*/ 272 h 326"/>
                <a:gd name="T24" fmla="*/ 15 w 223"/>
                <a:gd name="T25" fmla="*/ 287 h 326"/>
                <a:gd name="T26" fmla="*/ 60 w 223"/>
                <a:gd name="T27" fmla="*/ 317 h 326"/>
                <a:gd name="T28" fmla="*/ 77 w 223"/>
                <a:gd name="T29" fmla="*/ 287 h 326"/>
                <a:gd name="T30" fmla="*/ 88 w 223"/>
                <a:gd name="T31" fmla="*/ 317 h 326"/>
                <a:gd name="T32" fmla="*/ 104 w 223"/>
                <a:gd name="T33" fmla="*/ 287 h 326"/>
                <a:gd name="T34" fmla="*/ 128 w 223"/>
                <a:gd name="T35" fmla="*/ 287 h 326"/>
                <a:gd name="T36" fmla="*/ 187 w 223"/>
                <a:gd name="T37" fmla="*/ 275 h 326"/>
                <a:gd name="T38" fmla="*/ 223 w 223"/>
                <a:gd name="T39" fmla="*/ 215 h 326"/>
                <a:gd name="T40" fmla="*/ 118 w 223"/>
                <a:gd name="T41" fmla="*/ 69 h 326"/>
                <a:gd name="T42" fmla="*/ 169 w 223"/>
                <a:gd name="T43" fmla="*/ 107 h 326"/>
                <a:gd name="T44" fmla="*/ 110 w 223"/>
                <a:gd name="T45" fmla="*/ 146 h 326"/>
                <a:gd name="T46" fmla="*/ 103 w 223"/>
                <a:gd name="T47" fmla="*/ 69 h 326"/>
                <a:gd name="T48" fmla="*/ 86 w 223"/>
                <a:gd name="T49" fmla="*/ 69 h 326"/>
                <a:gd name="T50" fmla="*/ 76 w 223"/>
                <a:gd name="T51" fmla="*/ 146 h 326"/>
                <a:gd name="T52" fmla="*/ 86 w 223"/>
                <a:gd name="T53" fmla="*/ 69 h 326"/>
                <a:gd name="T54" fmla="*/ 76 w 223"/>
                <a:gd name="T55" fmla="*/ 172 h 326"/>
                <a:gd name="T56" fmla="*/ 87 w 223"/>
                <a:gd name="T57" fmla="*/ 257 h 326"/>
                <a:gd name="T58" fmla="*/ 170 w 223"/>
                <a:gd name="T59" fmla="*/ 247 h 326"/>
                <a:gd name="T60" fmla="*/ 104 w 223"/>
                <a:gd name="T61" fmla="*/ 257 h 326"/>
                <a:gd name="T62" fmla="*/ 115 w 223"/>
                <a:gd name="T63" fmla="*/ 172 h 326"/>
                <a:gd name="T64" fmla="*/ 186 w 223"/>
                <a:gd name="T65" fmla="*/ 21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326">
                  <a:moveTo>
                    <a:pt x="212" y="178"/>
                  </a:moveTo>
                  <a:cubicBezTo>
                    <a:pt x="204" y="168"/>
                    <a:pt x="193" y="160"/>
                    <a:pt x="177" y="155"/>
                  </a:cubicBezTo>
                  <a:cubicBezTo>
                    <a:pt x="187" y="150"/>
                    <a:pt x="194" y="143"/>
                    <a:pt x="199" y="135"/>
                  </a:cubicBezTo>
                  <a:cubicBezTo>
                    <a:pt x="203" y="126"/>
                    <a:pt x="206" y="117"/>
                    <a:pt x="206" y="106"/>
                  </a:cubicBezTo>
                  <a:cubicBezTo>
                    <a:pt x="206" y="84"/>
                    <a:pt x="198" y="67"/>
                    <a:pt x="182" y="56"/>
                  </a:cubicBezTo>
                  <a:cubicBezTo>
                    <a:pt x="166" y="45"/>
                    <a:pt x="143" y="39"/>
                    <a:pt x="113" y="39"/>
                  </a:cubicBezTo>
                  <a:cubicBezTo>
                    <a:pt x="103" y="39"/>
                    <a:pt x="103" y="39"/>
                    <a:pt x="103" y="39"/>
                  </a:cubicBezTo>
                  <a:cubicBezTo>
                    <a:pt x="103" y="29"/>
                    <a:pt x="102" y="19"/>
                    <a:pt x="102" y="10"/>
                  </a:cubicBezTo>
                  <a:cubicBezTo>
                    <a:pt x="102" y="0"/>
                    <a:pt x="86" y="1"/>
                    <a:pt x="86" y="10"/>
                  </a:cubicBezTo>
                  <a:cubicBezTo>
                    <a:pt x="86" y="20"/>
                    <a:pt x="86" y="29"/>
                    <a:pt x="86" y="39"/>
                  </a:cubicBezTo>
                  <a:cubicBezTo>
                    <a:pt x="75" y="39"/>
                    <a:pt x="75" y="39"/>
                    <a:pt x="75" y="39"/>
                  </a:cubicBezTo>
                  <a:cubicBezTo>
                    <a:pt x="75" y="30"/>
                    <a:pt x="75" y="20"/>
                    <a:pt x="75" y="10"/>
                  </a:cubicBezTo>
                  <a:cubicBezTo>
                    <a:pt x="75" y="1"/>
                    <a:pt x="58" y="1"/>
                    <a:pt x="58" y="10"/>
                  </a:cubicBezTo>
                  <a:cubicBezTo>
                    <a:pt x="58" y="20"/>
                    <a:pt x="58" y="30"/>
                    <a:pt x="58" y="40"/>
                  </a:cubicBezTo>
                  <a:cubicBezTo>
                    <a:pt x="14" y="40"/>
                    <a:pt x="14" y="40"/>
                    <a:pt x="14" y="40"/>
                  </a:cubicBezTo>
                  <a:cubicBezTo>
                    <a:pt x="10" y="40"/>
                    <a:pt x="6" y="41"/>
                    <a:pt x="3" y="44"/>
                  </a:cubicBezTo>
                  <a:cubicBezTo>
                    <a:pt x="1" y="46"/>
                    <a:pt x="0" y="50"/>
                    <a:pt x="0" y="55"/>
                  </a:cubicBezTo>
                  <a:cubicBezTo>
                    <a:pt x="0" y="61"/>
                    <a:pt x="1" y="65"/>
                    <a:pt x="4" y="67"/>
                  </a:cubicBezTo>
                  <a:cubicBezTo>
                    <a:pt x="8" y="69"/>
                    <a:pt x="15" y="70"/>
                    <a:pt x="25" y="70"/>
                  </a:cubicBezTo>
                  <a:cubicBezTo>
                    <a:pt x="32" y="70"/>
                    <a:pt x="32" y="70"/>
                    <a:pt x="32" y="70"/>
                  </a:cubicBezTo>
                  <a:cubicBezTo>
                    <a:pt x="34" y="258"/>
                    <a:pt x="34" y="258"/>
                    <a:pt x="34" y="258"/>
                  </a:cubicBezTo>
                  <a:cubicBezTo>
                    <a:pt x="27" y="258"/>
                    <a:pt x="27" y="258"/>
                    <a:pt x="27" y="258"/>
                  </a:cubicBezTo>
                  <a:cubicBezTo>
                    <a:pt x="15" y="258"/>
                    <a:pt x="7" y="259"/>
                    <a:pt x="4" y="261"/>
                  </a:cubicBezTo>
                  <a:cubicBezTo>
                    <a:pt x="1" y="263"/>
                    <a:pt x="0" y="267"/>
                    <a:pt x="0" y="272"/>
                  </a:cubicBezTo>
                  <a:cubicBezTo>
                    <a:pt x="0" y="277"/>
                    <a:pt x="1" y="281"/>
                    <a:pt x="4" y="284"/>
                  </a:cubicBezTo>
                  <a:cubicBezTo>
                    <a:pt x="6" y="286"/>
                    <a:pt x="10" y="287"/>
                    <a:pt x="15" y="287"/>
                  </a:cubicBezTo>
                  <a:cubicBezTo>
                    <a:pt x="60" y="287"/>
                    <a:pt x="60" y="287"/>
                    <a:pt x="60" y="287"/>
                  </a:cubicBezTo>
                  <a:cubicBezTo>
                    <a:pt x="60" y="297"/>
                    <a:pt x="60" y="307"/>
                    <a:pt x="60" y="317"/>
                  </a:cubicBezTo>
                  <a:cubicBezTo>
                    <a:pt x="60" y="326"/>
                    <a:pt x="77" y="326"/>
                    <a:pt x="77" y="317"/>
                  </a:cubicBezTo>
                  <a:cubicBezTo>
                    <a:pt x="77" y="307"/>
                    <a:pt x="77" y="297"/>
                    <a:pt x="77" y="287"/>
                  </a:cubicBezTo>
                  <a:cubicBezTo>
                    <a:pt x="87" y="287"/>
                    <a:pt x="87" y="287"/>
                    <a:pt x="87" y="287"/>
                  </a:cubicBezTo>
                  <a:cubicBezTo>
                    <a:pt x="87" y="297"/>
                    <a:pt x="88" y="307"/>
                    <a:pt x="88" y="317"/>
                  </a:cubicBezTo>
                  <a:cubicBezTo>
                    <a:pt x="88" y="326"/>
                    <a:pt x="104" y="326"/>
                    <a:pt x="104" y="316"/>
                  </a:cubicBezTo>
                  <a:cubicBezTo>
                    <a:pt x="104" y="307"/>
                    <a:pt x="104" y="297"/>
                    <a:pt x="104" y="287"/>
                  </a:cubicBezTo>
                  <a:cubicBezTo>
                    <a:pt x="110" y="287"/>
                    <a:pt x="110" y="287"/>
                    <a:pt x="110" y="287"/>
                  </a:cubicBezTo>
                  <a:cubicBezTo>
                    <a:pt x="128" y="287"/>
                    <a:pt x="128" y="287"/>
                    <a:pt x="128" y="287"/>
                  </a:cubicBezTo>
                  <a:cubicBezTo>
                    <a:pt x="143" y="287"/>
                    <a:pt x="155" y="286"/>
                    <a:pt x="164" y="284"/>
                  </a:cubicBezTo>
                  <a:cubicBezTo>
                    <a:pt x="172" y="282"/>
                    <a:pt x="180" y="279"/>
                    <a:pt x="187" y="275"/>
                  </a:cubicBezTo>
                  <a:cubicBezTo>
                    <a:pt x="198" y="268"/>
                    <a:pt x="207" y="260"/>
                    <a:pt x="214" y="249"/>
                  </a:cubicBezTo>
                  <a:cubicBezTo>
                    <a:pt x="220" y="239"/>
                    <a:pt x="223" y="227"/>
                    <a:pt x="223" y="215"/>
                  </a:cubicBezTo>
                  <a:cubicBezTo>
                    <a:pt x="223" y="200"/>
                    <a:pt x="219" y="187"/>
                    <a:pt x="212" y="178"/>
                  </a:cubicBezTo>
                  <a:close/>
                  <a:moveTo>
                    <a:pt x="118" y="69"/>
                  </a:moveTo>
                  <a:cubicBezTo>
                    <a:pt x="135" y="69"/>
                    <a:pt x="147" y="72"/>
                    <a:pt x="156" y="79"/>
                  </a:cubicBezTo>
                  <a:cubicBezTo>
                    <a:pt x="165" y="85"/>
                    <a:pt x="169" y="95"/>
                    <a:pt x="169" y="107"/>
                  </a:cubicBezTo>
                  <a:cubicBezTo>
                    <a:pt x="169" y="120"/>
                    <a:pt x="165" y="130"/>
                    <a:pt x="155" y="136"/>
                  </a:cubicBezTo>
                  <a:cubicBezTo>
                    <a:pt x="145" y="143"/>
                    <a:pt x="131" y="146"/>
                    <a:pt x="110" y="146"/>
                  </a:cubicBezTo>
                  <a:cubicBezTo>
                    <a:pt x="103" y="146"/>
                    <a:pt x="103" y="146"/>
                    <a:pt x="103" y="146"/>
                  </a:cubicBezTo>
                  <a:cubicBezTo>
                    <a:pt x="103" y="121"/>
                    <a:pt x="103" y="95"/>
                    <a:pt x="103" y="69"/>
                  </a:cubicBezTo>
                  <a:lnTo>
                    <a:pt x="118" y="69"/>
                  </a:lnTo>
                  <a:close/>
                  <a:moveTo>
                    <a:pt x="86" y="69"/>
                  </a:moveTo>
                  <a:cubicBezTo>
                    <a:pt x="86" y="95"/>
                    <a:pt x="86" y="121"/>
                    <a:pt x="87" y="146"/>
                  </a:cubicBezTo>
                  <a:cubicBezTo>
                    <a:pt x="76" y="146"/>
                    <a:pt x="76" y="146"/>
                    <a:pt x="76" y="146"/>
                  </a:cubicBezTo>
                  <a:cubicBezTo>
                    <a:pt x="76" y="121"/>
                    <a:pt x="75" y="95"/>
                    <a:pt x="75" y="69"/>
                  </a:cubicBezTo>
                  <a:lnTo>
                    <a:pt x="86" y="69"/>
                  </a:lnTo>
                  <a:close/>
                  <a:moveTo>
                    <a:pt x="76" y="258"/>
                  </a:moveTo>
                  <a:cubicBezTo>
                    <a:pt x="76" y="229"/>
                    <a:pt x="76" y="200"/>
                    <a:pt x="76" y="172"/>
                  </a:cubicBezTo>
                  <a:cubicBezTo>
                    <a:pt x="87" y="172"/>
                    <a:pt x="87" y="172"/>
                    <a:pt x="87" y="172"/>
                  </a:cubicBezTo>
                  <a:cubicBezTo>
                    <a:pt x="87" y="200"/>
                    <a:pt x="87" y="229"/>
                    <a:pt x="87" y="257"/>
                  </a:cubicBezTo>
                  <a:lnTo>
                    <a:pt x="76" y="258"/>
                  </a:lnTo>
                  <a:close/>
                  <a:moveTo>
                    <a:pt x="170" y="247"/>
                  </a:moveTo>
                  <a:cubicBezTo>
                    <a:pt x="159" y="254"/>
                    <a:pt x="140" y="257"/>
                    <a:pt x="114" y="257"/>
                  </a:cubicBezTo>
                  <a:cubicBezTo>
                    <a:pt x="104" y="257"/>
                    <a:pt x="104" y="257"/>
                    <a:pt x="104" y="257"/>
                  </a:cubicBezTo>
                  <a:cubicBezTo>
                    <a:pt x="104" y="229"/>
                    <a:pt x="104" y="200"/>
                    <a:pt x="103" y="172"/>
                  </a:cubicBezTo>
                  <a:cubicBezTo>
                    <a:pt x="115" y="172"/>
                    <a:pt x="115" y="172"/>
                    <a:pt x="115" y="172"/>
                  </a:cubicBezTo>
                  <a:cubicBezTo>
                    <a:pt x="142" y="172"/>
                    <a:pt x="160" y="175"/>
                    <a:pt x="170" y="181"/>
                  </a:cubicBezTo>
                  <a:cubicBezTo>
                    <a:pt x="181" y="188"/>
                    <a:pt x="186" y="199"/>
                    <a:pt x="186" y="214"/>
                  </a:cubicBezTo>
                  <a:cubicBezTo>
                    <a:pt x="186" y="229"/>
                    <a:pt x="181" y="240"/>
                    <a:pt x="170" y="247"/>
                  </a:cubicBezTo>
                  <a:close/>
                </a:path>
              </a:pathLst>
            </a:custGeom>
            <a:solidFill>
              <a:srgbClr val="FFD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6F8BE6CD-7E01-47CD-ACDF-6817B2A475B1}"/>
              </a:ext>
            </a:extLst>
          </p:cNvPr>
          <p:cNvGrpSpPr/>
          <p:nvPr/>
        </p:nvGrpSpPr>
        <p:grpSpPr>
          <a:xfrm>
            <a:off x="1240344" y="3239514"/>
            <a:ext cx="857249" cy="2073275"/>
            <a:chOff x="1200151" y="2614613"/>
            <a:chExt cx="857249" cy="2073275"/>
          </a:xfrm>
        </p:grpSpPr>
        <p:sp>
          <p:nvSpPr>
            <p:cNvPr id="56" name="Freeform 41">
              <a:extLst>
                <a:ext uri="{FF2B5EF4-FFF2-40B4-BE49-F238E27FC236}">
                  <a16:creationId xmlns:a16="http://schemas.microsoft.com/office/drawing/2014/main" id="{9AE4CE87-817D-4115-83E7-54C7F6B00074}"/>
                </a:ext>
              </a:extLst>
            </p:cNvPr>
            <p:cNvSpPr>
              <a:spLocks/>
            </p:cNvSpPr>
            <p:nvPr/>
          </p:nvSpPr>
          <p:spPr bwMode="auto">
            <a:xfrm>
              <a:off x="1735138" y="3063875"/>
              <a:ext cx="315912" cy="233363"/>
            </a:xfrm>
            <a:custGeom>
              <a:avLst/>
              <a:gdLst>
                <a:gd name="T0" fmla="*/ 199 w 199"/>
                <a:gd name="T1" fmla="*/ 66 h 147"/>
                <a:gd name="T2" fmla="*/ 78 w 199"/>
                <a:gd name="T3" fmla="*/ 147 h 147"/>
                <a:gd name="T4" fmla="*/ 0 w 199"/>
                <a:gd name="T5" fmla="*/ 77 h 147"/>
                <a:gd name="T6" fmla="*/ 118 w 199"/>
                <a:gd name="T7" fmla="*/ 0 h 147"/>
                <a:gd name="T8" fmla="*/ 199 w 199"/>
                <a:gd name="T9" fmla="*/ 66 h 147"/>
              </a:gdLst>
              <a:ahLst/>
              <a:cxnLst>
                <a:cxn ang="0">
                  <a:pos x="T0" y="T1"/>
                </a:cxn>
                <a:cxn ang="0">
                  <a:pos x="T2" y="T3"/>
                </a:cxn>
                <a:cxn ang="0">
                  <a:pos x="T4" y="T5"/>
                </a:cxn>
                <a:cxn ang="0">
                  <a:pos x="T6" y="T7"/>
                </a:cxn>
                <a:cxn ang="0">
                  <a:pos x="T8" y="T9"/>
                </a:cxn>
              </a:cxnLst>
              <a:rect l="0" t="0" r="r" b="b"/>
              <a:pathLst>
                <a:path w="199" h="147">
                  <a:moveTo>
                    <a:pt x="199" y="66"/>
                  </a:moveTo>
                  <a:lnTo>
                    <a:pt x="78" y="147"/>
                  </a:lnTo>
                  <a:lnTo>
                    <a:pt x="0" y="77"/>
                  </a:lnTo>
                  <a:lnTo>
                    <a:pt x="118" y="0"/>
                  </a:lnTo>
                  <a:lnTo>
                    <a:pt x="199" y="66"/>
                  </a:lnTo>
                  <a:close/>
                </a:path>
              </a:pathLst>
            </a:custGeom>
            <a:solidFill>
              <a:srgbClr val="00A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2">
              <a:extLst>
                <a:ext uri="{FF2B5EF4-FFF2-40B4-BE49-F238E27FC236}">
                  <a16:creationId xmlns:a16="http://schemas.microsoft.com/office/drawing/2014/main" id="{804EC81B-BFB1-41FE-8C41-98A5ED862F5A}"/>
                </a:ext>
              </a:extLst>
            </p:cNvPr>
            <p:cNvSpPr>
              <a:spLocks noEditPoints="1"/>
            </p:cNvSpPr>
            <p:nvPr/>
          </p:nvSpPr>
          <p:spPr bwMode="auto">
            <a:xfrm>
              <a:off x="1727200" y="3059113"/>
              <a:ext cx="330200" cy="244475"/>
            </a:xfrm>
            <a:custGeom>
              <a:avLst/>
              <a:gdLst>
                <a:gd name="T0" fmla="*/ 60 w 151"/>
                <a:gd name="T1" fmla="*/ 112 h 112"/>
                <a:gd name="T2" fmla="*/ 58 w 151"/>
                <a:gd name="T3" fmla="*/ 111 h 112"/>
                <a:gd name="T4" fmla="*/ 1 w 151"/>
                <a:gd name="T5" fmla="*/ 60 h 112"/>
                <a:gd name="T6" fmla="*/ 0 w 151"/>
                <a:gd name="T7" fmla="*/ 57 h 112"/>
                <a:gd name="T8" fmla="*/ 1 w 151"/>
                <a:gd name="T9" fmla="*/ 56 h 112"/>
                <a:gd name="T10" fmla="*/ 88 w 151"/>
                <a:gd name="T11" fmla="*/ 0 h 112"/>
                <a:gd name="T12" fmla="*/ 91 w 151"/>
                <a:gd name="T13" fmla="*/ 0 h 112"/>
                <a:gd name="T14" fmla="*/ 150 w 151"/>
                <a:gd name="T15" fmla="*/ 48 h 112"/>
                <a:gd name="T16" fmla="*/ 151 w 151"/>
                <a:gd name="T17" fmla="*/ 50 h 112"/>
                <a:gd name="T18" fmla="*/ 150 w 151"/>
                <a:gd name="T19" fmla="*/ 52 h 112"/>
                <a:gd name="T20" fmla="*/ 61 w 151"/>
                <a:gd name="T21" fmla="*/ 111 h 112"/>
                <a:gd name="T22" fmla="*/ 60 w 151"/>
                <a:gd name="T23" fmla="*/ 112 h 112"/>
                <a:gd name="T24" fmla="*/ 7 w 151"/>
                <a:gd name="T25" fmla="*/ 58 h 112"/>
                <a:gd name="T26" fmla="*/ 60 w 151"/>
                <a:gd name="T27" fmla="*/ 106 h 112"/>
                <a:gd name="T28" fmla="*/ 144 w 151"/>
                <a:gd name="T29" fmla="*/ 50 h 112"/>
                <a:gd name="T30" fmla="*/ 89 w 151"/>
                <a:gd name="T31" fmla="*/ 6 h 112"/>
                <a:gd name="T32" fmla="*/ 7 w 151"/>
                <a:gd name="T33"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12">
                  <a:moveTo>
                    <a:pt x="60" y="112"/>
                  </a:moveTo>
                  <a:cubicBezTo>
                    <a:pt x="59" y="112"/>
                    <a:pt x="59" y="111"/>
                    <a:pt x="58" y="111"/>
                  </a:cubicBezTo>
                  <a:cubicBezTo>
                    <a:pt x="1" y="60"/>
                    <a:pt x="1" y="60"/>
                    <a:pt x="1" y="60"/>
                  </a:cubicBezTo>
                  <a:cubicBezTo>
                    <a:pt x="0" y="59"/>
                    <a:pt x="0" y="58"/>
                    <a:pt x="0" y="57"/>
                  </a:cubicBezTo>
                  <a:cubicBezTo>
                    <a:pt x="0" y="57"/>
                    <a:pt x="1" y="56"/>
                    <a:pt x="1" y="56"/>
                  </a:cubicBezTo>
                  <a:cubicBezTo>
                    <a:pt x="88" y="0"/>
                    <a:pt x="88" y="0"/>
                    <a:pt x="88" y="0"/>
                  </a:cubicBezTo>
                  <a:cubicBezTo>
                    <a:pt x="89" y="0"/>
                    <a:pt x="90" y="0"/>
                    <a:pt x="91" y="0"/>
                  </a:cubicBezTo>
                  <a:cubicBezTo>
                    <a:pt x="150" y="48"/>
                    <a:pt x="150" y="48"/>
                    <a:pt x="150" y="48"/>
                  </a:cubicBezTo>
                  <a:cubicBezTo>
                    <a:pt x="150" y="48"/>
                    <a:pt x="151" y="49"/>
                    <a:pt x="151" y="50"/>
                  </a:cubicBezTo>
                  <a:cubicBezTo>
                    <a:pt x="151" y="51"/>
                    <a:pt x="150" y="52"/>
                    <a:pt x="150" y="52"/>
                  </a:cubicBezTo>
                  <a:cubicBezTo>
                    <a:pt x="61" y="111"/>
                    <a:pt x="61" y="111"/>
                    <a:pt x="61" y="111"/>
                  </a:cubicBezTo>
                  <a:cubicBezTo>
                    <a:pt x="61" y="111"/>
                    <a:pt x="60" y="112"/>
                    <a:pt x="60" y="112"/>
                  </a:cubicBezTo>
                  <a:close/>
                  <a:moveTo>
                    <a:pt x="7" y="58"/>
                  </a:moveTo>
                  <a:cubicBezTo>
                    <a:pt x="60" y="106"/>
                    <a:pt x="60" y="106"/>
                    <a:pt x="60" y="106"/>
                  </a:cubicBezTo>
                  <a:cubicBezTo>
                    <a:pt x="144" y="50"/>
                    <a:pt x="144" y="50"/>
                    <a:pt x="144" y="50"/>
                  </a:cubicBezTo>
                  <a:cubicBezTo>
                    <a:pt x="89" y="6"/>
                    <a:pt x="89" y="6"/>
                    <a:pt x="89" y="6"/>
                  </a:cubicBezTo>
                  <a:lnTo>
                    <a:pt x="7" y="58"/>
                  </a:lnTo>
                  <a:close/>
                </a:path>
              </a:pathLst>
            </a:custGeom>
            <a:solidFill>
              <a:srgbClr val="2C38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04A28475-6BE6-4828-A099-DEC60D4362F5}"/>
                </a:ext>
              </a:extLst>
            </p:cNvPr>
            <p:cNvSpPr>
              <a:spLocks/>
            </p:cNvSpPr>
            <p:nvPr/>
          </p:nvSpPr>
          <p:spPr bwMode="auto">
            <a:xfrm>
              <a:off x="1235075" y="4387850"/>
              <a:ext cx="190500" cy="195263"/>
            </a:xfrm>
            <a:custGeom>
              <a:avLst/>
              <a:gdLst>
                <a:gd name="T0" fmla="*/ 0 w 87"/>
                <a:gd name="T1" fmla="*/ 48 h 89"/>
                <a:gd name="T2" fmla="*/ 0 w 87"/>
                <a:gd name="T3" fmla="*/ 77 h 89"/>
                <a:gd name="T4" fmla="*/ 33 w 87"/>
                <a:gd name="T5" fmla="*/ 85 h 89"/>
                <a:gd name="T6" fmla="*/ 51 w 87"/>
                <a:gd name="T7" fmla="*/ 65 h 89"/>
                <a:gd name="T8" fmla="*/ 72 w 87"/>
                <a:gd name="T9" fmla="*/ 47 h 89"/>
                <a:gd name="T10" fmla="*/ 86 w 87"/>
                <a:gd name="T11" fmla="*/ 13 h 89"/>
                <a:gd name="T12" fmla="*/ 84 w 87"/>
                <a:gd name="T13" fmla="*/ 8 h 89"/>
                <a:gd name="T14" fmla="*/ 59 w 87"/>
                <a:gd name="T15" fmla="*/ 12 h 89"/>
                <a:gd name="T16" fmla="*/ 57 w 87"/>
                <a:gd name="T17" fmla="*/ 20 h 89"/>
                <a:gd name="T18" fmla="*/ 18 w 87"/>
                <a:gd name="T19" fmla="*/ 49 h 89"/>
                <a:gd name="T20" fmla="*/ 0 w 87"/>
                <a:gd name="T21" fmla="*/ 4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48"/>
                  </a:moveTo>
                  <a:cubicBezTo>
                    <a:pt x="0" y="48"/>
                    <a:pt x="0" y="75"/>
                    <a:pt x="0" y="77"/>
                  </a:cubicBezTo>
                  <a:cubicBezTo>
                    <a:pt x="0" y="78"/>
                    <a:pt x="18" y="89"/>
                    <a:pt x="33" y="85"/>
                  </a:cubicBezTo>
                  <a:cubicBezTo>
                    <a:pt x="49" y="80"/>
                    <a:pt x="49" y="67"/>
                    <a:pt x="51" y="65"/>
                  </a:cubicBezTo>
                  <a:cubicBezTo>
                    <a:pt x="52" y="62"/>
                    <a:pt x="62" y="58"/>
                    <a:pt x="72" y="47"/>
                  </a:cubicBezTo>
                  <a:cubicBezTo>
                    <a:pt x="80" y="38"/>
                    <a:pt x="87" y="23"/>
                    <a:pt x="86" y="13"/>
                  </a:cubicBezTo>
                  <a:cubicBezTo>
                    <a:pt x="85" y="11"/>
                    <a:pt x="85" y="9"/>
                    <a:pt x="84" y="8"/>
                  </a:cubicBezTo>
                  <a:cubicBezTo>
                    <a:pt x="78" y="0"/>
                    <a:pt x="61" y="11"/>
                    <a:pt x="59" y="12"/>
                  </a:cubicBezTo>
                  <a:cubicBezTo>
                    <a:pt x="57" y="20"/>
                    <a:pt x="57" y="20"/>
                    <a:pt x="57" y="20"/>
                  </a:cubicBezTo>
                  <a:cubicBezTo>
                    <a:pt x="48" y="41"/>
                    <a:pt x="31" y="48"/>
                    <a:pt x="18" y="49"/>
                  </a:cubicBezTo>
                  <a:cubicBezTo>
                    <a:pt x="8" y="50"/>
                    <a:pt x="0" y="48"/>
                    <a:pt x="0" y="48"/>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4">
              <a:extLst>
                <a:ext uri="{FF2B5EF4-FFF2-40B4-BE49-F238E27FC236}">
                  <a16:creationId xmlns:a16="http://schemas.microsoft.com/office/drawing/2014/main" id="{81E77C04-98A9-470C-94F4-B2B9021D7501}"/>
                </a:ext>
              </a:extLst>
            </p:cNvPr>
            <p:cNvSpPr>
              <a:spLocks/>
            </p:cNvSpPr>
            <p:nvPr/>
          </p:nvSpPr>
          <p:spPr bwMode="auto">
            <a:xfrm>
              <a:off x="1443038" y="4510088"/>
              <a:ext cx="266700" cy="177800"/>
            </a:xfrm>
            <a:custGeom>
              <a:avLst/>
              <a:gdLst>
                <a:gd name="T0" fmla="*/ 0 w 123"/>
                <a:gd name="T1" fmla="*/ 39 h 81"/>
                <a:gd name="T2" fmla="*/ 2 w 123"/>
                <a:gd name="T3" fmla="*/ 65 h 81"/>
                <a:gd name="T4" fmla="*/ 29 w 123"/>
                <a:gd name="T5" fmla="*/ 80 h 81"/>
                <a:gd name="T6" fmla="*/ 51 w 123"/>
                <a:gd name="T7" fmla="*/ 62 h 81"/>
                <a:gd name="T8" fmla="*/ 95 w 123"/>
                <a:gd name="T9" fmla="*/ 45 h 81"/>
                <a:gd name="T10" fmla="*/ 118 w 123"/>
                <a:gd name="T11" fmla="*/ 11 h 81"/>
                <a:gd name="T12" fmla="*/ 63 w 123"/>
                <a:gd name="T13" fmla="*/ 15 h 81"/>
                <a:gd name="T14" fmla="*/ 26 w 123"/>
                <a:gd name="T15" fmla="*/ 41 h 81"/>
                <a:gd name="T16" fmla="*/ 0 w 123"/>
                <a:gd name="T17" fmla="*/ 3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81">
                  <a:moveTo>
                    <a:pt x="0" y="39"/>
                  </a:moveTo>
                  <a:cubicBezTo>
                    <a:pt x="0" y="39"/>
                    <a:pt x="2" y="63"/>
                    <a:pt x="2" y="65"/>
                  </a:cubicBezTo>
                  <a:cubicBezTo>
                    <a:pt x="2" y="66"/>
                    <a:pt x="15" y="81"/>
                    <a:pt x="29" y="80"/>
                  </a:cubicBezTo>
                  <a:cubicBezTo>
                    <a:pt x="44" y="79"/>
                    <a:pt x="51" y="62"/>
                    <a:pt x="51" y="62"/>
                  </a:cubicBezTo>
                  <a:cubicBezTo>
                    <a:pt x="51" y="62"/>
                    <a:pt x="74" y="61"/>
                    <a:pt x="95" y="45"/>
                  </a:cubicBezTo>
                  <a:cubicBezTo>
                    <a:pt x="116" y="29"/>
                    <a:pt x="123" y="22"/>
                    <a:pt x="118" y="11"/>
                  </a:cubicBezTo>
                  <a:cubicBezTo>
                    <a:pt x="113" y="0"/>
                    <a:pt x="63" y="15"/>
                    <a:pt x="63" y="15"/>
                  </a:cubicBezTo>
                  <a:cubicBezTo>
                    <a:pt x="63" y="15"/>
                    <a:pt x="45" y="35"/>
                    <a:pt x="26" y="41"/>
                  </a:cubicBezTo>
                  <a:cubicBezTo>
                    <a:pt x="17" y="44"/>
                    <a:pt x="9" y="44"/>
                    <a:pt x="0" y="39"/>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
              <a:extLst>
                <a:ext uri="{FF2B5EF4-FFF2-40B4-BE49-F238E27FC236}">
                  <a16:creationId xmlns:a16="http://schemas.microsoft.com/office/drawing/2014/main" id="{3E2394B2-063F-4F8D-8E44-2AA0BC4908A4}"/>
                </a:ext>
              </a:extLst>
            </p:cNvPr>
            <p:cNvSpPr>
              <a:spLocks/>
            </p:cNvSpPr>
            <p:nvPr/>
          </p:nvSpPr>
          <p:spPr bwMode="auto">
            <a:xfrm>
              <a:off x="1233488" y="3448050"/>
              <a:ext cx="215900" cy="1049338"/>
            </a:xfrm>
            <a:custGeom>
              <a:avLst/>
              <a:gdLst>
                <a:gd name="T0" fmla="*/ 3 w 99"/>
                <a:gd name="T1" fmla="*/ 340 h 481"/>
                <a:gd name="T2" fmla="*/ 23 w 99"/>
                <a:gd name="T3" fmla="*/ 261 h 481"/>
                <a:gd name="T4" fmla="*/ 22 w 99"/>
                <a:gd name="T5" fmla="*/ 99 h 481"/>
                <a:gd name="T6" fmla="*/ 77 w 99"/>
                <a:gd name="T7" fmla="*/ 0 h 481"/>
                <a:gd name="T8" fmla="*/ 96 w 99"/>
                <a:gd name="T9" fmla="*/ 89 h 481"/>
                <a:gd name="T10" fmla="*/ 96 w 99"/>
                <a:gd name="T11" fmla="*/ 89 h 481"/>
                <a:gd name="T12" fmla="*/ 99 w 99"/>
                <a:gd name="T13" fmla="*/ 249 h 481"/>
                <a:gd name="T14" fmla="*/ 60 w 99"/>
                <a:gd name="T15" fmla="*/ 443 h 481"/>
                <a:gd name="T16" fmla="*/ 58 w 99"/>
                <a:gd name="T17" fmla="*/ 451 h 481"/>
                <a:gd name="T18" fmla="*/ 19 w 99"/>
                <a:gd name="T19" fmla="*/ 480 h 481"/>
                <a:gd name="T20" fmla="*/ 1 w 99"/>
                <a:gd name="T21" fmla="*/ 479 h 481"/>
                <a:gd name="T22" fmla="*/ 3 w 99"/>
                <a:gd name="T23" fmla="*/ 34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81">
                  <a:moveTo>
                    <a:pt x="3" y="340"/>
                  </a:moveTo>
                  <a:cubicBezTo>
                    <a:pt x="5" y="294"/>
                    <a:pt x="23" y="261"/>
                    <a:pt x="23" y="261"/>
                  </a:cubicBezTo>
                  <a:cubicBezTo>
                    <a:pt x="22" y="99"/>
                    <a:pt x="22" y="99"/>
                    <a:pt x="22" y="99"/>
                  </a:cubicBezTo>
                  <a:cubicBezTo>
                    <a:pt x="77" y="0"/>
                    <a:pt x="77" y="0"/>
                    <a:pt x="77" y="0"/>
                  </a:cubicBezTo>
                  <a:cubicBezTo>
                    <a:pt x="96" y="89"/>
                    <a:pt x="96" y="89"/>
                    <a:pt x="96" y="89"/>
                  </a:cubicBezTo>
                  <a:cubicBezTo>
                    <a:pt x="96" y="89"/>
                    <a:pt x="96" y="89"/>
                    <a:pt x="96" y="89"/>
                  </a:cubicBezTo>
                  <a:cubicBezTo>
                    <a:pt x="97" y="119"/>
                    <a:pt x="98" y="194"/>
                    <a:pt x="99" y="249"/>
                  </a:cubicBezTo>
                  <a:cubicBezTo>
                    <a:pt x="60" y="443"/>
                    <a:pt x="60" y="443"/>
                    <a:pt x="60" y="443"/>
                  </a:cubicBezTo>
                  <a:cubicBezTo>
                    <a:pt x="58" y="451"/>
                    <a:pt x="58" y="451"/>
                    <a:pt x="58" y="451"/>
                  </a:cubicBezTo>
                  <a:cubicBezTo>
                    <a:pt x="49" y="472"/>
                    <a:pt x="32" y="479"/>
                    <a:pt x="19" y="480"/>
                  </a:cubicBezTo>
                  <a:cubicBezTo>
                    <a:pt x="9" y="481"/>
                    <a:pt x="1" y="479"/>
                    <a:pt x="1" y="479"/>
                  </a:cubicBezTo>
                  <a:cubicBezTo>
                    <a:pt x="1" y="479"/>
                    <a:pt x="0" y="385"/>
                    <a:pt x="3" y="340"/>
                  </a:cubicBez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6">
              <a:extLst>
                <a:ext uri="{FF2B5EF4-FFF2-40B4-BE49-F238E27FC236}">
                  <a16:creationId xmlns:a16="http://schemas.microsoft.com/office/drawing/2014/main" id="{4335A92D-DD59-4557-A299-C5AF07E4980E}"/>
                </a:ext>
              </a:extLst>
            </p:cNvPr>
            <p:cNvSpPr>
              <a:spLocks/>
            </p:cNvSpPr>
            <p:nvPr/>
          </p:nvSpPr>
          <p:spPr bwMode="auto">
            <a:xfrm>
              <a:off x="1428750" y="3641725"/>
              <a:ext cx="247650" cy="965200"/>
            </a:xfrm>
            <a:custGeom>
              <a:avLst/>
              <a:gdLst>
                <a:gd name="T0" fmla="*/ 0 w 113"/>
                <a:gd name="T1" fmla="*/ 297 h 442"/>
                <a:gd name="T2" fmla="*/ 11 w 113"/>
                <a:gd name="T3" fmla="*/ 233 h 442"/>
                <a:gd name="T4" fmla="*/ 9 w 113"/>
                <a:gd name="T5" fmla="*/ 160 h 442"/>
                <a:gd name="T6" fmla="*/ 6 w 113"/>
                <a:gd name="T7" fmla="*/ 0 h 442"/>
                <a:gd name="T8" fmla="*/ 6 w 113"/>
                <a:gd name="T9" fmla="*/ 0 h 442"/>
                <a:gd name="T10" fmla="*/ 40 w 113"/>
                <a:gd name="T11" fmla="*/ 5 h 442"/>
                <a:gd name="T12" fmla="*/ 42 w 113"/>
                <a:gd name="T13" fmla="*/ 5 h 442"/>
                <a:gd name="T14" fmla="*/ 104 w 113"/>
                <a:gd name="T15" fmla="*/ 14 h 442"/>
                <a:gd name="T16" fmla="*/ 100 w 113"/>
                <a:gd name="T17" fmla="*/ 132 h 442"/>
                <a:gd name="T18" fmla="*/ 74 w 113"/>
                <a:gd name="T19" fmla="*/ 281 h 442"/>
                <a:gd name="T20" fmla="*/ 69 w 113"/>
                <a:gd name="T21" fmla="*/ 413 h 442"/>
                <a:gd name="T22" fmla="*/ 32 w 113"/>
                <a:gd name="T23" fmla="*/ 439 h 442"/>
                <a:gd name="T24" fmla="*/ 6 w 113"/>
                <a:gd name="T25" fmla="*/ 437 h 442"/>
                <a:gd name="T26" fmla="*/ 1 w 113"/>
                <a:gd name="T27" fmla="*/ 355 h 442"/>
                <a:gd name="T28" fmla="*/ 0 w 113"/>
                <a:gd name="T29" fmla="*/ 29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42">
                  <a:moveTo>
                    <a:pt x="0" y="297"/>
                  </a:moveTo>
                  <a:cubicBezTo>
                    <a:pt x="1" y="259"/>
                    <a:pt x="6" y="242"/>
                    <a:pt x="11" y="233"/>
                  </a:cubicBezTo>
                  <a:cubicBezTo>
                    <a:pt x="11" y="233"/>
                    <a:pt x="10" y="201"/>
                    <a:pt x="9" y="160"/>
                  </a:cubicBezTo>
                  <a:cubicBezTo>
                    <a:pt x="8" y="105"/>
                    <a:pt x="7" y="30"/>
                    <a:pt x="6" y="0"/>
                  </a:cubicBezTo>
                  <a:cubicBezTo>
                    <a:pt x="6" y="0"/>
                    <a:pt x="6" y="0"/>
                    <a:pt x="6" y="0"/>
                  </a:cubicBezTo>
                  <a:cubicBezTo>
                    <a:pt x="40" y="5"/>
                    <a:pt x="40" y="5"/>
                    <a:pt x="40" y="5"/>
                  </a:cubicBezTo>
                  <a:cubicBezTo>
                    <a:pt x="42" y="5"/>
                    <a:pt x="42" y="5"/>
                    <a:pt x="42" y="5"/>
                  </a:cubicBezTo>
                  <a:cubicBezTo>
                    <a:pt x="104" y="14"/>
                    <a:pt x="104" y="14"/>
                    <a:pt x="104" y="14"/>
                  </a:cubicBezTo>
                  <a:cubicBezTo>
                    <a:pt x="104" y="14"/>
                    <a:pt x="113" y="64"/>
                    <a:pt x="100" y="132"/>
                  </a:cubicBezTo>
                  <a:cubicBezTo>
                    <a:pt x="87" y="200"/>
                    <a:pt x="76" y="236"/>
                    <a:pt x="74" y="281"/>
                  </a:cubicBezTo>
                  <a:cubicBezTo>
                    <a:pt x="72" y="325"/>
                    <a:pt x="69" y="413"/>
                    <a:pt x="69" y="413"/>
                  </a:cubicBezTo>
                  <a:cubicBezTo>
                    <a:pt x="69" y="413"/>
                    <a:pt x="51" y="433"/>
                    <a:pt x="32" y="439"/>
                  </a:cubicBezTo>
                  <a:cubicBezTo>
                    <a:pt x="23" y="442"/>
                    <a:pt x="15" y="442"/>
                    <a:pt x="6" y="437"/>
                  </a:cubicBezTo>
                  <a:cubicBezTo>
                    <a:pt x="6" y="437"/>
                    <a:pt x="3" y="395"/>
                    <a:pt x="1" y="355"/>
                  </a:cubicBezTo>
                  <a:cubicBezTo>
                    <a:pt x="0" y="333"/>
                    <a:pt x="0" y="311"/>
                    <a:pt x="0" y="297"/>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7">
              <a:extLst>
                <a:ext uri="{FF2B5EF4-FFF2-40B4-BE49-F238E27FC236}">
                  <a16:creationId xmlns:a16="http://schemas.microsoft.com/office/drawing/2014/main" id="{B6B63BC2-8C8C-4A3B-9E3E-89A5CC507D46}"/>
                </a:ext>
              </a:extLst>
            </p:cNvPr>
            <p:cNvSpPr>
              <a:spLocks/>
            </p:cNvSpPr>
            <p:nvPr/>
          </p:nvSpPr>
          <p:spPr bwMode="auto">
            <a:xfrm>
              <a:off x="1408113" y="2681288"/>
              <a:ext cx="239712" cy="347663"/>
            </a:xfrm>
            <a:custGeom>
              <a:avLst/>
              <a:gdLst>
                <a:gd name="T0" fmla="*/ 0 w 110"/>
                <a:gd name="T1" fmla="*/ 120 h 159"/>
                <a:gd name="T2" fmla="*/ 66 w 110"/>
                <a:gd name="T3" fmla="*/ 159 h 159"/>
                <a:gd name="T4" fmla="*/ 68 w 110"/>
                <a:gd name="T5" fmla="*/ 118 h 159"/>
                <a:gd name="T6" fmla="*/ 68 w 110"/>
                <a:gd name="T7" fmla="*/ 117 h 159"/>
                <a:gd name="T8" fmla="*/ 69 w 110"/>
                <a:gd name="T9" fmla="*/ 104 h 159"/>
                <a:gd name="T10" fmla="*/ 96 w 110"/>
                <a:gd name="T11" fmla="*/ 99 h 159"/>
                <a:gd name="T12" fmla="*/ 91 w 110"/>
                <a:gd name="T13" fmla="*/ 0 h 159"/>
                <a:gd name="T14" fmla="*/ 90 w 110"/>
                <a:gd name="T15" fmla="*/ 0 h 159"/>
                <a:gd name="T16" fmla="*/ 84 w 110"/>
                <a:gd name="T17" fmla="*/ 4 h 159"/>
                <a:gd name="T18" fmla="*/ 84 w 110"/>
                <a:gd name="T19" fmla="*/ 20 h 159"/>
                <a:gd name="T20" fmla="*/ 84 w 110"/>
                <a:gd name="T21" fmla="*/ 31 h 159"/>
                <a:gd name="T22" fmla="*/ 78 w 110"/>
                <a:gd name="T23" fmla="*/ 39 h 159"/>
                <a:gd name="T24" fmla="*/ 68 w 110"/>
                <a:gd name="T25" fmla="*/ 47 h 159"/>
                <a:gd name="T26" fmla="*/ 46 w 110"/>
                <a:gd name="T27" fmla="*/ 54 h 159"/>
                <a:gd name="T28" fmla="*/ 9 w 110"/>
                <a:gd name="T29" fmla="*/ 86 h 159"/>
                <a:gd name="T30" fmla="*/ 0 w 110"/>
                <a:gd name="T31" fmla="*/ 12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59">
                  <a:moveTo>
                    <a:pt x="0" y="120"/>
                  </a:moveTo>
                  <a:cubicBezTo>
                    <a:pt x="66" y="159"/>
                    <a:pt x="66" y="159"/>
                    <a:pt x="66" y="159"/>
                  </a:cubicBezTo>
                  <a:cubicBezTo>
                    <a:pt x="68" y="118"/>
                    <a:pt x="68" y="118"/>
                    <a:pt x="68" y="118"/>
                  </a:cubicBezTo>
                  <a:cubicBezTo>
                    <a:pt x="68" y="117"/>
                    <a:pt x="68" y="117"/>
                    <a:pt x="68" y="117"/>
                  </a:cubicBezTo>
                  <a:cubicBezTo>
                    <a:pt x="69" y="104"/>
                    <a:pt x="69" y="104"/>
                    <a:pt x="69" y="104"/>
                  </a:cubicBezTo>
                  <a:cubicBezTo>
                    <a:pt x="69" y="104"/>
                    <a:pt x="92" y="102"/>
                    <a:pt x="96" y="99"/>
                  </a:cubicBezTo>
                  <a:cubicBezTo>
                    <a:pt x="106" y="92"/>
                    <a:pt x="110" y="11"/>
                    <a:pt x="91" y="0"/>
                  </a:cubicBezTo>
                  <a:cubicBezTo>
                    <a:pt x="90" y="0"/>
                    <a:pt x="90" y="0"/>
                    <a:pt x="90" y="0"/>
                  </a:cubicBezTo>
                  <a:cubicBezTo>
                    <a:pt x="89" y="1"/>
                    <a:pt x="87" y="2"/>
                    <a:pt x="84" y="4"/>
                  </a:cubicBezTo>
                  <a:cubicBezTo>
                    <a:pt x="82" y="8"/>
                    <a:pt x="82" y="14"/>
                    <a:pt x="84" y="20"/>
                  </a:cubicBezTo>
                  <a:cubicBezTo>
                    <a:pt x="85" y="24"/>
                    <a:pt x="85" y="28"/>
                    <a:pt x="84" y="31"/>
                  </a:cubicBezTo>
                  <a:cubicBezTo>
                    <a:pt x="83" y="34"/>
                    <a:pt x="81" y="36"/>
                    <a:pt x="78" y="39"/>
                  </a:cubicBezTo>
                  <a:cubicBezTo>
                    <a:pt x="76" y="41"/>
                    <a:pt x="71" y="45"/>
                    <a:pt x="68" y="47"/>
                  </a:cubicBezTo>
                  <a:cubicBezTo>
                    <a:pt x="65" y="49"/>
                    <a:pt x="49" y="49"/>
                    <a:pt x="46" y="54"/>
                  </a:cubicBezTo>
                  <a:cubicBezTo>
                    <a:pt x="43" y="58"/>
                    <a:pt x="9" y="86"/>
                    <a:pt x="9" y="86"/>
                  </a:cubicBezTo>
                  <a:lnTo>
                    <a:pt x="0" y="120"/>
                  </a:ln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8">
              <a:extLst>
                <a:ext uri="{FF2B5EF4-FFF2-40B4-BE49-F238E27FC236}">
                  <a16:creationId xmlns:a16="http://schemas.microsoft.com/office/drawing/2014/main" id="{1E76BFA5-D4AC-4E02-94C3-0A5C1AC2C983}"/>
                </a:ext>
              </a:extLst>
            </p:cNvPr>
            <p:cNvSpPr>
              <a:spLocks/>
            </p:cNvSpPr>
            <p:nvPr/>
          </p:nvSpPr>
          <p:spPr bwMode="auto">
            <a:xfrm>
              <a:off x="1200151" y="2889250"/>
              <a:ext cx="219075" cy="738188"/>
            </a:xfrm>
            <a:custGeom>
              <a:avLst/>
              <a:gdLst>
                <a:gd name="T0" fmla="*/ 45 w 100"/>
                <a:gd name="T1" fmla="*/ 22 h 338"/>
                <a:gd name="T2" fmla="*/ 95 w 100"/>
                <a:gd name="T3" fmla="*/ 22 h 338"/>
                <a:gd name="T4" fmla="*/ 94 w 100"/>
                <a:gd name="T5" fmla="*/ 55 h 338"/>
                <a:gd name="T6" fmla="*/ 57 w 100"/>
                <a:gd name="T7" fmla="*/ 190 h 338"/>
                <a:gd name="T8" fmla="*/ 96 w 100"/>
                <a:gd name="T9" fmla="*/ 315 h 338"/>
                <a:gd name="T10" fmla="*/ 58 w 100"/>
                <a:gd name="T11" fmla="*/ 332 h 338"/>
                <a:gd name="T12" fmla="*/ 3 w 100"/>
                <a:gd name="T13" fmla="*/ 188 h 338"/>
                <a:gd name="T14" fmla="*/ 45 w 100"/>
                <a:gd name="T15" fmla="*/ 22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338">
                  <a:moveTo>
                    <a:pt x="45" y="22"/>
                  </a:moveTo>
                  <a:cubicBezTo>
                    <a:pt x="55" y="0"/>
                    <a:pt x="86" y="0"/>
                    <a:pt x="95" y="22"/>
                  </a:cubicBezTo>
                  <a:cubicBezTo>
                    <a:pt x="99" y="31"/>
                    <a:pt x="100" y="42"/>
                    <a:pt x="94" y="55"/>
                  </a:cubicBezTo>
                  <a:cubicBezTo>
                    <a:pt x="78" y="96"/>
                    <a:pt x="57" y="181"/>
                    <a:pt x="57" y="190"/>
                  </a:cubicBezTo>
                  <a:cubicBezTo>
                    <a:pt x="56" y="199"/>
                    <a:pt x="96" y="315"/>
                    <a:pt x="96" y="315"/>
                  </a:cubicBezTo>
                  <a:cubicBezTo>
                    <a:pt x="96" y="315"/>
                    <a:pt x="63" y="338"/>
                    <a:pt x="58" y="332"/>
                  </a:cubicBezTo>
                  <a:cubicBezTo>
                    <a:pt x="53" y="326"/>
                    <a:pt x="0" y="208"/>
                    <a:pt x="3" y="188"/>
                  </a:cubicBezTo>
                  <a:cubicBezTo>
                    <a:pt x="4" y="175"/>
                    <a:pt x="28" y="56"/>
                    <a:pt x="45" y="22"/>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9">
              <a:extLst>
                <a:ext uri="{FF2B5EF4-FFF2-40B4-BE49-F238E27FC236}">
                  <a16:creationId xmlns:a16="http://schemas.microsoft.com/office/drawing/2014/main" id="{0A4E2FB5-9BA3-487D-B883-5A983E9F7149}"/>
                </a:ext>
              </a:extLst>
            </p:cNvPr>
            <p:cNvSpPr>
              <a:spLocks/>
            </p:cNvSpPr>
            <p:nvPr/>
          </p:nvSpPr>
          <p:spPr bwMode="auto">
            <a:xfrm>
              <a:off x="1403350" y="2879725"/>
              <a:ext cx="176212" cy="136525"/>
            </a:xfrm>
            <a:custGeom>
              <a:avLst/>
              <a:gdLst>
                <a:gd name="T0" fmla="*/ 5 w 81"/>
                <a:gd name="T1" fmla="*/ 6 h 62"/>
                <a:gd name="T2" fmla="*/ 10 w 81"/>
                <a:gd name="T3" fmla="*/ 0 h 62"/>
                <a:gd name="T4" fmla="*/ 8 w 81"/>
                <a:gd name="T5" fmla="*/ 5 h 62"/>
                <a:gd name="T6" fmla="*/ 25 w 81"/>
                <a:gd name="T7" fmla="*/ 22 h 62"/>
                <a:gd name="T8" fmla="*/ 75 w 81"/>
                <a:gd name="T9" fmla="*/ 25 h 62"/>
                <a:gd name="T10" fmla="*/ 81 w 81"/>
                <a:gd name="T11" fmla="*/ 42 h 62"/>
                <a:gd name="T12" fmla="*/ 25 w 81"/>
                <a:gd name="T13" fmla="*/ 51 h 62"/>
                <a:gd name="T14" fmla="*/ 2 w 81"/>
                <a:gd name="T15" fmla="*/ 29 h 62"/>
                <a:gd name="T16" fmla="*/ 5 w 81"/>
                <a:gd name="T17" fmla="*/ 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62">
                  <a:moveTo>
                    <a:pt x="5" y="6"/>
                  </a:moveTo>
                  <a:cubicBezTo>
                    <a:pt x="8" y="1"/>
                    <a:pt x="10" y="0"/>
                    <a:pt x="10" y="0"/>
                  </a:cubicBezTo>
                  <a:cubicBezTo>
                    <a:pt x="8" y="5"/>
                    <a:pt x="8" y="5"/>
                    <a:pt x="8" y="5"/>
                  </a:cubicBezTo>
                  <a:cubicBezTo>
                    <a:pt x="8" y="10"/>
                    <a:pt x="12" y="18"/>
                    <a:pt x="25" y="22"/>
                  </a:cubicBezTo>
                  <a:cubicBezTo>
                    <a:pt x="50" y="28"/>
                    <a:pt x="70" y="23"/>
                    <a:pt x="75" y="25"/>
                  </a:cubicBezTo>
                  <a:cubicBezTo>
                    <a:pt x="78" y="25"/>
                    <a:pt x="81" y="39"/>
                    <a:pt x="81" y="42"/>
                  </a:cubicBezTo>
                  <a:cubicBezTo>
                    <a:pt x="81" y="42"/>
                    <a:pt x="64" y="62"/>
                    <a:pt x="25" y="51"/>
                  </a:cubicBezTo>
                  <a:cubicBezTo>
                    <a:pt x="9" y="47"/>
                    <a:pt x="3" y="38"/>
                    <a:pt x="2" y="29"/>
                  </a:cubicBezTo>
                  <a:cubicBezTo>
                    <a:pt x="0" y="21"/>
                    <a:pt x="3" y="11"/>
                    <a:pt x="5" y="6"/>
                  </a:cubicBezTo>
                  <a:close/>
                </a:path>
              </a:pathLst>
            </a:custGeom>
            <a:solidFill>
              <a:srgbClr val="EBE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0">
              <a:extLst>
                <a:ext uri="{FF2B5EF4-FFF2-40B4-BE49-F238E27FC236}">
                  <a16:creationId xmlns:a16="http://schemas.microsoft.com/office/drawing/2014/main" id="{047B5F69-7A11-40A6-8B5E-0687E3FBBBC0}"/>
                </a:ext>
              </a:extLst>
            </p:cNvPr>
            <p:cNvSpPr>
              <a:spLocks/>
            </p:cNvSpPr>
            <p:nvPr/>
          </p:nvSpPr>
          <p:spPr bwMode="auto">
            <a:xfrm>
              <a:off x="1420813" y="3711575"/>
              <a:ext cx="239712" cy="100013"/>
            </a:xfrm>
            <a:custGeom>
              <a:avLst/>
              <a:gdLst>
                <a:gd name="T0" fmla="*/ 0 w 110"/>
                <a:gd name="T1" fmla="*/ 41 h 46"/>
                <a:gd name="T2" fmla="*/ 70 w 110"/>
                <a:gd name="T3" fmla="*/ 40 h 46"/>
                <a:gd name="T4" fmla="*/ 110 w 110"/>
                <a:gd name="T5" fmla="*/ 14 h 46"/>
                <a:gd name="T6" fmla="*/ 110 w 110"/>
                <a:gd name="T7" fmla="*/ 0 h 46"/>
                <a:gd name="T8" fmla="*/ 25 w 110"/>
                <a:gd name="T9" fmla="*/ 14 h 46"/>
                <a:gd name="T10" fmla="*/ 10 w 110"/>
                <a:gd name="T11" fmla="*/ 16 h 46"/>
                <a:gd name="T12" fmla="*/ 0 w 110"/>
                <a:gd name="T13" fmla="*/ 41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0" y="41"/>
                  </a:moveTo>
                  <a:cubicBezTo>
                    <a:pt x="1" y="41"/>
                    <a:pt x="42" y="46"/>
                    <a:pt x="70" y="40"/>
                  </a:cubicBezTo>
                  <a:cubicBezTo>
                    <a:pt x="99" y="34"/>
                    <a:pt x="110" y="14"/>
                    <a:pt x="110" y="14"/>
                  </a:cubicBezTo>
                  <a:cubicBezTo>
                    <a:pt x="110" y="0"/>
                    <a:pt x="110" y="0"/>
                    <a:pt x="110" y="0"/>
                  </a:cubicBezTo>
                  <a:cubicBezTo>
                    <a:pt x="25" y="14"/>
                    <a:pt x="25" y="14"/>
                    <a:pt x="25" y="14"/>
                  </a:cubicBezTo>
                  <a:cubicBezTo>
                    <a:pt x="10" y="16"/>
                    <a:pt x="10" y="16"/>
                    <a:pt x="10" y="16"/>
                  </a:cubicBezTo>
                  <a:lnTo>
                    <a:pt x="0" y="41"/>
                  </a:ln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F10D5A2A-334D-4F41-A704-C3B044EC2049}"/>
                </a:ext>
              </a:extLst>
            </p:cNvPr>
            <p:cNvSpPr>
              <a:spLocks/>
            </p:cNvSpPr>
            <p:nvPr/>
          </p:nvSpPr>
          <p:spPr bwMode="auto">
            <a:xfrm>
              <a:off x="1258888" y="2868613"/>
              <a:ext cx="442912" cy="917575"/>
            </a:xfrm>
            <a:custGeom>
              <a:avLst/>
              <a:gdLst>
                <a:gd name="T0" fmla="*/ 5 w 203"/>
                <a:gd name="T1" fmla="*/ 65 h 420"/>
                <a:gd name="T2" fmla="*/ 73 w 203"/>
                <a:gd name="T3" fmla="*/ 9 h 420"/>
                <a:gd name="T4" fmla="*/ 90 w 203"/>
                <a:gd name="T5" fmla="*/ 43 h 420"/>
                <a:gd name="T6" fmla="*/ 146 w 203"/>
                <a:gd name="T7" fmla="*/ 44 h 420"/>
                <a:gd name="T8" fmla="*/ 160 w 203"/>
                <a:gd name="T9" fmla="*/ 52 h 420"/>
                <a:gd name="T10" fmla="*/ 199 w 203"/>
                <a:gd name="T11" fmla="*/ 119 h 420"/>
                <a:gd name="T12" fmla="*/ 173 w 203"/>
                <a:gd name="T13" fmla="*/ 231 h 420"/>
                <a:gd name="T14" fmla="*/ 188 w 203"/>
                <a:gd name="T15" fmla="*/ 391 h 420"/>
                <a:gd name="T16" fmla="*/ 157 w 203"/>
                <a:gd name="T17" fmla="*/ 413 h 420"/>
                <a:gd name="T18" fmla="*/ 115 w 203"/>
                <a:gd name="T19" fmla="*/ 418 h 420"/>
                <a:gd name="T20" fmla="*/ 64 w 203"/>
                <a:gd name="T21" fmla="*/ 405 h 420"/>
                <a:gd name="T22" fmla="*/ 63 w 203"/>
                <a:gd name="T23" fmla="*/ 306 h 420"/>
                <a:gd name="T24" fmla="*/ 57 w 203"/>
                <a:gd name="T25" fmla="*/ 403 h 420"/>
                <a:gd name="T26" fmla="*/ 9 w 203"/>
                <a:gd name="T27" fmla="*/ 365 h 420"/>
                <a:gd name="T28" fmla="*/ 24 w 203"/>
                <a:gd name="T29" fmla="*/ 242 h 420"/>
                <a:gd name="T30" fmla="*/ 5 w 203"/>
                <a:gd name="T31" fmla="*/ 6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420">
                  <a:moveTo>
                    <a:pt x="5" y="65"/>
                  </a:moveTo>
                  <a:cubicBezTo>
                    <a:pt x="11" y="27"/>
                    <a:pt x="35" y="0"/>
                    <a:pt x="73" y="9"/>
                  </a:cubicBezTo>
                  <a:cubicBezTo>
                    <a:pt x="73" y="9"/>
                    <a:pt x="54" y="29"/>
                    <a:pt x="90" y="43"/>
                  </a:cubicBezTo>
                  <a:cubicBezTo>
                    <a:pt x="111" y="51"/>
                    <a:pt x="146" y="44"/>
                    <a:pt x="146" y="44"/>
                  </a:cubicBezTo>
                  <a:cubicBezTo>
                    <a:pt x="146" y="44"/>
                    <a:pt x="153" y="48"/>
                    <a:pt x="160" y="52"/>
                  </a:cubicBezTo>
                  <a:cubicBezTo>
                    <a:pt x="175" y="62"/>
                    <a:pt x="203" y="79"/>
                    <a:pt x="199" y="119"/>
                  </a:cubicBezTo>
                  <a:cubicBezTo>
                    <a:pt x="193" y="174"/>
                    <a:pt x="171" y="195"/>
                    <a:pt x="173" y="231"/>
                  </a:cubicBezTo>
                  <a:cubicBezTo>
                    <a:pt x="175" y="268"/>
                    <a:pt x="188" y="391"/>
                    <a:pt x="188" y="391"/>
                  </a:cubicBezTo>
                  <a:cubicBezTo>
                    <a:pt x="188" y="391"/>
                    <a:pt x="177" y="404"/>
                    <a:pt x="157" y="413"/>
                  </a:cubicBezTo>
                  <a:cubicBezTo>
                    <a:pt x="146" y="417"/>
                    <a:pt x="132" y="420"/>
                    <a:pt x="115" y="418"/>
                  </a:cubicBezTo>
                  <a:cubicBezTo>
                    <a:pt x="69" y="412"/>
                    <a:pt x="64" y="405"/>
                    <a:pt x="64" y="405"/>
                  </a:cubicBezTo>
                  <a:cubicBezTo>
                    <a:pt x="63" y="306"/>
                    <a:pt x="63" y="306"/>
                    <a:pt x="63" y="306"/>
                  </a:cubicBezTo>
                  <a:cubicBezTo>
                    <a:pt x="57" y="403"/>
                    <a:pt x="57" y="403"/>
                    <a:pt x="57" y="403"/>
                  </a:cubicBezTo>
                  <a:cubicBezTo>
                    <a:pt x="57" y="403"/>
                    <a:pt x="12" y="372"/>
                    <a:pt x="9" y="365"/>
                  </a:cubicBezTo>
                  <a:cubicBezTo>
                    <a:pt x="5" y="359"/>
                    <a:pt x="16" y="281"/>
                    <a:pt x="24" y="242"/>
                  </a:cubicBezTo>
                  <a:cubicBezTo>
                    <a:pt x="31" y="203"/>
                    <a:pt x="0" y="103"/>
                    <a:pt x="5" y="65"/>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2">
              <a:extLst>
                <a:ext uri="{FF2B5EF4-FFF2-40B4-BE49-F238E27FC236}">
                  <a16:creationId xmlns:a16="http://schemas.microsoft.com/office/drawing/2014/main" id="{1517ECE0-EAA4-481D-9AB4-120A9E66DB9A}"/>
                </a:ext>
              </a:extLst>
            </p:cNvPr>
            <p:cNvSpPr>
              <a:spLocks/>
            </p:cNvSpPr>
            <p:nvPr/>
          </p:nvSpPr>
          <p:spPr bwMode="auto">
            <a:xfrm>
              <a:off x="1374775" y="2614613"/>
              <a:ext cx="249237" cy="276225"/>
            </a:xfrm>
            <a:custGeom>
              <a:avLst/>
              <a:gdLst>
                <a:gd name="T0" fmla="*/ 1 w 114"/>
                <a:gd name="T1" fmla="*/ 55 h 127"/>
                <a:gd name="T2" fmla="*/ 10 w 114"/>
                <a:gd name="T3" fmla="*/ 37 h 127"/>
                <a:gd name="T4" fmla="*/ 21 w 114"/>
                <a:gd name="T5" fmla="*/ 13 h 127"/>
                <a:gd name="T6" fmla="*/ 104 w 114"/>
                <a:gd name="T7" fmla="*/ 1 h 127"/>
                <a:gd name="T8" fmla="*/ 109 w 114"/>
                <a:gd name="T9" fmla="*/ 49 h 127"/>
                <a:gd name="T10" fmla="*/ 92 w 114"/>
                <a:gd name="T11" fmla="*/ 73 h 127"/>
                <a:gd name="T12" fmla="*/ 88 w 114"/>
                <a:gd name="T13" fmla="*/ 101 h 127"/>
                <a:gd name="T14" fmla="*/ 82 w 114"/>
                <a:gd name="T15" fmla="*/ 93 h 127"/>
                <a:gd name="T16" fmla="*/ 77 w 114"/>
                <a:gd name="T17" fmla="*/ 83 h 127"/>
                <a:gd name="T18" fmla="*/ 50 w 114"/>
                <a:gd name="T19" fmla="*/ 119 h 127"/>
                <a:gd name="T20" fmla="*/ 24 w 114"/>
                <a:gd name="T21" fmla="*/ 117 h 127"/>
                <a:gd name="T22" fmla="*/ 2 w 114"/>
                <a:gd name="T23" fmla="*/ 55 h 127"/>
                <a:gd name="T24" fmla="*/ 1 w 114"/>
                <a:gd name="T25"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27">
                  <a:moveTo>
                    <a:pt x="1" y="55"/>
                  </a:moveTo>
                  <a:cubicBezTo>
                    <a:pt x="0" y="39"/>
                    <a:pt x="10" y="37"/>
                    <a:pt x="10" y="37"/>
                  </a:cubicBezTo>
                  <a:cubicBezTo>
                    <a:pt x="10" y="37"/>
                    <a:pt x="4" y="23"/>
                    <a:pt x="21" y="13"/>
                  </a:cubicBezTo>
                  <a:cubicBezTo>
                    <a:pt x="42" y="2"/>
                    <a:pt x="77" y="0"/>
                    <a:pt x="104" y="1"/>
                  </a:cubicBezTo>
                  <a:cubicBezTo>
                    <a:pt x="114" y="2"/>
                    <a:pt x="114" y="29"/>
                    <a:pt x="109" y="49"/>
                  </a:cubicBezTo>
                  <a:cubicBezTo>
                    <a:pt x="106" y="60"/>
                    <a:pt x="103" y="64"/>
                    <a:pt x="92" y="73"/>
                  </a:cubicBezTo>
                  <a:cubicBezTo>
                    <a:pt x="86" y="77"/>
                    <a:pt x="90" y="99"/>
                    <a:pt x="88" y="101"/>
                  </a:cubicBezTo>
                  <a:cubicBezTo>
                    <a:pt x="85" y="102"/>
                    <a:pt x="83" y="96"/>
                    <a:pt x="82" y="93"/>
                  </a:cubicBezTo>
                  <a:cubicBezTo>
                    <a:pt x="81" y="90"/>
                    <a:pt x="81" y="85"/>
                    <a:pt x="77" y="83"/>
                  </a:cubicBezTo>
                  <a:cubicBezTo>
                    <a:pt x="65" y="80"/>
                    <a:pt x="63" y="99"/>
                    <a:pt x="50" y="119"/>
                  </a:cubicBezTo>
                  <a:cubicBezTo>
                    <a:pt x="44" y="127"/>
                    <a:pt x="24" y="117"/>
                    <a:pt x="24" y="117"/>
                  </a:cubicBezTo>
                  <a:cubicBezTo>
                    <a:pt x="24" y="117"/>
                    <a:pt x="4" y="86"/>
                    <a:pt x="2" y="55"/>
                  </a:cubicBezTo>
                  <a:lnTo>
                    <a:pt x="1" y="55"/>
                  </a:lnTo>
                  <a:close/>
                </a:path>
              </a:pathLst>
            </a:custGeom>
            <a:solidFill>
              <a:srgbClr val="542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3">
              <a:extLst>
                <a:ext uri="{FF2B5EF4-FFF2-40B4-BE49-F238E27FC236}">
                  <a16:creationId xmlns:a16="http://schemas.microsoft.com/office/drawing/2014/main" id="{7892324B-31A1-41E0-89C8-E82668A72E8D}"/>
                </a:ext>
              </a:extLst>
            </p:cNvPr>
            <p:cNvSpPr>
              <a:spLocks/>
            </p:cNvSpPr>
            <p:nvPr/>
          </p:nvSpPr>
          <p:spPr bwMode="auto">
            <a:xfrm>
              <a:off x="1514475" y="2813050"/>
              <a:ext cx="41275" cy="63500"/>
            </a:xfrm>
            <a:custGeom>
              <a:avLst/>
              <a:gdLst>
                <a:gd name="T0" fmla="*/ 19 w 19"/>
                <a:gd name="T1" fmla="*/ 18 h 29"/>
                <a:gd name="T2" fmla="*/ 5 w 19"/>
                <a:gd name="T3" fmla="*/ 17 h 29"/>
                <a:gd name="T4" fmla="*/ 2 w 19"/>
                <a:gd name="T5" fmla="*/ 0 h 29"/>
                <a:gd name="T6" fmla="*/ 3 w 19"/>
                <a:gd name="T7" fmla="*/ 20 h 29"/>
                <a:gd name="T8" fmla="*/ 13 w 19"/>
                <a:gd name="T9" fmla="*/ 28 h 29"/>
                <a:gd name="T10" fmla="*/ 19 w 19"/>
                <a:gd name="T11" fmla="*/ 18 h 29"/>
              </a:gdLst>
              <a:ahLst/>
              <a:cxnLst>
                <a:cxn ang="0">
                  <a:pos x="T0" y="T1"/>
                </a:cxn>
                <a:cxn ang="0">
                  <a:pos x="T2" y="T3"/>
                </a:cxn>
                <a:cxn ang="0">
                  <a:pos x="T4" y="T5"/>
                </a:cxn>
                <a:cxn ang="0">
                  <a:pos x="T6" y="T7"/>
                </a:cxn>
                <a:cxn ang="0">
                  <a:pos x="T8" y="T9"/>
                </a:cxn>
                <a:cxn ang="0">
                  <a:pos x="T10" y="T11"/>
                </a:cxn>
              </a:cxnLst>
              <a:rect l="0" t="0" r="r" b="b"/>
              <a:pathLst>
                <a:path w="19" h="29">
                  <a:moveTo>
                    <a:pt x="19" y="18"/>
                  </a:moveTo>
                  <a:cubicBezTo>
                    <a:pt x="18" y="26"/>
                    <a:pt x="8" y="25"/>
                    <a:pt x="5" y="17"/>
                  </a:cubicBezTo>
                  <a:cubicBezTo>
                    <a:pt x="3" y="9"/>
                    <a:pt x="2" y="0"/>
                    <a:pt x="2" y="0"/>
                  </a:cubicBezTo>
                  <a:cubicBezTo>
                    <a:pt x="2" y="0"/>
                    <a:pt x="0" y="13"/>
                    <a:pt x="3" y="20"/>
                  </a:cubicBezTo>
                  <a:cubicBezTo>
                    <a:pt x="6" y="26"/>
                    <a:pt x="7" y="29"/>
                    <a:pt x="13" y="28"/>
                  </a:cubicBezTo>
                  <a:cubicBezTo>
                    <a:pt x="19" y="26"/>
                    <a:pt x="19" y="18"/>
                    <a:pt x="19" y="18"/>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4">
              <a:extLst>
                <a:ext uri="{FF2B5EF4-FFF2-40B4-BE49-F238E27FC236}">
                  <a16:creationId xmlns:a16="http://schemas.microsoft.com/office/drawing/2014/main" id="{3DD71346-E6B7-40AD-98CA-6B4C60A64450}"/>
                </a:ext>
              </a:extLst>
            </p:cNvPr>
            <p:cNvSpPr>
              <a:spLocks/>
            </p:cNvSpPr>
            <p:nvPr/>
          </p:nvSpPr>
          <p:spPr bwMode="auto">
            <a:xfrm>
              <a:off x="1530350" y="2806700"/>
              <a:ext cx="23812" cy="42863"/>
            </a:xfrm>
            <a:custGeom>
              <a:avLst/>
              <a:gdLst>
                <a:gd name="T0" fmla="*/ 9 w 11"/>
                <a:gd name="T1" fmla="*/ 10 h 20"/>
                <a:gd name="T2" fmla="*/ 3 w 11"/>
                <a:gd name="T3" fmla="*/ 3 h 20"/>
                <a:gd name="T4" fmla="*/ 1 w 11"/>
                <a:gd name="T5" fmla="*/ 13 h 20"/>
                <a:gd name="T6" fmla="*/ 9 w 11"/>
                <a:gd name="T7" fmla="*/ 19 h 20"/>
                <a:gd name="T8" fmla="*/ 9 w 11"/>
                <a:gd name="T9" fmla="*/ 14 h 20"/>
                <a:gd name="T10" fmla="*/ 9 w 11"/>
                <a:gd name="T11" fmla="*/ 10 h 20"/>
              </a:gdLst>
              <a:ahLst/>
              <a:cxnLst>
                <a:cxn ang="0">
                  <a:pos x="T0" y="T1"/>
                </a:cxn>
                <a:cxn ang="0">
                  <a:pos x="T2" y="T3"/>
                </a:cxn>
                <a:cxn ang="0">
                  <a:pos x="T4" y="T5"/>
                </a:cxn>
                <a:cxn ang="0">
                  <a:pos x="T6" y="T7"/>
                </a:cxn>
                <a:cxn ang="0">
                  <a:pos x="T8" y="T9"/>
                </a:cxn>
                <a:cxn ang="0">
                  <a:pos x="T10" y="T11"/>
                </a:cxn>
              </a:cxnLst>
              <a:rect l="0" t="0" r="r" b="b"/>
              <a:pathLst>
                <a:path w="11" h="20">
                  <a:moveTo>
                    <a:pt x="9" y="10"/>
                  </a:moveTo>
                  <a:cubicBezTo>
                    <a:pt x="8" y="8"/>
                    <a:pt x="7" y="0"/>
                    <a:pt x="3" y="3"/>
                  </a:cubicBezTo>
                  <a:cubicBezTo>
                    <a:pt x="0" y="5"/>
                    <a:pt x="1" y="10"/>
                    <a:pt x="1" y="13"/>
                  </a:cubicBezTo>
                  <a:cubicBezTo>
                    <a:pt x="2" y="16"/>
                    <a:pt x="5" y="20"/>
                    <a:pt x="9" y="19"/>
                  </a:cubicBezTo>
                  <a:cubicBezTo>
                    <a:pt x="11" y="18"/>
                    <a:pt x="10" y="15"/>
                    <a:pt x="9" y="14"/>
                  </a:cubicBezTo>
                  <a:cubicBezTo>
                    <a:pt x="7" y="12"/>
                    <a:pt x="7" y="11"/>
                    <a:pt x="9" y="10"/>
                  </a:cubicBezTo>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5">
              <a:extLst>
                <a:ext uri="{FF2B5EF4-FFF2-40B4-BE49-F238E27FC236}">
                  <a16:creationId xmlns:a16="http://schemas.microsoft.com/office/drawing/2014/main" id="{03E808F1-4EC2-41FE-9106-1B4D01E1DBFA}"/>
                </a:ext>
              </a:extLst>
            </p:cNvPr>
            <p:cNvSpPr>
              <a:spLocks/>
            </p:cNvSpPr>
            <p:nvPr/>
          </p:nvSpPr>
          <p:spPr bwMode="auto">
            <a:xfrm>
              <a:off x="1550988" y="2897188"/>
              <a:ext cx="65087" cy="11113"/>
            </a:xfrm>
            <a:custGeom>
              <a:avLst/>
              <a:gdLst>
                <a:gd name="T0" fmla="*/ 3 w 30"/>
                <a:gd name="T1" fmla="*/ 5 h 5"/>
                <a:gd name="T2" fmla="*/ 30 w 30"/>
                <a:gd name="T3" fmla="*/ 0 h 5"/>
                <a:gd name="T4" fmla="*/ 0 w 30"/>
                <a:gd name="T5" fmla="*/ 3 h 5"/>
                <a:gd name="T6" fmla="*/ 3 w 30"/>
                <a:gd name="T7" fmla="*/ 5 h 5"/>
              </a:gdLst>
              <a:ahLst/>
              <a:cxnLst>
                <a:cxn ang="0">
                  <a:pos x="T0" y="T1"/>
                </a:cxn>
                <a:cxn ang="0">
                  <a:pos x="T2" y="T3"/>
                </a:cxn>
                <a:cxn ang="0">
                  <a:pos x="T4" y="T5"/>
                </a:cxn>
                <a:cxn ang="0">
                  <a:pos x="T6" y="T7"/>
                </a:cxn>
              </a:cxnLst>
              <a:rect l="0" t="0" r="r" b="b"/>
              <a:pathLst>
                <a:path w="30" h="5">
                  <a:moveTo>
                    <a:pt x="3" y="5"/>
                  </a:moveTo>
                  <a:cubicBezTo>
                    <a:pt x="3" y="5"/>
                    <a:pt x="26" y="3"/>
                    <a:pt x="30" y="0"/>
                  </a:cubicBezTo>
                  <a:cubicBezTo>
                    <a:pt x="20" y="1"/>
                    <a:pt x="1" y="2"/>
                    <a:pt x="0" y="3"/>
                  </a:cubicBezTo>
                  <a:cubicBezTo>
                    <a:pt x="0" y="4"/>
                    <a:pt x="3" y="5"/>
                    <a:pt x="3" y="5"/>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6">
              <a:extLst>
                <a:ext uri="{FF2B5EF4-FFF2-40B4-BE49-F238E27FC236}">
                  <a16:creationId xmlns:a16="http://schemas.microsoft.com/office/drawing/2014/main" id="{142049F2-2FEA-4E1E-89B0-82D1A876D0AC}"/>
                </a:ext>
              </a:extLst>
            </p:cNvPr>
            <p:cNvSpPr>
              <a:spLocks/>
            </p:cNvSpPr>
            <p:nvPr/>
          </p:nvSpPr>
          <p:spPr bwMode="auto">
            <a:xfrm>
              <a:off x="1863725" y="3194050"/>
              <a:ext cx="142875" cy="136525"/>
            </a:xfrm>
            <a:custGeom>
              <a:avLst/>
              <a:gdLst>
                <a:gd name="T0" fmla="*/ 65 w 66"/>
                <a:gd name="T1" fmla="*/ 5 h 62"/>
                <a:gd name="T2" fmla="*/ 35 w 66"/>
                <a:gd name="T3" fmla="*/ 22 h 62"/>
                <a:gd name="T4" fmla="*/ 34 w 66"/>
                <a:gd name="T5" fmla="*/ 1 h 62"/>
                <a:gd name="T6" fmla="*/ 22 w 66"/>
                <a:gd name="T7" fmla="*/ 12 h 62"/>
                <a:gd name="T8" fmla="*/ 10 w 66"/>
                <a:gd name="T9" fmla="*/ 32 h 62"/>
                <a:gd name="T10" fmla="*/ 0 w 66"/>
                <a:gd name="T11" fmla="*/ 38 h 62"/>
                <a:gd name="T12" fmla="*/ 9 w 66"/>
                <a:gd name="T13" fmla="*/ 62 h 62"/>
                <a:gd name="T14" fmla="*/ 56 w 66"/>
                <a:gd name="T15" fmla="*/ 42 h 62"/>
                <a:gd name="T16" fmla="*/ 65 w 66"/>
                <a:gd name="T1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2">
                  <a:moveTo>
                    <a:pt x="65" y="5"/>
                  </a:moveTo>
                  <a:cubicBezTo>
                    <a:pt x="65" y="5"/>
                    <a:pt x="41" y="20"/>
                    <a:pt x="35" y="22"/>
                  </a:cubicBezTo>
                  <a:cubicBezTo>
                    <a:pt x="30" y="24"/>
                    <a:pt x="43" y="0"/>
                    <a:pt x="34" y="1"/>
                  </a:cubicBezTo>
                  <a:cubicBezTo>
                    <a:pt x="33" y="2"/>
                    <a:pt x="27" y="6"/>
                    <a:pt x="22" y="12"/>
                  </a:cubicBezTo>
                  <a:cubicBezTo>
                    <a:pt x="16" y="19"/>
                    <a:pt x="10" y="32"/>
                    <a:pt x="10" y="32"/>
                  </a:cubicBezTo>
                  <a:cubicBezTo>
                    <a:pt x="10" y="33"/>
                    <a:pt x="0" y="38"/>
                    <a:pt x="0" y="38"/>
                  </a:cubicBezTo>
                  <a:cubicBezTo>
                    <a:pt x="9" y="62"/>
                    <a:pt x="9" y="62"/>
                    <a:pt x="9" y="62"/>
                  </a:cubicBezTo>
                  <a:cubicBezTo>
                    <a:pt x="17" y="54"/>
                    <a:pt x="37" y="54"/>
                    <a:pt x="56" y="42"/>
                  </a:cubicBezTo>
                  <a:cubicBezTo>
                    <a:pt x="66" y="35"/>
                    <a:pt x="65" y="5"/>
                    <a:pt x="65" y="5"/>
                  </a:cubicBez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7">
              <a:extLst>
                <a:ext uri="{FF2B5EF4-FFF2-40B4-BE49-F238E27FC236}">
                  <a16:creationId xmlns:a16="http://schemas.microsoft.com/office/drawing/2014/main" id="{F4C85097-E0AC-4574-8AA3-FCB378AFD82C}"/>
                </a:ext>
              </a:extLst>
            </p:cNvPr>
            <p:cNvSpPr>
              <a:spLocks/>
            </p:cNvSpPr>
            <p:nvPr/>
          </p:nvSpPr>
          <p:spPr bwMode="auto">
            <a:xfrm>
              <a:off x="1522413" y="2984500"/>
              <a:ext cx="384175" cy="541338"/>
            </a:xfrm>
            <a:custGeom>
              <a:avLst/>
              <a:gdLst>
                <a:gd name="T0" fmla="*/ 9 w 176"/>
                <a:gd name="T1" fmla="*/ 51 h 248"/>
                <a:gd name="T2" fmla="*/ 78 w 176"/>
                <a:gd name="T3" fmla="*/ 66 h 248"/>
                <a:gd name="T4" fmla="*/ 73 w 176"/>
                <a:gd name="T5" fmla="*/ 157 h 248"/>
                <a:gd name="T6" fmla="*/ 157 w 176"/>
                <a:gd name="T7" fmla="*/ 127 h 248"/>
                <a:gd name="T8" fmla="*/ 170 w 176"/>
                <a:gd name="T9" fmla="*/ 136 h 248"/>
                <a:gd name="T10" fmla="*/ 171 w 176"/>
                <a:gd name="T11" fmla="*/ 165 h 248"/>
                <a:gd name="T12" fmla="*/ 29 w 176"/>
                <a:gd name="T13" fmla="*/ 231 h 248"/>
                <a:gd name="T14" fmla="*/ 9 w 176"/>
                <a:gd name="T15" fmla="*/ 51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48">
                  <a:moveTo>
                    <a:pt x="9" y="51"/>
                  </a:moveTo>
                  <a:cubicBezTo>
                    <a:pt x="16" y="0"/>
                    <a:pt x="86" y="0"/>
                    <a:pt x="78" y="66"/>
                  </a:cubicBezTo>
                  <a:cubicBezTo>
                    <a:pt x="73" y="110"/>
                    <a:pt x="71" y="149"/>
                    <a:pt x="73" y="157"/>
                  </a:cubicBezTo>
                  <a:cubicBezTo>
                    <a:pt x="73" y="159"/>
                    <a:pt x="157" y="127"/>
                    <a:pt x="157" y="127"/>
                  </a:cubicBezTo>
                  <a:cubicBezTo>
                    <a:pt x="157" y="127"/>
                    <a:pt x="165" y="127"/>
                    <a:pt x="170" y="136"/>
                  </a:cubicBezTo>
                  <a:cubicBezTo>
                    <a:pt x="176" y="146"/>
                    <a:pt x="171" y="165"/>
                    <a:pt x="171" y="165"/>
                  </a:cubicBezTo>
                  <a:cubicBezTo>
                    <a:pt x="171" y="165"/>
                    <a:pt x="68" y="248"/>
                    <a:pt x="29" y="231"/>
                  </a:cubicBezTo>
                  <a:cubicBezTo>
                    <a:pt x="0" y="218"/>
                    <a:pt x="4" y="89"/>
                    <a:pt x="9" y="51"/>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Arc 1243">
            <a:extLst>
              <a:ext uri="{FF2B5EF4-FFF2-40B4-BE49-F238E27FC236}">
                <a16:creationId xmlns:a16="http://schemas.microsoft.com/office/drawing/2014/main" id="{EAE8843E-2DC9-4613-924A-F35B9FD3AA99}"/>
              </a:ext>
            </a:extLst>
          </p:cNvPr>
          <p:cNvSpPr/>
          <p:nvPr/>
        </p:nvSpPr>
        <p:spPr>
          <a:xfrm>
            <a:off x="3456353" y="1544904"/>
            <a:ext cx="3027222" cy="2528047"/>
          </a:xfrm>
          <a:custGeom>
            <a:avLst/>
            <a:gdLst>
              <a:gd name="connsiteX0" fmla="*/ 1198422 w 2396844"/>
              <a:gd name="connsiteY0" fmla="*/ 0 h 2529681"/>
              <a:gd name="connsiteX1" fmla="*/ 2396844 w 2396844"/>
              <a:gd name="connsiteY1" fmla="*/ 1264841 h 2529681"/>
              <a:gd name="connsiteX2" fmla="*/ 1198422 w 2396844"/>
              <a:gd name="connsiteY2" fmla="*/ 1264841 h 2529681"/>
              <a:gd name="connsiteX3" fmla="*/ 1198422 w 2396844"/>
              <a:gd name="connsiteY3" fmla="*/ 0 h 2529681"/>
              <a:gd name="connsiteX0" fmla="*/ 1198422 w 2396844"/>
              <a:gd name="connsiteY0" fmla="*/ 0 h 2529681"/>
              <a:gd name="connsiteX1" fmla="*/ 2396844 w 2396844"/>
              <a:gd name="connsiteY1" fmla="*/ 1264841 h 2529681"/>
              <a:gd name="connsiteX0" fmla="*/ 1143000 w 2341422"/>
              <a:gd name="connsiteY0" fmla="*/ 0 h 2528047"/>
              <a:gd name="connsiteX1" fmla="*/ 2341422 w 2341422"/>
              <a:gd name="connsiteY1" fmla="*/ 1264841 h 2528047"/>
              <a:gd name="connsiteX2" fmla="*/ 1143000 w 2341422"/>
              <a:gd name="connsiteY2" fmla="*/ 1264841 h 2528047"/>
              <a:gd name="connsiteX3" fmla="*/ 1143000 w 2341422"/>
              <a:gd name="connsiteY3" fmla="*/ 0 h 2528047"/>
              <a:gd name="connsiteX0" fmla="*/ 0 w 2341422"/>
              <a:gd name="connsiteY0" fmla="*/ 2528047 h 2528047"/>
              <a:gd name="connsiteX1" fmla="*/ 2341422 w 2341422"/>
              <a:gd name="connsiteY1" fmla="*/ 1264841 h 2528047"/>
              <a:gd name="connsiteX0" fmla="*/ 1143000 w 3027222"/>
              <a:gd name="connsiteY0" fmla="*/ 0 h 2528047"/>
              <a:gd name="connsiteX1" fmla="*/ 2341422 w 3027222"/>
              <a:gd name="connsiteY1" fmla="*/ 1264841 h 2528047"/>
              <a:gd name="connsiteX2" fmla="*/ 1143000 w 3027222"/>
              <a:gd name="connsiteY2" fmla="*/ 1264841 h 2528047"/>
              <a:gd name="connsiteX3" fmla="*/ 1143000 w 3027222"/>
              <a:gd name="connsiteY3" fmla="*/ 0 h 2528047"/>
              <a:gd name="connsiteX0" fmla="*/ 0 w 3027222"/>
              <a:gd name="connsiteY0" fmla="*/ 2528047 h 2528047"/>
              <a:gd name="connsiteX1" fmla="*/ 3027222 w 3027222"/>
              <a:gd name="connsiteY1" fmla="*/ 2461630 h 2528047"/>
              <a:gd name="connsiteX0" fmla="*/ 1143000 w 3027222"/>
              <a:gd name="connsiteY0" fmla="*/ 0 h 2528047"/>
              <a:gd name="connsiteX1" fmla="*/ 2341422 w 3027222"/>
              <a:gd name="connsiteY1" fmla="*/ 1264841 h 2528047"/>
              <a:gd name="connsiteX2" fmla="*/ 1143000 w 3027222"/>
              <a:gd name="connsiteY2" fmla="*/ 1264841 h 2528047"/>
              <a:gd name="connsiteX3" fmla="*/ 1143000 w 3027222"/>
              <a:gd name="connsiteY3" fmla="*/ 0 h 2528047"/>
              <a:gd name="connsiteX0" fmla="*/ 0 w 3027222"/>
              <a:gd name="connsiteY0" fmla="*/ 2528047 h 2528047"/>
              <a:gd name="connsiteX1" fmla="*/ 3027222 w 3027222"/>
              <a:gd name="connsiteY1" fmla="*/ 2461630 h 2528047"/>
              <a:gd name="connsiteX0" fmla="*/ 1143000 w 3027222"/>
              <a:gd name="connsiteY0" fmla="*/ 0 h 2528047"/>
              <a:gd name="connsiteX1" fmla="*/ 2341422 w 3027222"/>
              <a:gd name="connsiteY1" fmla="*/ 1264841 h 2528047"/>
              <a:gd name="connsiteX2" fmla="*/ 1143000 w 3027222"/>
              <a:gd name="connsiteY2" fmla="*/ 1264841 h 2528047"/>
              <a:gd name="connsiteX3" fmla="*/ 1143000 w 3027222"/>
              <a:gd name="connsiteY3" fmla="*/ 0 h 2528047"/>
              <a:gd name="connsiteX0" fmla="*/ 0 w 3027222"/>
              <a:gd name="connsiteY0" fmla="*/ 2528047 h 2528047"/>
              <a:gd name="connsiteX1" fmla="*/ 3027222 w 3027222"/>
              <a:gd name="connsiteY1" fmla="*/ 2461630 h 2528047"/>
            </a:gdLst>
            <a:ahLst/>
            <a:cxnLst>
              <a:cxn ang="0">
                <a:pos x="connsiteX0" y="connsiteY0"/>
              </a:cxn>
              <a:cxn ang="0">
                <a:pos x="connsiteX1" y="connsiteY1"/>
              </a:cxn>
            </a:cxnLst>
            <a:rect l="l" t="t" r="r" b="b"/>
            <a:pathLst>
              <a:path w="3027222" h="2528047" stroke="0" extrusionOk="0">
                <a:moveTo>
                  <a:pt x="1143000" y="0"/>
                </a:moveTo>
                <a:cubicBezTo>
                  <a:pt x="1804870" y="0"/>
                  <a:pt x="2341422" y="566289"/>
                  <a:pt x="2341422" y="1264841"/>
                </a:cubicBezTo>
                <a:lnTo>
                  <a:pt x="1143000" y="1264841"/>
                </a:lnTo>
                <a:lnTo>
                  <a:pt x="1143000" y="0"/>
                </a:lnTo>
                <a:close/>
              </a:path>
              <a:path w="3027222" h="2528047" fill="none">
                <a:moveTo>
                  <a:pt x="0" y="2528047"/>
                </a:moveTo>
                <a:cubicBezTo>
                  <a:pt x="392929" y="1815353"/>
                  <a:pt x="2489340" y="1803419"/>
                  <a:pt x="3027222" y="2461630"/>
                </a:cubicBezTo>
              </a:path>
            </a:pathLst>
          </a:cu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Arc 1243">
            <a:extLst>
              <a:ext uri="{FF2B5EF4-FFF2-40B4-BE49-F238E27FC236}">
                <a16:creationId xmlns:a16="http://schemas.microsoft.com/office/drawing/2014/main" id="{4E651D90-B5AF-4C32-A00E-B4540C89D1EA}"/>
              </a:ext>
            </a:extLst>
          </p:cNvPr>
          <p:cNvSpPr/>
          <p:nvPr/>
        </p:nvSpPr>
        <p:spPr>
          <a:xfrm rot="10800000">
            <a:off x="3445521" y="4434761"/>
            <a:ext cx="3027222" cy="2528047"/>
          </a:xfrm>
          <a:custGeom>
            <a:avLst/>
            <a:gdLst>
              <a:gd name="connsiteX0" fmla="*/ 1198422 w 2396844"/>
              <a:gd name="connsiteY0" fmla="*/ 0 h 2529681"/>
              <a:gd name="connsiteX1" fmla="*/ 2396844 w 2396844"/>
              <a:gd name="connsiteY1" fmla="*/ 1264841 h 2529681"/>
              <a:gd name="connsiteX2" fmla="*/ 1198422 w 2396844"/>
              <a:gd name="connsiteY2" fmla="*/ 1264841 h 2529681"/>
              <a:gd name="connsiteX3" fmla="*/ 1198422 w 2396844"/>
              <a:gd name="connsiteY3" fmla="*/ 0 h 2529681"/>
              <a:gd name="connsiteX0" fmla="*/ 1198422 w 2396844"/>
              <a:gd name="connsiteY0" fmla="*/ 0 h 2529681"/>
              <a:gd name="connsiteX1" fmla="*/ 2396844 w 2396844"/>
              <a:gd name="connsiteY1" fmla="*/ 1264841 h 2529681"/>
              <a:gd name="connsiteX0" fmla="*/ 1143000 w 2341422"/>
              <a:gd name="connsiteY0" fmla="*/ 0 h 2528047"/>
              <a:gd name="connsiteX1" fmla="*/ 2341422 w 2341422"/>
              <a:gd name="connsiteY1" fmla="*/ 1264841 h 2528047"/>
              <a:gd name="connsiteX2" fmla="*/ 1143000 w 2341422"/>
              <a:gd name="connsiteY2" fmla="*/ 1264841 h 2528047"/>
              <a:gd name="connsiteX3" fmla="*/ 1143000 w 2341422"/>
              <a:gd name="connsiteY3" fmla="*/ 0 h 2528047"/>
              <a:gd name="connsiteX0" fmla="*/ 0 w 2341422"/>
              <a:gd name="connsiteY0" fmla="*/ 2528047 h 2528047"/>
              <a:gd name="connsiteX1" fmla="*/ 2341422 w 2341422"/>
              <a:gd name="connsiteY1" fmla="*/ 1264841 h 2528047"/>
              <a:gd name="connsiteX0" fmla="*/ 1143000 w 3027222"/>
              <a:gd name="connsiteY0" fmla="*/ 0 h 2528047"/>
              <a:gd name="connsiteX1" fmla="*/ 2341422 w 3027222"/>
              <a:gd name="connsiteY1" fmla="*/ 1264841 h 2528047"/>
              <a:gd name="connsiteX2" fmla="*/ 1143000 w 3027222"/>
              <a:gd name="connsiteY2" fmla="*/ 1264841 h 2528047"/>
              <a:gd name="connsiteX3" fmla="*/ 1143000 w 3027222"/>
              <a:gd name="connsiteY3" fmla="*/ 0 h 2528047"/>
              <a:gd name="connsiteX0" fmla="*/ 0 w 3027222"/>
              <a:gd name="connsiteY0" fmla="*/ 2528047 h 2528047"/>
              <a:gd name="connsiteX1" fmla="*/ 3027222 w 3027222"/>
              <a:gd name="connsiteY1" fmla="*/ 2461630 h 2528047"/>
              <a:gd name="connsiteX0" fmla="*/ 1143000 w 3027222"/>
              <a:gd name="connsiteY0" fmla="*/ 0 h 2528047"/>
              <a:gd name="connsiteX1" fmla="*/ 2341422 w 3027222"/>
              <a:gd name="connsiteY1" fmla="*/ 1264841 h 2528047"/>
              <a:gd name="connsiteX2" fmla="*/ 1143000 w 3027222"/>
              <a:gd name="connsiteY2" fmla="*/ 1264841 h 2528047"/>
              <a:gd name="connsiteX3" fmla="*/ 1143000 w 3027222"/>
              <a:gd name="connsiteY3" fmla="*/ 0 h 2528047"/>
              <a:gd name="connsiteX0" fmla="*/ 0 w 3027222"/>
              <a:gd name="connsiteY0" fmla="*/ 2528047 h 2528047"/>
              <a:gd name="connsiteX1" fmla="*/ 3027222 w 3027222"/>
              <a:gd name="connsiteY1" fmla="*/ 2461630 h 2528047"/>
              <a:gd name="connsiteX0" fmla="*/ 1143000 w 3027222"/>
              <a:gd name="connsiteY0" fmla="*/ 0 h 2528047"/>
              <a:gd name="connsiteX1" fmla="*/ 2341422 w 3027222"/>
              <a:gd name="connsiteY1" fmla="*/ 1264841 h 2528047"/>
              <a:gd name="connsiteX2" fmla="*/ 1143000 w 3027222"/>
              <a:gd name="connsiteY2" fmla="*/ 1264841 h 2528047"/>
              <a:gd name="connsiteX3" fmla="*/ 1143000 w 3027222"/>
              <a:gd name="connsiteY3" fmla="*/ 0 h 2528047"/>
              <a:gd name="connsiteX0" fmla="*/ 0 w 3027222"/>
              <a:gd name="connsiteY0" fmla="*/ 2528047 h 2528047"/>
              <a:gd name="connsiteX1" fmla="*/ 3027222 w 3027222"/>
              <a:gd name="connsiteY1" fmla="*/ 2461630 h 2528047"/>
            </a:gdLst>
            <a:ahLst/>
            <a:cxnLst>
              <a:cxn ang="0">
                <a:pos x="connsiteX0" y="connsiteY0"/>
              </a:cxn>
              <a:cxn ang="0">
                <a:pos x="connsiteX1" y="connsiteY1"/>
              </a:cxn>
            </a:cxnLst>
            <a:rect l="l" t="t" r="r" b="b"/>
            <a:pathLst>
              <a:path w="3027222" h="2528047" stroke="0" extrusionOk="0">
                <a:moveTo>
                  <a:pt x="1143000" y="0"/>
                </a:moveTo>
                <a:cubicBezTo>
                  <a:pt x="1804870" y="0"/>
                  <a:pt x="2341422" y="566289"/>
                  <a:pt x="2341422" y="1264841"/>
                </a:cubicBezTo>
                <a:lnTo>
                  <a:pt x="1143000" y="1264841"/>
                </a:lnTo>
                <a:lnTo>
                  <a:pt x="1143000" y="0"/>
                </a:lnTo>
                <a:close/>
              </a:path>
              <a:path w="3027222" h="2528047" fill="none">
                <a:moveTo>
                  <a:pt x="0" y="2528047"/>
                </a:moveTo>
                <a:cubicBezTo>
                  <a:pt x="392929" y="1815353"/>
                  <a:pt x="2489340" y="1803419"/>
                  <a:pt x="3027222" y="2461630"/>
                </a:cubicBezTo>
              </a:path>
            </a:pathLst>
          </a:cu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itle 1">
            <a:extLst>
              <a:ext uri="{FF2B5EF4-FFF2-40B4-BE49-F238E27FC236}">
                <a16:creationId xmlns:a16="http://schemas.microsoft.com/office/drawing/2014/main" id="{D22B01EF-C4A9-4C60-81A2-773B052F09C8}"/>
              </a:ext>
            </a:extLst>
          </p:cNvPr>
          <p:cNvSpPr txBox="1">
            <a:spLocks/>
          </p:cNvSpPr>
          <p:nvPr/>
        </p:nvSpPr>
        <p:spPr>
          <a:xfrm>
            <a:off x="4258719" y="5096605"/>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dirty="0">
                <a:solidFill>
                  <a:srgbClr val="00B050"/>
                </a:solidFill>
                <a:latin typeface="Adobe Heiti Std R" panose="020B0400000000000000" pitchFamily="34" charset="-128"/>
                <a:ea typeface="Adobe Heiti Std R" panose="020B0400000000000000" pitchFamily="34" charset="-128"/>
              </a:rPr>
              <a:t>BUY BTC</a:t>
            </a:r>
            <a:endParaRPr lang="en-US" sz="1200" dirty="0">
              <a:solidFill>
                <a:srgbClr val="00B050"/>
              </a:solidFill>
              <a:latin typeface="Adobe Heiti Std R" panose="020B0400000000000000" pitchFamily="34" charset="-128"/>
              <a:ea typeface="Adobe Heiti Std R" panose="020B0400000000000000" pitchFamily="34" charset="-128"/>
            </a:endParaRPr>
          </a:p>
        </p:txBody>
      </p:sp>
      <p:sp>
        <p:nvSpPr>
          <p:cNvPr id="76" name="Title 1">
            <a:extLst>
              <a:ext uri="{FF2B5EF4-FFF2-40B4-BE49-F238E27FC236}">
                <a16:creationId xmlns:a16="http://schemas.microsoft.com/office/drawing/2014/main" id="{CEAD0E80-D173-4B4B-9BD5-0A728527CF17}"/>
              </a:ext>
            </a:extLst>
          </p:cNvPr>
          <p:cNvSpPr txBox="1">
            <a:spLocks/>
          </p:cNvSpPr>
          <p:nvPr/>
        </p:nvSpPr>
        <p:spPr>
          <a:xfrm>
            <a:off x="4258719" y="3280505"/>
            <a:ext cx="1596573" cy="2228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200" dirty="0">
                <a:solidFill>
                  <a:srgbClr val="FF0000"/>
                </a:solidFill>
                <a:latin typeface="Adobe Heiti Std R" panose="020B0400000000000000" pitchFamily="34" charset="-128"/>
                <a:ea typeface="Adobe Heiti Std R" panose="020B0400000000000000" pitchFamily="34" charset="-128"/>
              </a:rPr>
              <a:t>SELL BTC</a:t>
            </a:r>
            <a:endParaRPr lang="en-US" sz="1200" dirty="0">
              <a:solidFill>
                <a:srgbClr val="FF0000"/>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398955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left)">
                                      <p:cBhvr>
                                        <p:cTn id="22" dur="500"/>
                                        <p:tgtEl>
                                          <p:spTgt spid="7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right)">
                                      <p:cBhvr>
                                        <p:cTn id="43" dur="500"/>
                                        <p:tgtEl>
                                          <p:spTgt spid="7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3" grpId="0" animBg="1"/>
      <p:bldP spid="74" grpId="0" animBg="1"/>
      <p:bldP spid="75" grpId="0"/>
      <p:bldP spid="7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94564"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grpSp>
        <p:nvGrpSpPr>
          <p:cNvPr id="11" name="Group 10">
            <a:extLst>
              <a:ext uri="{FF2B5EF4-FFF2-40B4-BE49-F238E27FC236}">
                <a16:creationId xmlns:a16="http://schemas.microsoft.com/office/drawing/2014/main" id="{6A73955B-3DE7-4C36-86F1-3AF8B58F1A76}"/>
              </a:ext>
            </a:extLst>
          </p:cNvPr>
          <p:cNvGrpSpPr/>
          <p:nvPr/>
        </p:nvGrpSpPr>
        <p:grpSpPr>
          <a:xfrm>
            <a:off x="11077557" y="4447957"/>
            <a:ext cx="421546" cy="1051126"/>
            <a:chOff x="3132138" y="2581276"/>
            <a:chExt cx="611188" cy="1524000"/>
          </a:xfrm>
        </p:grpSpPr>
        <p:sp>
          <p:nvSpPr>
            <p:cNvPr id="12" name="Freeform 301">
              <a:extLst>
                <a:ext uri="{FF2B5EF4-FFF2-40B4-BE49-F238E27FC236}">
                  <a16:creationId xmlns:a16="http://schemas.microsoft.com/office/drawing/2014/main" id="{FA204407-F79F-4E1A-8753-695F1F12D3B9}"/>
                </a:ext>
              </a:extLst>
            </p:cNvPr>
            <p:cNvSpPr>
              <a:spLocks/>
            </p:cNvSpPr>
            <p:nvPr/>
          </p:nvSpPr>
          <p:spPr bwMode="auto">
            <a:xfrm>
              <a:off x="3152776" y="3101976"/>
              <a:ext cx="38100" cy="66675"/>
            </a:xfrm>
            <a:custGeom>
              <a:avLst/>
              <a:gdLst>
                <a:gd name="T0" fmla="*/ 7 w 12"/>
                <a:gd name="T1" fmla="*/ 21 h 22"/>
                <a:gd name="T2" fmla="*/ 12 w 12"/>
                <a:gd name="T3" fmla="*/ 22 h 22"/>
                <a:gd name="T4" fmla="*/ 8 w 12"/>
                <a:gd name="T5" fmla="*/ 0 h 22"/>
                <a:gd name="T6" fmla="*/ 3 w 12"/>
                <a:gd name="T7" fmla="*/ 1 h 22"/>
                <a:gd name="T8" fmla="*/ 7 w 12"/>
                <a:gd name="T9" fmla="*/ 21 h 22"/>
              </a:gdLst>
              <a:ahLst/>
              <a:cxnLst>
                <a:cxn ang="0">
                  <a:pos x="T0" y="T1"/>
                </a:cxn>
                <a:cxn ang="0">
                  <a:pos x="T2" y="T3"/>
                </a:cxn>
                <a:cxn ang="0">
                  <a:pos x="T4" y="T5"/>
                </a:cxn>
                <a:cxn ang="0">
                  <a:pos x="T6" y="T7"/>
                </a:cxn>
                <a:cxn ang="0">
                  <a:pos x="T8" y="T9"/>
                </a:cxn>
              </a:cxnLst>
              <a:rect l="0" t="0" r="r" b="b"/>
              <a:pathLst>
                <a:path w="12" h="22">
                  <a:moveTo>
                    <a:pt x="7" y="21"/>
                  </a:moveTo>
                  <a:cubicBezTo>
                    <a:pt x="12" y="22"/>
                    <a:pt x="12" y="22"/>
                    <a:pt x="12" y="22"/>
                  </a:cubicBezTo>
                  <a:cubicBezTo>
                    <a:pt x="8" y="0"/>
                    <a:pt x="8" y="0"/>
                    <a:pt x="8" y="0"/>
                  </a:cubicBezTo>
                  <a:cubicBezTo>
                    <a:pt x="3" y="1"/>
                    <a:pt x="3" y="1"/>
                    <a:pt x="3" y="1"/>
                  </a:cubicBezTo>
                  <a:cubicBezTo>
                    <a:pt x="3" y="1"/>
                    <a:pt x="0" y="12"/>
                    <a:pt x="7" y="21"/>
                  </a:cubicBez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02">
              <a:extLst>
                <a:ext uri="{FF2B5EF4-FFF2-40B4-BE49-F238E27FC236}">
                  <a16:creationId xmlns:a16="http://schemas.microsoft.com/office/drawing/2014/main" id="{739044B1-2D38-4F73-8697-6C30A8C9EE74}"/>
                </a:ext>
              </a:extLst>
            </p:cNvPr>
            <p:cNvSpPr>
              <a:spLocks/>
            </p:cNvSpPr>
            <p:nvPr/>
          </p:nvSpPr>
          <p:spPr bwMode="auto">
            <a:xfrm>
              <a:off x="3171826" y="2798763"/>
              <a:ext cx="296863" cy="373063"/>
            </a:xfrm>
            <a:custGeom>
              <a:avLst/>
              <a:gdLst>
                <a:gd name="T0" fmla="*/ 96 w 97"/>
                <a:gd name="T1" fmla="*/ 3 h 122"/>
                <a:gd name="T2" fmla="*/ 58 w 97"/>
                <a:gd name="T3" fmla="*/ 20 h 122"/>
                <a:gd name="T4" fmla="*/ 42 w 97"/>
                <a:gd name="T5" fmla="*/ 65 h 122"/>
                <a:gd name="T6" fmla="*/ 6 w 97"/>
                <a:gd name="T7" fmla="*/ 96 h 122"/>
                <a:gd name="T8" fmla="*/ 1 w 97"/>
                <a:gd name="T9" fmla="*/ 101 h 122"/>
                <a:gd name="T10" fmla="*/ 5 w 97"/>
                <a:gd name="T11" fmla="*/ 120 h 122"/>
                <a:gd name="T12" fmla="*/ 10 w 97"/>
                <a:gd name="T13" fmla="*/ 122 h 122"/>
                <a:gd name="T14" fmla="*/ 44 w 97"/>
                <a:gd name="T15" fmla="*/ 115 h 122"/>
                <a:gd name="T16" fmla="*/ 96 w 97"/>
                <a:gd name="T17" fmla="*/ 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2">
                  <a:moveTo>
                    <a:pt x="96" y="3"/>
                  </a:moveTo>
                  <a:cubicBezTo>
                    <a:pt x="96" y="3"/>
                    <a:pt x="75" y="0"/>
                    <a:pt x="58" y="20"/>
                  </a:cubicBezTo>
                  <a:cubicBezTo>
                    <a:pt x="50" y="32"/>
                    <a:pt x="45" y="53"/>
                    <a:pt x="42" y="65"/>
                  </a:cubicBezTo>
                  <a:cubicBezTo>
                    <a:pt x="40" y="75"/>
                    <a:pt x="37" y="91"/>
                    <a:pt x="6" y="96"/>
                  </a:cubicBezTo>
                  <a:cubicBezTo>
                    <a:pt x="4" y="97"/>
                    <a:pt x="2" y="99"/>
                    <a:pt x="1" y="101"/>
                  </a:cubicBezTo>
                  <a:cubicBezTo>
                    <a:pt x="1" y="106"/>
                    <a:pt x="0" y="114"/>
                    <a:pt x="5" y="120"/>
                  </a:cubicBezTo>
                  <a:cubicBezTo>
                    <a:pt x="6" y="121"/>
                    <a:pt x="8" y="122"/>
                    <a:pt x="10" y="122"/>
                  </a:cubicBezTo>
                  <a:cubicBezTo>
                    <a:pt x="24" y="121"/>
                    <a:pt x="29" y="120"/>
                    <a:pt x="44" y="115"/>
                  </a:cubicBezTo>
                  <a:cubicBezTo>
                    <a:pt x="71" y="106"/>
                    <a:pt x="97" y="7"/>
                    <a:pt x="96" y="3"/>
                  </a:cubicBez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03">
              <a:extLst>
                <a:ext uri="{FF2B5EF4-FFF2-40B4-BE49-F238E27FC236}">
                  <a16:creationId xmlns:a16="http://schemas.microsoft.com/office/drawing/2014/main" id="{5DAC231B-CE7E-472E-931B-21950B6F4A4E}"/>
                </a:ext>
              </a:extLst>
            </p:cNvPr>
            <p:cNvSpPr>
              <a:spLocks/>
            </p:cNvSpPr>
            <p:nvPr/>
          </p:nvSpPr>
          <p:spPr bwMode="auto">
            <a:xfrm>
              <a:off x="3313113" y="3897313"/>
              <a:ext cx="173038" cy="76200"/>
            </a:xfrm>
            <a:custGeom>
              <a:avLst/>
              <a:gdLst>
                <a:gd name="T0" fmla="*/ 55 w 57"/>
                <a:gd name="T1" fmla="*/ 0 h 25"/>
                <a:gd name="T2" fmla="*/ 57 w 57"/>
                <a:gd name="T3" fmla="*/ 6 h 25"/>
                <a:gd name="T4" fmla="*/ 47 w 57"/>
                <a:gd name="T5" fmla="*/ 12 h 25"/>
                <a:gd name="T6" fmla="*/ 24 w 57"/>
                <a:gd name="T7" fmla="*/ 22 h 25"/>
                <a:gd name="T8" fmla="*/ 0 w 57"/>
                <a:gd name="T9" fmla="*/ 18 h 25"/>
                <a:gd name="T10" fmla="*/ 21 w 57"/>
                <a:gd name="T11" fmla="*/ 14 h 25"/>
                <a:gd name="T12" fmla="*/ 55 w 57"/>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57" h="25">
                  <a:moveTo>
                    <a:pt x="55" y="0"/>
                  </a:moveTo>
                  <a:cubicBezTo>
                    <a:pt x="55" y="0"/>
                    <a:pt x="57" y="4"/>
                    <a:pt x="57" y="6"/>
                  </a:cubicBezTo>
                  <a:cubicBezTo>
                    <a:pt x="57" y="8"/>
                    <a:pt x="55" y="9"/>
                    <a:pt x="47" y="12"/>
                  </a:cubicBezTo>
                  <a:cubicBezTo>
                    <a:pt x="38" y="14"/>
                    <a:pt x="35" y="20"/>
                    <a:pt x="24" y="22"/>
                  </a:cubicBezTo>
                  <a:cubicBezTo>
                    <a:pt x="14" y="25"/>
                    <a:pt x="0" y="23"/>
                    <a:pt x="0" y="18"/>
                  </a:cubicBezTo>
                  <a:cubicBezTo>
                    <a:pt x="21" y="14"/>
                    <a:pt x="21" y="14"/>
                    <a:pt x="21" y="14"/>
                  </a:cubicBezTo>
                  <a:lnTo>
                    <a:pt x="55" y="0"/>
                  </a:ln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04">
              <a:extLst>
                <a:ext uri="{FF2B5EF4-FFF2-40B4-BE49-F238E27FC236}">
                  <a16:creationId xmlns:a16="http://schemas.microsoft.com/office/drawing/2014/main" id="{C55B455A-0D68-41CD-BE31-EAEEE6CCABA3}"/>
                </a:ext>
              </a:extLst>
            </p:cNvPr>
            <p:cNvSpPr>
              <a:spLocks/>
            </p:cNvSpPr>
            <p:nvPr/>
          </p:nvSpPr>
          <p:spPr bwMode="auto">
            <a:xfrm>
              <a:off x="3309938" y="3870326"/>
              <a:ext cx="182563" cy="90488"/>
            </a:xfrm>
            <a:custGeom>
              <a:avLst/>
              <a:gdLst>
                <a:gd name="T0" fmla="*/ 31 w 60"/>
                <a:gd name="T1" fmla="*/ 2 h 30"/>
                <a:gd name="T2" fmla="*/ 2 w 60"/>
                <a:gd name="T3" fmla="*/ 24 h 30"/>
                <a:gd name="T4" fmla="*/ 3 w 60"/>
                <a:gd name="T5" fmla="*/ 29 h 30"/>
                <a:gd name="T6" fmla="*/ 19 w 60"/>
                <a:gd name="T7" fmla="*/ 30 h 30"/>
                <a:gd name="T8" fmla="*/ 43 w 60"/>
                <a:gd name="T9" fmla="*/ 19 h 30"/>
                <a:gd name="T10" fmla="*/ 52 w 60"/>
                <a:gd name="T11" fmla="*/ 0 h 30"/>
                <a:gd name="T12" fmla="*/ 31 w 60"/>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60" h="30">
                  <a:moveTo>
                    <a:pt x="31" y="2"/>
                  </a:moveTo>
                  <a:cubicBezTo>
                    <a:pt x="31" y="2"/>
                    <a:pt x="15" y="17"/>
                    <a:pt x="2" y="24"/>
                  </a:cubicBezTo>
                  <a:cubicBezTo>
                    <a:pt x="0" y="25"/>
                    <a:pt x="1" y="29"/>
                    <a:pt x="3" y="29"/>
                  </a:cubicBezTo>
                  <a:cubicBezTo>
                    <a:pt x="8" y="30"/>
                    <a:pt x="13" y="30"/>
                    <a:pt x="19" y="30"/>
                  </a:cubicBezTo>
                  <a:cubicBezTo>
                    <a:pt x="32" y="30"/>
                    <a:pt x="31" y="23"/>
                    <a:pt x="43" y="19"/>
                  </a:cubicBezTo>
                  <a:cubicBezTo>
                    <a:pt x="56" y="14"/>
                    <a:pt x="60" y="17"/>
                    <a:pt x="52" y="0"/>
                  </a:cubicBezTo>
                  <a:lnTo>
                    <a:pt x="31" y="2"/>
                  </a:lnTo>
                  <a:close/>
                </a:path>
              </a:pathLst>
            </a:custGeom>
            <a:solidFill>
              <a:srgbClr val="60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05">
              <a:extLst>
                <a:ext uri="{FF2B5EF4-FFF2-40B4-BE49-F238E27FC236}">
                  <a16:creationId xmlns:a16="http://schemas.microsoft.com/office/drawing/2014/main" id="{C217EBCF-9934-4856-BCC5-9E49D1DB8602}"/>
                </a:ext>
              </a:extLst>
            </p:cNvPr>
            <p:cNvSpPr>
              <a:spLocks/>
            </p:cNvSpPr>
            <p:nvPr/>
          </p:nvSpPr>
          <p:spPr bwMode="auto">
            <a:xfrm>
              <a:off x="3386138" y="3890963"/>
              <a:ext cx="23813" cy="19050"/>
            </a:xfrm>
            <a:custGeom>
              <a:avLst/>
              <a:gdLst>
                <a:gd name="T0" fmla="*/ 0 w 8"/>
                <a:gd name="T1" fmla="*/ 0 h 6"/>
                <a:gd name="T2" fmla="*/ 3 w 8"/>
                <a:gd name="T3" fmla="*/ 1 h 6"/>
                <a:gd name="T4" fmla="*/ 5 w 8"/>
                <a:gd name="T5" fmla="*/ 1 h 6"/>
                <a:gd name="T6" fmla="*/ 6 w 8"/>
                <a:gd name="T7" fmla="*/ 3 h 6"/>
                <a:gd name="T8" fmla="*/ 8 w 8"/>
                <a:gd name="T9" fmla="*/ 5 h 6"/>
                <a:gd name="T10" fmla="*/ 3 w 8"/>
                <a:gd name="T11" fmla="*/ 5 h 6"/>
                <a:gd name="T12" fmla="*/ 1 w 8"/>
                <a:gd name="T13" fmla="*/ 3 h 6"/>
                <a:gd name="T14" fmla="*/ 0 w 8"/>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0" y="0"/>
                  </a:moveTo>
                  <a:cubicBezTo>
                    <a:pt x="1" y="0"/>
                    <a:pt x="2" y="0"/>
                    <a:pt x="3" y="1"/>
                  </a:cubicBezTo>
                  <a:cubicBezTo>
                    <a:pt x="3" y="1"/>
                    <a:pt x="4" y="1"/>
                    <a:pt x="5" y="1"/>
                  </a:cubicBezTo>
                  <a:cubicBezTo>
                    <a:pt x="5" y="2"/>
                    <a:pt x="6" y="2"/>
                    <a:pt x="6" y="3"/>
                  </a:cubicBezTo>
                  <a:cubicBezTo>
                    <a:pt x="7" y="3"/>
                    <a:pt x="8" y="4"/>
                    <a:pt x="8" y="5"/>
                  </a:cubicBezTo>
                  <a:cubicBezTo>
                    <a:pt x="6" y="6"/>
                    <a:pt x="4" y="6"/>
                    <a:pt x="3" y="5"/>
                  </a:cubicBezTo>
                  <a:cubicBezTo>
                    <a:pt x="2" y="4"/>
                    <a:pt x="1" y="4"/>
                    <a:pt x="1" y="3"/>
                  </a:cubicBezTo>
                  <a:cubicBezTo>
                    <a:pt x="0" y="2"/>
                    <a:pt x="0" y="1"/>
                    <a:pt x="0" y="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06">
              <a:extLst>
                <a:ext uri="{FF2B5EF4-FFF2-40B4-BE49-F238E27FC236}">
                  <a16:creationId xmlns:a16="http://schemas.microsoft.com/office/drawing/2014/main" id="{078CA4FE-144D-409B-B044-8A030810BEEA}"/>
                </a:ext>
              </a:extLst>
            </p:cNvPr>
            <p:cNvSpPr>
              <a:spLocks/>
            </p:cNvSpPr>
            <p:nvPr/>
          </p:nvSpPr>
          <p:spPr bwMode="auto">
            <a:xfrm>
              <a:off x="3386138" y="3878263"/>
              <a:ext cx="14288" cy="31750"/>
            </a:xfrm>
            <a:custGeom>
              <a:avLst/>
              <a:gdLst>
                <a:gd name="T0" fmla="*/ 4 w 5"/>
                <a:gd name="T1" fmla="*/ 0 h 10"/>
                <a:gd name="T2" fmla="*/ 4 w 5"/>
                <a:gd name="T3" fmla="*/ 5 h 10"/>
                <a:gd name="T4" fmla="*/ 1 w 5"/>
                <a:gd name="T5" fmla="*/ 10 h 10"/>
                <a:gd name="T6" fmla="*/ 0 w 5"/>
                <a:gd name="T7" fmla="*/ 4 h 10"/>
                <a:gd name="T8" fmla="*/ 4 w 5"/>
                <a:gd name="T9" fmla="*/ 0 h 10"/>
              </a:gdLst>
              <a:ahLst/>
              <a:cxnLst>
                <a:cxn ang="0">
                  <a:pos x="T0" y="T1"/>
                </a:cxn>
                <a:cxn ang="0">
                  <a:pos x="T2" y="T3"/>
                </a:cxn>
                <a:cxn ang="0">
                  <a:pos x="T4" y="T5"/>
                </a:cxn>
                <a:cxn ang="0">
                  <a:pos x="T6" y="T7"/>
                </a:cxn>
                <a:cxn ang="0">
                  <a:pos x="T8" y="T9"/>
                </a:cxn>
              </a:cxnLst>
              <a:rect l="0" t="0" r="r" b="b"/>
              <a:pathLst>
                <a:path w="5" h="10">
                  <a:moveTo>
                    <a:pt x="4" y="0"/>
                  </a:moveTo>
                  <a:cubicBezTo>
                    <a:pt x="5" y="2"/>
                    <a:pt x="5" y="4"/>
                    <a:pt x="4" y="5"/>
                  </a:cubicBezTo>
                  <a:cubicBezTo>
                    <a:pt x="4" y="7"/>
                    <a:pt x="3" y="8"/>
                    <a:pt x="1" y="10"/>
                  </a:cubicBezTo>
                  <a:cubicBezTo>
                    <a:pt x="0" y="8"/>
                    <a:pt x="0" y="6"/>
                    <a:pt x="0" y="4"/>
                  </a:cubicBezTo>
                  <a:cubicBezTo>
                    <a:pt x="1" y="2"/>
                    <a:pt x="2" y="1"/>
                    <a:pt x="4" y="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07">
              <a:extLst>
                <a:ext uri="{FF2B5EF4-FFF2-40B4-BE49-F238E27FC236}">
                  <a16:creationId xmlns:a16="http://schemas.microsoft.com/office/drawing/2014/main" id="{1ECE09C8-6ADD-4C77-A97F-8C1FDF8007AF}"/>
                </a:ext>
              </a:extLst>
            </p:cNvPr>
            <p:cNvSpPr>
              <a:spLocks/>
            </p:cNvSpPr>
            <p:nvPr/>
          </p:nvSpPr>
          <p:spPr bwMode="auto">
            <a:xfrm>
              <a:off x="3355976" y="3316288"/>
              <a:ext cx="158750" cy="574675"/>
            </a:xfrm>
            <a:custGeom>
              <a:avLst/>
              <a:gdLst>
                <a:gd name="T0" fmla="*/ 0 w 52"/>
                <a:gd name="T1" fmla="*/ 0 h 188"/>
                <a:gd name="T2" fmla="*/ 7 w 52"/>
                <a:gd name="T3" fmla="*/ 81 h 188"/>
                <a:gd name="T4" fmla="*/ 13 w 52"/>
                <a:gd name="T5" fmla="*/ 183 h 188"/>
                <a:gd name="T6" fmla="*/ 41 w 52"/>
                <a:gd name="T7" fmla="*/ 183 h 188"/>
                <a:gd name="T8" fmla="*/ 50 w 52"/>
                <a:gd name="T9" fmla="*/ 126 h 188"/>
                <a:gd name="T10" fmla="*/ 46 w 52"/>
                <a:gd name="T11" fmla="*/ 98 h 188"/>
                <a:gd name="T12" fmla="*/ 49 w 52"/>
                <a:gd name="T13" fmla="*/ 19 h 188"/>
                <a:gd name="T14" fmla="*/ 0 w 52"/>
                <a:gd name="T15" fmla="*/ 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88">
                  <a:moveTo>
                    <a:pt x="0" y="0"/>
                  </a:moveTo>
                  <a:cubicBezTo>
                    <a:pt x="0" y="0"/>
                    <a:pt x="5" y="62"/>
                    <a:pt x="7" y="81"/>
                  </a:cubicBezTo>
                  <a:cubicBezTo>
                    <a:pt x="10" y="101"/>
                    <a:pt x="13" y="183"/>
                    <a:pt x="13" y="183"/>
                  </a:cubicBezTo>
                  <a:cubicBezTo>
                    <a:pt x="13" y="183"/>
                    <a:pt x="27" y="188"/>
                    <a:pt x="41" y="183"/>
                  </a:cubicBezTo>
                  <a:cubicBezTo>
                    <a:pt x="41" y="183"/>
                    <a:pt x="52" y="146"/>
                    <a:pt x="50" y="126"/>
                  </a:cubicBezTo>
                  <a:cubicBezTo>
                    <a:pt x="48" y="105"/>
                    <a:pt x="46" y="107"/>
                    <a:pt x="46" y="98"/>
                  </a:cubicBezTo>
                  <a:cubicBezTo>
                    <a:pt x="46" y="89"/>
                    <a:pt x="48" y="39"/>
                    <a:pt x="49" y="19"/>
                  </a:cubicBezTo>
                  <a:lnTo>
                    <a:pt x="0" y="0"/>
                  </a:lnTo>
                  <a:close/>
                </a:path>
              </a:pathLst>
            </a:custGeom>
            <a:solidFill>
              <a:srgbClr val="1625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08">
              <a:extLst>
                <a:ext uri="{FF2B5EF4-FFF2-40B4-BE49-F238E27FC236}">
                  <a16:creationId xmlns:a16="http://schemas.microsoft.com/office/drawing/2014/main" id="{BEC5088A-5A83-4C39-828A-15DA4FC411EB}"/>
                </a:ext>
              </a:extLst>
            </p:cNvPr>
            <p:cNvSpPr>
              <a:spLocks/>
            </p:cNvSpPr>
            <p:nvPr/>
          </p:nvSpPr>
          <p:spPr bwMode="auto">
            <a:xfrm>
              <a:off x="3532188" y="3949701"/>
              <a:ext cx="122238" cy="155575"/>
            </a:xfrm>
            <a:custGeom>
              <a:avLst/>
              <a:gdLst>
                <a:gd name="T0" fmla="*/ 30 w 40"/>
                <a:gd name="T1" fmla="*/ 0 h 51"/>
                <a:gd name="T2" fmla="*/ 32 w 40"/>
                <a:gd name="T3" fmla="*/ 6 h 51"/>
                <a:gd name="T4" fmla="*/ 36 w 40"/>
                <a:gd name="T5" fmla="*/ 25 h 51"/>
                <a:gd name="T6" fmla="*/ 34 w 40"/>
                <a:gd name="T7" fmla="*/ 41 h 51"/>
                <a:gd name="T8" fmla="*/ 12 w 40"/>
                <a:gd name="T9" fmla="*/ 50 h 51"/>
                <a:gd name="T10" fmla="*/ 3 w 40"/>
                <a:gd name="T11" fmla="*/ 35 h 51"/>
                <a:gd name="T12" fmla="*/ 30 w 40"/>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0" h="51">
                  <a:moveTo>
                    <a:pt x="30" y="0"/>
                  </a:moveTo>
                  <a:cubicBezTo>
                    <a:pt x="30" y="0"/>
                    <a:pt x="32" y="1"/>
                    <a:pt x="32" y="6"/>
                  </a:cubicBezTo>
                  <a:cubicBezTo>
                    <a:pt x="33" y="11"/>
                    <a:pt x="34" y="19"/>
                    <a:pt x="36" y="25"/>
                  </a:cubicBezTo>
                  <a:cubicBezTo>
                    <a:pt x="37" y="31"/>
                    <a:pt x="40" y="35"/>
                    <a:pt x="34" y="41"/>
                  </a:cubicBezTo>
                  <a:cubicBezTo>
                    <a:pt x="27" y="47"/>
                    <a:pt x="19" y="51"/>
                    <a:pt x="12" y="50"/>
                  </a:cubicBezTo>
                  <a:cubicBezTo>
                    <a:pt x="5" y="49"/>
                    <a:pt x="0" y="43"/>
                    <a:pt x="3" y="35"/>
                  </a:cubicBezTo>
                  <a:lnTo>
                    <a:pt x="30" y="0"/>
                  </a:ln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9">
              <a:extLst>
                <a:ext uri="{FF2B5EF4-FFF2-40B4-BE49-F238E27FC236}">
                  <a16:creationId xmlns:a16="http://schemas.microsoft.com/office/drawing/2014/main" id="{469A2D16-912C-4ED2-9699-9E0712AE3BDD}"/>
                </a:ext>
              </a:extLst>
            </p:cNvPr>
            <p:cNvSpPr>
              <a:spLocks/>
            </p:cNvSpPr>
            <p:nvPr/>
          </p:nvSpPr>
          <p:spPr bwMode="auto">
            <a:xfrm>
              <a:off x="3535363" y="3949701"/>
              <a:ext cx="112713" cy="152400"/>
            </a:xfrm>
            <a:custGeom>
              <a:avLst/>
              <a:gdLst>
                <a:gd name="T0" fmla="*/ 10 w 37"/>
                <a:gd name="T1" fmla="*/ 0 h 50"/>
                <a:gd name="T2" fmla="*/ 29 w 37"/>
                <a:gd name="T3" fmla="*/ 0 h 50"/>
                <a:gd name="T4" fmla="*/ 32 w 37"/>
                <a:gd name="T5" fmla="*/ 17 h 50"/>
                <a:gd name="T6" fmla="*/ 33 w 37"/>
                <a:gd name="T7" fmla="*/ 37 h 50"/>
                <a:gd name="T8" fmla="*/ 11 w 37"/>
                <a:gd name="T9" fmla="*/ 48 h 50"/>
                <a:gd name="T10" fmla="*/ 2 w 37"/>
                <a:gd name="T11" fmla="*/ 34 h 50"/>
                <a:gd name="T12" fmla="*/ 10 w 3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 h="50">
                  <a:moveTo>
                    <a:pt x="10" y="0"/>
                  </a:moveTo>
                  <a:cubicBezTo>
                    <a:pt x="21" y="5"/>
                    <a:pt x="29" y="0"/>
                    <a:pt x="29" y="0"/>
                  </a:cubicBezTo>
                  <a:cubicBezTo>
                    <a:pt x="29" y="0"/>
                    <a:pt x="30" y="5"/>
                    <a:pt x="32" y="17"/>
                  </a:cubicBezTo>
                  <a:cubicBezTo>
                    <a:pt x="33" y="25"/>
                    <a:pt x="37" y="31"/>
                    <a:pt x="33" y="37"/>
                  </a:cubicBezTo>
                  <a:cubicBezTo>
                    <a:pt x="29" y="43"/>
                    <a:pt x="18" y="50"/>
                    <a:pt x="11" y="48"/>
                  </a:cubicBezTo>
                  <a:cubicBezTo>
                    <a:pt x="4" y="46"/>
                    <a:pt x="0" y="38"/>
                    <a:pt x="2" y="34"/>
                  </a:cubicBezTo>
                  <a:cubicBezTo>
                    <a:pt x="5" y="29"/>
                    <a:pt x="9" y="13"/>
                    <a:pt x="10" y="0"/>
                  </a:cubicBezTo>
                  <a:close/>
                </a:path>
              </a:pathLst>
            </a:custGeom>
            <a:solidFill>
              <a:srgbClr val="60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10">
              <a:extLst>
                <a:ext uri="{FF2B5EF4-FFF2-40B4-BE49-F238E27FC236}">
                  <a16:creationId xmlns:a16="http://schemas.microsoft.com/office/drawing/2014/main" id="{AC68B6BF-9E33-48A9-9F3A-4924D2DD602E}"/>
                </a:ext>
              </a:extLst>
            </p:cNvPr>
            <p:cNvSpPr>
              <a:spLocks/>
            </p:cNvSpPr>
            <p:nvPr/>
          </p:nvSpPr>
          <p:spPr bwMode="auto">
            <a:xfrm>
              <a:off x="3568701" y="3992563"/>
              <a:ext cx="49213" cy="14288"/>
            </a:xfrm>
            <a:custGeom>
              <a:avLst/>
              <a:gdLst>
                <a:gd name="T0" fmla="*/ 16 w 16"/>
                <a:gd name="T1" fmla="*/ 5 h 5"/>
                <a:gd name="T2" fmla="*/ 8 w 16"/>
                <a:gd name="T3" fmla="*/ 4 h 5"/>
                <a:gd name="T4" fmla="*/ 4 w 16"/>
                <a:gd name="T5" fmla="*/ 3 h 5"/>
                <a:gd name="T6" fmla="*/ 0 w 16"/>
                <a:gd name="T7" fmla="*/ 3 h 5"/>
                <a:gd name="T8" fmla="*/ 8 w 16"/>
                <a:gd name="T9" fmla="*/ 0 h 5"/>
                <a:gd name="T10" fmla="*/ 13 w 16"/>
                <a:gd name="T11" fmla="*/ 2 h 5"/>
                <a:gd name="T12" fmla="*/ 16 w 1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5"/>
                  </a:moveTo>
                  <a:cubicBezTo>
                    <a:pt x="13" y="5"/>
                    <a:pt x="10" y="4"/>
                    <a:pt x="8" y="4"/>
                  </a:cubicBezTo>
                  <a:cubicBezTo>
                    <a:pt x="4" y="3"/>
                    <a:pt x="4" y="3"/>
                    <a:pt x="4" y="3"/>
                  </a:cubicBezTo>
                  <a:cubicBezTo>
                    <a:pt x="3" y="3"/>
                    <a:pt x="1" y="3"/>
                    <a:pt x="0" y="3"/>
                  </a:cubicBezTo>
                  <a:cubicBezTo>
                    <a:pt x="2" y="0"/>
                    <a:pt x="5" y="0"/>
                    <a:pt x="8" y="0"/>
                  </a:cubicBezTo>
                  <a:cubicBezTo>
                    <a:pt x="10" y="0"/>
                    <a:pt x="11" y="1"/>
                    <a:pt x="13" y="2"/>
                  </a:cubicBezTo>
                  <a:cubicBezTo>
                    <a:pt x="14" y="2"/>
                    <a:pt x="15" y="3"/>
                    <a:pt x="16" y="5"/>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11">
              <a:extLst>
                <a:ext uri="{FF2B5EF4-FFF2-40B4-BE49-F238E27FC236}">
                  <a16:creationId xmlns:a16="http://schemas.microsoft.com/office/drawing/2014/main" id="{BA212EF0-321E-4AD9-958A-2342B2C70C9B}"/>
                </a:ext>
              </a:extLst>
            </p:cNvPr>
            <p:cNvSpPr>
              <a:spLocks/>
            </p:cNvSpPr>
            <p:nvPr/>
          </p:nvSpPr>
          <p:spPr bwMode="auto">
            <a:xfrm>
              <a:off x="3568701" y="3986213"/>
              <a:ext cx="49213" cy="26988"/>
            </a:xfrm>
            <a:custGeom>
              <a:avLst/>
              <a:gdLst>
                <a:gd name="T0" fmla="*/ 16 w 16"/>
                <a:gd name="T1" fmla="*/ 1 h 9"/>
                <a:gd name="T2" fmla="*/ 8 w 16"/>
                <a:gd name="T3" fmla="*/ 6 h 9"/>
                <a:gd name="T4" fmla="*/ 0 w 16"/>
                <a:gd name="T5" fmla="*/ 9 h 9"/>
                <a:gd name="T6" fmla="*/ 3 w 16"/>
                <a:gd name="T7" fmla="*/ 4 h 9"/>
                <a:gd name="T8" fmla="*/ 7 w 16"/>
                <a:gd name="T9" fmla="*/ 2 h 9"/>
                <a:gd name="T10" fmla="*/ 16 w 16"/>
                <a:gd name="T11" fmla="*/ 1 h 9"/>
              </a:gdLst>
              <a:ahLst/>
              <a:cxnLst>
                <a:cxn ang="0">
                  <a:pos x="T0" y="T1"/>
                </a:cxn>
                <a:cxn ang="0">
                  <a:pos x="T2" y="T3"/>
                </a:cxn>
                <a:cxn ang="0">
                  <a:pos x="T4" y="T5"/>
                </a:cxn>
                <a:cxn ang="0">
                  <a:pos x="T6" y="T7"/>
                </a:cxn>
                <a:cxn ang="0">
                  <a:pos x="T8" y="T9"/>
                </a:cxn>
                <a:cxn ang="0">
                  <a:pos x="T10" y="T11"/>
                </a:cxn>
              </a:cxnLst>
              <a:rect l="0" t="0" r="r" b="b"/>
              <a:pathLst>
                <a:path w="16" h="9">
                  <a:moveTo>
                    <a:pt x="16" y="1"/>
                  </a:moveTo>
                  <a:cubicBezTo>
                    <a:pt x="14" y="3"/>
                    <a:pt x="11" y="4"/>
                    <a:pt x="8" y="6"/>
                  </a:cubicBezTo>
                  <a:cubicBezTo>
                    <a:pt x="5" y="7"/>
                    <a:pt x="3" y="8"/>
                    <a:pt x="0" y="9"/>
                  </a:cubicBezTo>
                  <a:cubicBezTo>
                    <a:pt x="0" y="7"/>
                    <a:pt x="1" y="6"/>
                    <a:pt x="3" y="4"/>
                  </a:cubicBezTo>
                  <a:cubicBezTo>
                    <a:pt x="4" y="3"/>
                    <a:pt x="5" y="3"/>
                    <a:pt x="7" y="2"/>
                  </a:cubicBezTo>
                  <a:cubicBezTo>
                    <a:pt x="10" y="1"/>
                    <a:pt x="13" y="0"/>
                    <a:pt x="16" y="1"/>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12">
              <a:extLst>
                <a:ext uri="{FF2B5EF4-FFF2-40B4-BE49-F238E27FC236}">
                  <a16:creationId xmlns:a16="http://schemas.microsoft.com/office/drawing/2014/main" id="{22BB9D39-F369-4CD1-BB09-24A876E5A566}"/>
                </a:ext>
              </a:extLst>
            </p:cNvPr>
            <p:cNvSpPr>
              <a:spLocks/>
            </p:cNvSpPr>
            <p:nvPr/>
          </p:nvSpPr>
          <p:spPr bwMode="auto">
            <a:xfrm>
              <a:off x="3346451" y="3316288"/>
              <a:ext cx="327025" cy="663575"/>
            </a:xfrm>
            <a:custGeom>
              <a:avLst/>
              <a:gdLst>
                <a:gd name="T0" fmla="*/ 92 w 107"/>
                <a:gd name="T1" fmla="*/ 0 h 217"/>
                <a:gd name="T2" fmla="*/ 97 w 107"/>
                <a:gd name="T3" fmla="*/ 99 h 217"/>
                <a:gd name="T4" fmla="*/ 97 w 107"/>
                <a:gd name="T5" fmla="*/ 209 h 217"/>
                <a:gd name="T6" fmla="*/ 64 w 107"/>
                <a:gd name="T7" fmla="*/ 209 h 217"/>
                <a:gd name="T8" fmla="*/ 61 w 107"/>
                <a:gd name="T9" fmla="*/ 131 h 217"/>
                <a:gd name="T10" fmla="*/ 58 w 107"/>
                <a:gd name="T11" fmla="*/ 99 h 217"/>
                <a:gd name="T12" fmla="*/ 41 w 107"/>
                <a:gd name="T13" fmla="*/ 37 h 217"/>
                <a:gd name="T14" fmla="*/ 0 w 107"/>
                <a:gd name="T15" fmla="*/ 0 h 217"/>
                <a:gd name="T16" fmla="*/ 92 w 10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17">
                  <a:moveTo>
                    <a:pt x="92" y="0"/>
                  </a:moveTo>
                  <a:cubicBezTo>
                    <a:pt x="92" y="0"/>
                    <a:pt x="102" y="34"/>
                    <a:pt x="97" y="99"/>
                  </a:cubicBezTo>
                  <a:cubicBezTo>
                    <a:pt x="97" y="99"/>
                    <a:pt x="107" y="146"/>
                    <a:pt x="97" y="209"/>
                  </a:cubicBezTo>
                  <a:cubicBezTo>
                    <a:pt x="97" y="209"/>
                    <a:pt x="84" y="217"/>
                    <a:pt x="64" y="209"/>
                  </a:cubicBezTo>
                  <a:cubicBezTo>
                    <a:pt x="64" y="209"/>
                    <a:pt x="61" y="145"/>
                    <a:pt x="61" y="131"/>
                  </a:cubicBezTo>
                  <a:cubicBezTo>
                    <a:pt x="60" y="117"/>
                    <a:pt x="60" y="107"/>
                    <a:pt x="58" y="99"/>
                  </a:cubicBezTo>
                  <a:cubicBezTo>
                    <a:pt x="55" y="91"/>
                    <a:pt x="41" y="37"/>
                    <a:pt x="41" y="37"/>
                  </a:cubicBezTo>
                  <a:cubicBezTo>
                    <a:pt x="41" y="37"/>
                    <a:pt x="4" y="19"/>
                    <a:pt x="0" y="0"/>
                  </a:cubicBezTo>
                  <a:lnTo>
                    <a:pt x="92" y="0"/>
                  </a:ln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13">
              <a:extLst>
                <a:ext uri="{FF2B5EF4-FFF2-40B4-BE49-F238E27FC236}">
                  <a16:creationId xmlns:a16="http://schemas.microsoft.com/office/drawing/2014/main" id="{09DEAE32-A41D-47F8-A8A9-3B4C681BDA73}"/>
                </a:ext>
              </a:extLst>
            </p:cNvPr>
            <p:cNvSpPr>
              <a:spLocks/>
            </p:cNvSpPr>
            <p:nvPr/>
          </p:nvSpPr>
          <p:spPr bwMode="auto">
            <a:xfrm>
              <a:off x="3346451" y="3316288"/>
              <a:ext cx="287338" cy="52388"/>
            </a:xfrm>
            <a:custGeom>
              <a:avLst/>
              <a:gdLst>
                <a:gd name="T0" fmla="*/ 94 w 94"/>
                <a:gd name="T1" fmla="*/ 10 h 17"/>
                <a:gd name="T2" fmla="*/ 48 w 94"/>
                <a:gd name="T3" fmla="*/ 17 h 17"/>
                <a:gd name="T4" fmla="*/ 6 w 94"/>
                <a:gd name="T5" fmla="*/ 11 h 17"/>
                <a:gd name="T6" fmla="*/ 0 w 94"/>
                <a:gd name="T7" fmla="*/ 0 h 17"/>
                <a:gd name="T8" fmla="*/ 92 w 94"/>
                <a:gd name="T9" fmla="*/ 0 h 17"/>
                <a:gd name="T10" fmla="*/ 94 w 94"/>
                <a:gd name="T11" fmla="*/ 10 h 17"/>
              </a:gdLst>
              <a:ahLst/>
              <a:cxnLst>
                <a:cxn ang="0">
                  <a:pos x="T0" y="T1"/>
                </a:cxn>
                <a:cxn ang="0">
                  <a:pos x="T2" y="T3"/>
                </a:cxn>
                <a:cxn ang="0">
                  <a:pos x="T4" y="T5"/>
                </a:cxn>
                <a:cxn ang="0">
                  <a:pos x="T6" y="T7"/>
                </a:cxn>
                <a:cxn ang="0">
                  <a:pos x="T8" y="T9"/>
                </a:cxn>
                <a:cxn ang="0">
                  <a:pos x="T10" y="T11"/>
                </a:cxn>
              </a:cxnLst>
              <a:rect l="0" t="0" r="r" b="b"/>
              <a:pathLst>
                <a:path w="94" h="17">
                  <a:moveTo>
                    <a:pt x="94" y="10"/>
                  </a:moveTo>
                  <a:cubicBezTo>
                    <a:pt x="82" y="14"/>
                    <a:pt x="66" y="17"/>
                    <a:pt x="48" y="17"/>
                  </a:cubicBezTo>
                  <a:cubicBezTo>
                    <a:pt x="32" y="17"/>
                    <a:pt x="17" y="15"/>
                    <a:pt x="6" y="11"/>
                  </a:cubicBezTo>
                  <a:cubicBezTo>
                    <a:pt x="3" y="8"/>
                    <a:pt x="1" y="4"/>
                    <a:pt x="0" y="0"/>
                  </a:cubicBezTo>
                  <a:cubicBezTo>
                    <a:pt x="92" y="0"/>
                    <a:pt x="92" y="0"/>
                    <a:pt x="92" y="0"/>
                  </a:cubicBezTo>
                  <a:cubicBezTo>
                    <a:pt x="92" y="0"/>
                    <a:pt x="93" y="4"/>
                    <a:pt x="94" y="10"/>
                  </a:cubicBezTo>
                  <a:close/>
                </a:path>
              </a:pathLst>
            </a:custGeom>
            <a:solidFill>
              <a:srgbClr val="60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14">
              <a:extLst>
                <a:ext uri="{FF2B5EF4-FFF2-40B4-BE49-F238E27FC236}">
                  <a16:creationId xmlns:a16="http://schemas.microsoft.com/office/drawing/2014/main" id="{77FEE94E-7E84-4462-BFB9-C97480C1304B}"/>
                </a:ext>
              </a:extLst>
            </p:cNvPr>
            <p:cNvSpPr>
              <a:spLocks/>
            </p:cNvSpPr>
            <p:nvPr/>
          </p:nvSpPr>
          <p:spPr bwMode="auto">
            <a:xfrm>
              <a:off x="3389313" y="3327401"/>
              <a:ext cx="50800" cy="38100"/>
            </a:xfrm>
            <a:custGeom>
              <a:avLst/>
              <a:gdLst>
                <a:gd name="T0" fmla="*/ 6 w 17"/>
                <a:gd name="T1" fmla="*/ 11 h 12"/>
                <a:gd name="T2" fmla="*/ 9 w 17"/>
                <a:gd name="T3" fmla="*/ 12 h 12"/>
                <a:gd name="T4" fmla="*/ 16 w 17"/>
                <a:gd name="T5" fmla="*/ 7 h 12"/>
                <a:gd name="T6" fmla="*/ 11 w 17"/>
                <a:gd name="T7" fmla="*/ 1 h 12"/>
                <a:gd name="T8" fmla="*/ 8 w 17"/>
                <a:gd name="T9" fmla="*/ 0 h 12"/>
                <a:gd name="T10" fmla="*/ 0 w 17"/>
                <a:gd name="T11" fmla="*/ 5 h 12"/>
                <a:gd name="T12" fmla="*/ 6 w 17"/>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7" h="12">
                  <a:moveTo>
                    <a:pt x="6" y="11"/>
                  </a:moveTo>
                  <a:cubicBezTo>
                    <a:pt x="9" y="12"/>
                    <a:pt x="9" y="12"/>
                    <a:pt x="9" y="12"/>
                  </a:cubicBezTo>
                  <a:cubicBezTo>
                    <a:pt x="12" y="12"/>
                    <a:pt x="16" y="10"/>
                    <a:pt x="16" y="7"/>
                  </a:cubicBezTo>
                  <a:cubicBezTo>
                    <a:pt x="17" y="4"/>
                    <a:pt x="14" y="1"/>
                    <a:pt x="11" y="1"/>
                  </a:cubicBezTo>
                  <a:cubicBezTo>
                    <a:pt x="8" y="0"/>
                    <a:pt x="8" y="0"/>
                    <a:pt x="8" y="0"/>
                  </a:cubicBezTo>
                  <a:cubicBezTo>
                    <a:pt x="4" y="0"/>
                    <a:pt x="1" y="2"/>
                    <a:pt x="0" y="5"/>
                  </a:cubicBezTo>
                  <a:cubicBezTo>
                    <a:pt x="0" y="8"/>
                    <a:pt x="2" y="11"/>
                    <a:pt x="6"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15">
              <a:extLst>
                <a:ext uri="{FF2B5EF4-FFF2-40B4-BE49-F238E27FC236}">
                  <a16:creationId xmlns:a16="http://schemas.microsoft.com/office/drawing/2014/main" id="{58FC2413-3566-41C5-873E-01DA81B540F3}"/>
                </a:ext>
              </a:extLst>
            </p:cNvPr>
            <p:cNvSpPr>
              <a:spLocks/>
            </p:cNvSpPr>
            <p:nvPr/>
          </p:nvSpPr>
          <p:spPr bwMode="auto">
            <a:xfrm>
              <a:off x="3333751" y="2805113"/>
              <a:ext cx="314325" cy="550863"/>
            </a:xfrm>
            <a:custGeom>
              <a:avLst/>
              <a:gdLst>
                <a:gd name="T0" fmla="*/ 3 w 103"/>
                <a:gd name="T1" fmla="*/ 154 h 180"/>
                <a:gd name="T2" fmla="*/ 4 w 103"/>
                <a:gd name="T3" fmla="*/ 62 h 180"/>
                <a:gd name="T4" fmla="*/ 15 w 103"/>
                <a:gd name="T5" fmla="*/ 15 h 180"/>
                <a:gd name="T6" fmla="*/ 40 w 103"/>
                <a:gd name="T7" fmla="*/ 0 h 180"/>
                <a:gd name="T8" fmla="*/ 80 w 103"/>
                <a:gd name="T9" fmla="*/ 5 h 180"/>
                <a:gd name="T10" fmla="*/ 101 w 103"/>
                <a:gd name="T11" fmla="*/ 12 h 180"/>
                <a:gd name="T12" fmla="*/ 96 w 103"/>
                <a:gd name="T13" fmla="*/ 61 h 180"/>
                <a:gd name="T14" fmla="*/ 93 w 103"/>
                <a:gd name="T15" fmla="*/ 140 h 180"/>
                <a:gd name="T16" fmla="*/ 96 w 103"/>
                <a:gd name="T17" fmla="*/ 153 h 180"/>
                <a:gd name="T18" fmla="*/ 96 w 103"/>
                <a:gd name="T19" fmla="*/ 153 h 180"/>
                <a:gd name="T20" fmla="*/ 98 w 103"/>
                <a:gd name="T21" fmla="*/ 170 h 180"/>
                <a:gd name="T22" fmla="*/ 4 w 103"/>
                <a:gd name="T23" fmla="*/ 170 h 180"/>
                <a:gd name="T24" fmla="*/ 3 w 103"/>
                <a:gd name="T25" fmla="*/ 15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80">
                  <a:moveTo>
                    <a:pt x="3" y="154"/>
                  </a:moveTo>
                  <a:cubicBezTo>
                    <a:pt x="1" y="114"/>
                    <a:pt x="4" y="62"/>
                    <a:pt x="4" y="62"/>
                  </a:cubicBezTo>
                  <a:cubicBezTo>
                    <a:pt x="4" y="62"/>
                    <a:pt x="3" y="28"/>
                    <a:pt x="15" y="15"/>
                  </a:cubicBezTo>
                  <a:cubicBezTo>
                    <a:pt x="28" y="2"/>
                    <a:pt x="40" y="0"/>
                    <a:pt x="40" y="0"/>
                  </a:cubicBezTo>
                  <a:cubicBezTo>
                    <a:pt x="80" y="5"/>
                    <a:pt x="80" y="5"/>
                    <a:pt x="80" y="5"/>
                  </a:cubicBezTo>
                  <a:cubicBezTo>
                    <a:pt x="94" y="11"/>
                    <a:pt x="101" y="12"/>
                    <a:pt x="101" y="12"/>
                  </a:cubicBezTo>
                  <a:cubicBezTo>
                    <a:pt x="101" y="12"/>
                    <a:pt x="98" y="38"/>
                    <a:pt x="96" y="61"/>
                  </a:cubicBezTo>
                  <a:cubicBezTo>
                    <a:pt x="93" y="91"/>
                    <a:pt x="90" y="118"/>
                    <a:pt x="93" y="140"/>
                  </a:cubicBezTo>
                  <a:cubicBezTo>
                    <a:pt x="94" y="146"/>
                    <a:pt x="95" y="146"/>
                    <a:pt x="96" y="153"/>
                  </a:cubicBezTo>
                  <a:cubicBezTo>
                    <a:pt x="96" y="153"/>
                    <a:pt x="96" y="153"/>
                    <a:pt x="96" y="153"/>
                  </a:cubicBezTo>
                  <a:cubicBezTo>
                    <a:pt x="96" y="153"/>
                    <a:pt x="103" y="161"/>
                    <a:pt x="98" y="170"/>
                  </a:cubicBezTo>
                  <a:cubicBezTo>
                    <a:pt x="35" y="180"/>
                    <a:pt x="6" y="168"/>
                    <a:pt x="4" y="170"/>
                  </a:cubicBezTo>
                  <a:cubicBezTo>
                    <a:pt x="4" y="170"/>
                    <a:pt x="0" y="163"/>
                    <a:pt x="3" y="154"/>
                  </a:cubicBezTo>
                  <a:close/>
                </a:path>
              </a:pathLst>
            </a:custGeom>
            <a:solidFill>
              <a:srgbClr val="B1E3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16">
              <a:extLst>
                <a:ext uri="{FF2B5EF4-FFF2-40B4-BE49-F238E27FC236}">
                  <a16:creationId xmlns:a16="http://schemas.microsoft.com/office/drawing/2014/main" id="{ED5A27F4-5B69-4F36-B15C-A71B47A67BEB}"/>
                </a:ext>
              </a:extLst>
            </p:cNvPr>
            <p:cNvSpPr>
              <a:spLocks/>
            </p:cNvSpPr>
            <p:nvPr/>
          </p:nvSpPr>
          <p:spPr bwMode="auto">
            <a:xfrm>
              <a:off x="3324226" y="2801938"/>
              <a:ext cx="131763" cy="571500"/>
            </a:xfrm>
            <a:custGeom>
              <a:avLst/>
              <a:gdLst>
                <a:gd name="T0" fmla="*/ 43 w 43"/>
                <a:gd name="T1" fmla="*/ 0 h 187"/>
                <a:gd name="T2" fmla="*/ 21 w 43"/>
                <a:gd name="T3" fmla="*/ 41 h 187"/>
                <a:gd name="T4" fmla="*/ 18 w 43"/>
                <a:gd name="T5" fmla="*/ 185 h 187"/>
                <a:gd name="T6" fmla="*/ 2 w 43"/>
                <a:gd name="T7" fmla="*/ 178 h 187"/>
                <a:gd name="T8" fmla="*/ 3 w 43"/>
                <a:gd name="T9" fmla="*/ 98 h 187"/>
                <a:gd name="T10" fmla="*/ 43 w 43"/>
                <a:gd name="T11" fmla="*/ 0 h 187"/>
              </a:gdLst>
              <a:ahLst/>
              <a:cxnLst>
                <a:cxn ang="0">
                  <a:pos x="T0" y="T1"/>
                </a:cxn>
                <a:cxn ang="0">
                  <a:pos x="T2" y="T3"/>
                </a:cxn>
                <a:cxn ang="0">
                  <a:pos x="T4" y="T5"/>
                </a:cxn>
                <a:cxn ang="0">
                  <a:pos x="T6" y="T7"/>
                </a:cxn>
                <a:cxn ang="0">
                  <a:pos x="T8" y="T9"/>
                </a:cxn>
                <a:cxn ang="0">
                  <a:pos x="T10" y="T11"/>
                </a:cxn>
              </a:cxnLst>
              <a:rect l="0" t="0" r="r" b="b"/>
              <a:pathLst>
                <a:path w="43" h="187">
                  <a:moveTo>
                    <a:pt x="43" y="0"/>
                  </a:moveTo>
                  <a:cubicBezTo>
                    <a:pt x="43" y="0"/>
                    <a:pt x="26" y="21"/>
                    <a:pt x="21" y="41"/>
                  </a:cubicBezTo>
                  <a:cubicBezTo>
                    <a:pt x="17" y="61"/>
                    <a:pt x="14" y="137"/>
                    <a:pt x="18" y="185"/>
                  </a:cubicBezTo>
                  <a:cubicBezTo>
                    <a:pt x="18" y="185"/>
                    <a:pt x="10" y="187"/>
                    <a:pt x="2" y="178"/>
                  </a:cubicBezTo>
                  <a:cubicBezTo>
                    <a:pt x="2" y="178"/>
                    <a:pt x="2" y="120"/>
                    <a:pt x="3" y="98"/>
                  </a:cubicBezTo>
                  <a:cubicBezTo>
                    <a:pt x="5" y="69"/>
                    <a:pt x="0" y="4"/>
                    <a:pt x="43" y="0"/>
                  </a:cubicBezTo>
                  <a:close/>
                </a:path>
              </a:pathLst>
            </a:custGeom>
            <a:solidFill>
              <a:srgbClr val="385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17">
              <a:extLst>
                <a:ext uri="{FF2B5EF4-FFF2-40B4-BE49-F238E27FC236}">
                  <a16:creationId xmlns:a16="http://schemas.microsoft.com/office/drawing/2014/main" id="{3E0B2F45-0FBE-4EA7-85A4-AE40CDFB8838}"/>
                </a:ext>
              </a:extLst>
            </p:cNvPr>
            <p:cNvSpPr>
              <a:spLocks/>
            </p:cNvSpPr>
            <p:nvPr/>
          </p:nvSpPr>
          <p:spPr bwMode="auto">
            <a:xfrm>
              <a:off x="3346451" y="2801938"/>
              <a:ext cx="109538" cy="314325"/>
            </a:xfrm>
            <a:custGeom>
              <a:avLst/>
              <a:gdLst>
                <a:gd name="T0" fmla="*/ 9 w 36"/>
                <a:gd name="T1" fmla="*/ 103 h 103"/>
                <a:gd name="T2" fmla="*/ 36 w 36"/>
                <a:gd name="T3" fmla="*/ 0 h 103"/>
                <a:gd name="T4" fmla="*/ 3 w 36"/>
                <a:gd name="T5" fmla="*/ 44 h 103"/>
                <a:gd name="T6" fmla="*/ 9 w 36"/>
                <a:gd name="T7" fmla="*/ 52 h 103"/>
                <a:gd name="T8" fmla="*/ 0 w 36"/>
                <a:gd name="T9" fmla="*/ 66 h 103"/>
                <a:gd name="T10" fmla="*/ 9 w 36"/>
                <a:gd name="T11" fmla="*/ 103 h 103"/>
              </a:gdLst>
              <a:ahLst/>
              <a:cxnLst>
                <a:cxn ang="0">
                  <a:pos x="T0" y="T1"/>
                </a:cxn>
                <a:cxn ang="0">
                  <a:pos x="T2" y="T3"/>
                </a:cxn>
                <a:cxn ang="0">
                  <a:pos x="T4" y="T5"/>
                </a:cxn>
                <a:cxn ang="0">
                  <a:pos x="T6" y="T7"/>
                </a:cxn>
                <a:cxn ang="0">
                  <a:pos x="T8" y="T9"/>
                </a:cxn>
                <a:cxn ang="0">
                  <a:pos x="T10" y="T11"/>
                </a:cxn>
              </a:cxnLst>
              <a:rect l="0" t="0" r="r" b="b"/>
              <a:pathLst>
                <a:path w="36" h="103">
                  <a:moveTo>
                    <a:pt x="9" y="103"/>
                  </a:moveTo>
                  <a:cubicBezTo>
                    <a:pt x="9" y="103"/>
                    <a:pt x="6" y="36"/>
                    <a:pt x="36" y="0"/>
                  </a:cubicBezTo>
                  <a:cubicBezTo>
                    <a:pt x="36" y="0"/>
                    <a:pt x="9" y="29"/>
                    <a:pt x="3" y="44"/>
                  </a:cubicBezTo>
                  <a:cubicBezTo>
                    <a:pt x="4" y="47"/>
                    <a:pt x="9" y="52"/>
                    <a:pt x="9" y="52"/>
                  </a:cubicBezTo>
                  <a:cubicBezTo>
                    <a:pt x="0" y="66"/>
                    <a:pt x="0" y="66"/>
                    <a:pt x="0" y="66"/>
                  </a:cubicBezTo>
                  <a:lnTo>
                    <a:pt x="9" y="103"/>
                  </a:ln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8">
              <a:extLst>
                <a:ext uri="{FF2B5EF4-FFF2-40B4-BE49-F238E27FC236}">
                  <a16:creationId xmlns:a16="http://schemas.microsoft.com/office/drawing/2014/main" id="{3EB20CC4-34F9-42C5-9923-00EA842FB1A2}"/>
                </a:ext>
              </a:extLst>
            </p:cNvPr>
            <p:cNvSpPr>
              <a:spLocks/>
            </p:cNvSpPr>
            <p:nvPr/>
          </p:nvSpPr>
          <p:spPr bwMode="auto">
            <a:xfrm>
              <a:off x="3455988" y="2811463"/>
              <a:ext cx="195263" cy="577850"/>
            </a:xfrm>
            <a:custGeom>
              <a:avLst/>
              <a:gdLst>
                <a:gd name="T0" fmla="*/ 38 w 64"/>
                <a:gd name="T1" fmla="*/ 0 h 189"/>
                <a:gd name="T2" fmla="*/ 61 w 64"/>
                <a:gd name="T3" fmla="*/ 10 h 189"/>
                <a:gd name="T4" fmla="*/ 53 w 64"/>
                <a:gd name="T5" fmla="*/ 90 h 189"/>
                <a:gd name="T6" fmla="*/ 58 w 64"/>
                <a:gd name="T7" fmla="*/ 146 h 189"/>
                <a:gd name="T8" fmla="*/ 63 w 64"/>
                <a:gd name="T9" fmla="*/ 178 h 189"/>
                <a:gd name="T10" fmla="*/ 0 w 64"/>
                <a:gd name="T11" fmla="*/ 184 h 189"/>
                <a:gd name="T12" fmla="*/ 3 w 64"/>
                <a:gd name="T13" fmla="*/ 73 h 189"/>
                <a:gd name="T14" fmla="*/ 38 w 64"/>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9">
                  <a:moveTo>
                    <a:pt x="38" y="0"/>
                  </a:moveTo>
                  <a:cubicBezTo>
                    <a:pt x="38" y="0"/>
                    <a:pt x="51" y="5"/>
                    <a:pt x="61" y="10"/>
                  </a:cubicBezTo>
                  <a:cubicBezTo>
                    <a:pt x="53" y="90"/>
                    <a:pt x="53" y="90"/>
                    <a:pt x="53" y="90"/>
                  </a:cubicBezTo>
                  <a:cubicBezTo>
                    <a:pt x="53" y="90"/>
                    <a:pt x="53" y="132"/>
                    <a:pt x="58" y="146"/>
                  </a:cubicBezTo>
                  <a:cubicBezTo>
                    <a:pt x="64" y="161"/>
                    <a:pt x="63" y="178"/>
                    <a:pt x="63" y="178"/>
                  </a:cubicBezTo>
                  <a:cubicBezTo>
                    <a:pt x="63" y="178"/>
                    <a:pt x="43" y="189"/>
                    <a:pt x="0" y="184"/>
                  </a:cubicBezTo>
                  <a:cubicBezTo>
                    <a:pt x="0" y="184"/>
                    <a:pt x="0" y="112"/>
                    <a:pt x="3" y="73"/>
                  </a:cubicBezTo>
                  <a:cubicBezTo>
                    <a:pt x="5" y="35"/>
                    <a:pt x="21" y="24"/>
                    <a:pt x="38" y="0"/>
                  </a:cubicBezTo>
                  <a:close/>
                </a:path>
              </a:pathLst>
            </a:custGeom>
            <a:solidFill>
              <a:srgbClr val="385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9">
              <a:extLst>
                <a:ext uri="{FF2B5EF4-FFF2-40B4-BE49-F238E27FC236}">
                  <a16:creationId xmlns:a16="http://schemas.microsoft.com/office/drawing/2014/main" id="{958B265B-2270-4744-8B5A-D645DE48BCAE}"/>
                </a:ext>
              </a:extLst>
            </p:cNvPr>
            <p:cNvSpPr>
              <a:spLocks/>
            </p:cNvSpPr>
            <p:nvPr/>
          </p:nvSpPr>
          <p:spPr bwMode="auto">
            <a:xfrm>
              <a:off x="3422651" y="2811463"/>
              <a:ext cx="149225" cy="323850"/>
            </a:xfrm>
            <a:custGeom>
              <a:avLst/>
              <a:gdLst>
                <a:gd name="T0" fmla="*/ 49 w 49"/>
                <a:gd name="T1" fmla="*/ 0 h 106"/>
                <a:gd name="T2" fmla="*/ 45 w 49"/>
                <a:gd name="T3" fmla="*/ 51 h 106"/>
                <a:gd name="T4" fmla="*/ 30 w 49"/>
                <a:gd name="T5" fmla="*/ 58 h 106"/>
                <a:gd name="T6" fmla="*/ 37 w 49"/>
                <a:gd name="T7" fmla="*/ 73 h 106"/>
                <a:gd name="T8" fmla="*/ 12 w 49"/>
                <a:gd name="T9" fmla="*/ 106 h 106"/>
                <a:gd name="T10" fmla="*/ 49 w 49"/>
                <a:gd name="T11" fmla="*/ 0 h 106"/>
              </a:gdLst>
              <a:ahLst/>
              <a:cxnLst>
                <a:cxn ang="0">
                  <a:pos x="T0" y="T1"/>
                </a:cxn>
                <a:cxn ang="0">
                  <a:pos x="T2" y="T3"/>
                </a:cxn>
                <a:cxn ang="0">
                  <a:pos x="T4" y="T5"/>
                </a:cxn>
                <a:cxn ang="0">
                  <a:pos x="T6" y="T7"/>
                </a:cxn>
                <a:cxn ang="0">
                  <a:pos x="T8" y="T9"/>
                </a:cxn>
                <a:cxn ang="0">
                  <a:pos x="T10" y="T11"/>
                </a:cxn>
              </a:cxnLst>
              <a:rect l="0" t="0" r="r" b="b"/>
              <a:pathLst>
                <a:path w="49" h="106">
                  <a:moveTo>
                    <a:pt x="49" y="0"/>
                  </a:moveTo>
                  <a:cubicBezTo>
                    <a:pt x="45" y="51"/>
                    <a:pt x="45" y="51"/>
                    <a:pt x="45" y="51"/>
                  </a:cubicBezTo>
                  <a:cubicBezTo>
                    <a:pt x="30" y="58"/>
                    <a:pt x="30" y="58"/>
                    <a:pt x="30" y="58"/>
                  </a:cubicBezTo>
                  <a:cubicBezTo>
                    <a:pt x="37" y="73"/>
                    <a:pt x="37" y="73"/>
                    <a:pt x="37" y="73"/>
                  </a:cubicBezTo>
                  <a:cubicBezTo>
                    <a:pt x="12" y="106"/>
                    <a:pt x="12" y="106"/>
                    <a:pt x="12" y="106"/>
                  </a:cubicBezTo>
                  <a:cubicBezTo>
                    <a:pt x="12" y="106"/>
                    <a:pt x="0" y="39"/>
                    <a:pt x="49" y="0"/>
                  </a:cubicBez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0">
              <a:extLst>
                <a:ext uri="{FF2B5EF4-FFF2-40B4-BE49-F238E27FC236}">
                  <a16:creationId xmlns:a16="http://schemas.microsoft.com/office/drawing/2014/main" id="{81A47C01-E238-49C7-B4CE-2DE1BEC1FDCD}"/>
                </a:ext>
              </a:extLst>
            </p:cNvPr>
            <p:cNvSpPr>
              <a:spLocks/>
            </p:cNvSpPr>
            <p:nvPr/>
          </p:nvSpPr>
          <p:spPr bwMode="auto">
            <a:xfrm>
              <a:off x="3395663" y="2900363"/>
              <a:ext cx="60325" cy="433388"/>
            </a:xfrm>
            <a:custGeom>
              <a:avLst/>
              <a:gdLst>
                <a:gd name="T0" fmla="*/ 20 w 20"/>
                <a:gd name="T1" fmla="*/ 0 h 142"/>
                <a:gd name="T2" fmla="*/ 14 w 20"/>
                <a:gd name="T3" fmla="*/ 35 h 142"/>
                <a:gd name="T4" fmla="*/ 10 w 20"/>
                <a:gd name="T5" fmla="*/ 71 h 142"/>
                <a:gd name="T6" fmla="*/ 8 w 20"/>
                <a:gd name="T7" fmla="*/ 88 h 142"/>
                <a:gd name="T8" fmla="*/ 7 w 20"/>
                <a:gd name="T9" fmla="*/ 97 h 142"/>
                <a:gd name="T10" fmla="*/ 7 w 20"/>
                <a:gd name="T11" fmla="*/ 106 h 142"/>
                <a:gd name="T12" fmla="*/ 6 w 20"/>
                <a:gd name="T13" fmla="*/ 124 h 142"/>
                <a:gd name="T14" fmla="*/ 5 w 20"/>
                <a:gd name="T15" fmla="*/ 142 h 142"/>
                <a:gd name="T16" fmla="*/ 2 w 20"/>
                <a:gd name="T17" fmla="*/ 124 h 142"/>
                <a:gd name="T18" fmla="*/ 1 w 20"/>
                <a:gd name="T19" fmla="*/ 106 h 142"/>
                <a:gd name="T20" fmla="*/ 2 w 20"/>
                <a:gd name="T21" fmla="*/ 70 h 142"/>
                <a:gd name="T22" fmla="*/ 8 w 20"/>
                <a:gd name="T23" fmla="*/ 34 h 142"/>
                <a:gd name="T24" fmla="*/ 20 w 20"/>
                <a:gd name="T2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2">
                  <a:moveTo>
                    <a:pt x="20" y="0"/>
                  </a:moveTo>
                  <a:cubicBezTo>
                    <a:pt x="18" y="12"/>
                    <a:pt x="16" y="24"/>
                    <a:pt x="14" y="35"/>
                  </a:cubicBezTo>
                  <a:cubicBezTo>
                    <a:pt x="12" y="47"/>
                    <a:pt x="11" y="59"/>
                    <a:pt x="10" y="71"/>
                  </a:cubicBezTo>
                  <a:cubicBezTo>
                    <a:pt x="9" y="76"/>
                    <a:pt x="8" y="82"/>
                    <a:pt x="8" y="88"/>
                  </a:cubicBezTo>
                  <a:cubicBezTo>
                    <a:pt x="8" y="91"/>
                    <a:pt x="8" y="94"/>
                    <a:pt x="7" y="97"/>
                  </a:cubicBezTo>
                  <a:cubicBezTo>
                    <a:pt x="7" y="100"/>
                    <a:pt x="7" y="103"/>
                    <a:pt x="7" y="106"/>
                  </a:cubicBezTo>
                  <a:cubicBezTo>
                    <a:pt x="7" y="112"/>
                    <a:pt x="6" y="118"/>
                    <a:pt x="6" y="124"/>
                  </a:cubicBezTo>
                  <a:cubicBezTo>
                    <a:pt x="6" y="130"/>
                    <a:pt x="6" y="136"/>
                    <a:pt x="5" y="142"/>
                  </a:cubicBezTo>
                  <a:cubicBezTo>
                    <a:pt x="4" y="136"/>
                    <a:pt x="3" y="130"/>
                    <a:pt x="2" y="124"/>
                  </a:cubicBezTo>
                  <a:cubicBezTo>
                    <a:pt x="2" y="118"/>
                    <a:pt x="1" y="112"/>
                    <a:pt x="1" y="106"/>
                  </a:cubicBezTo>
                  <a:cubicBezTo>
                    <a:pt x="0" y="94"/>
                    <a:pt x="1" y="82"/>
                    <a:pt x="2" y="70"/>
                  </a:cubicBezTo>
                  <a:cubicBezTo>
                    <a:pt x="3" y="58"/>
                    <a:pt x="5" y="46"/>
                    <a:pt x="8" y="34"/>
                  </a:cubicBezTo>
                  <a:cubicBezTo>
                    <a:pt x="11" y="23"/>
                    <a:pt x="15" y="11"/>
                    <a:pt x="20" y="0"/>
                  </a:cubicBezTo>
                  <a:close/>
                </a:path>
              </a:pathLst>
            </a:custGeom>
            <a:solidFill>
              <a:srgbClr val="3E8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1">
              <a:extLst>
                <a:ext uri="{FF2B5EF4-FFF2-40B4-BE49-F238E27FC236}">
                  <a16:creationId xmlns:a16="http://schemas.microsoft.com/office/drawing/2014/main" id="{EE08A9EE-6D3B-4831-A4B4-E89899DD1A2D}"/>
                </a:ext>
              </a:extLst>
            </p:cNvPr>
            <p:cNvSpPr>
              <a:spLocks/>
            </p:cNvSpPr>
            <p:nvPr/>
          </p:nvSpPr>
          <p:spPr bwMode="auto">
            <a:xfrm>
              <a:off x="3440113" y="2709863"/>
              <a:ext cx="122238" cy="190500"/>
            </a:xfrm>
            <a:custGeom>
              <a:avLst/>
              <a:gdLst>
                <a:gd name="T0" fmla="*/ 5 w 40"/>
                <a:gd name="T1" fmla="*/ 32 h 62"/>
                <a:gd name="T2" fmla="*/ 4 w 40"/>
                <a:gd name="T3" fmla="*/ 11 h 62"/>
                <a:gd name="T4" fmla="*/ 37 w 40"/>
                <a:gd name="T5" fmla="*/ 0 h 62"/>
                <a:gd name="T6" fmla="*/ 39 w 40"/>
                <a:gd name="T7" fmla="*/ 34 h 62"/>
                <a:gd name="T8" fmla="*/ 16 w 40"/>
                <a:gd name="T9" fmla="*/ 49 h 62"/>
                <a:gd name="T10" fmla="*/ 11 w 40"/>
                <a:gd name="T11" fmla="*/ 50 h 62"/>
                <a:gd name="T12" fmla="*/ 11 w 40"/>
                <a:gd name="T13" fmla="*/ 50 h 62"/>
                <a:gd name="T14" fmla="*/ 5 w 40"/>
                <a:gd name="T15" fmla="*/ 62 h 62"/>
                <a:gd name="T16" fmla="*/ 3 w 40"/>
                <a:gd name="T17" fmla="*/ 49 h 62"/>
                <a:gd name="T18" fmla="*/ 5 w 40"/>
                <a:gd name="T19"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2">
                  <a:moveTo>
                    <a:pt x="5" y="32"/>
                  </a:moveTo>
                  <a:cubicBezTo>
                    <a:pt x="5" y="22"/>
                    <a:pt x="4" y="11"/>
                    <a:pt x="4" y="11"/>
                  </a:cubicBezTo>
                  <a:cubicBezTo>
                    <a:pt x="37" y="0"/>
                    <a:pt x="37" y="0"/>
                    <a:pt x="37" y="0"/>
                  </a:cubicBezTo>
                  <a:cubicBezTo>
                    <a:pt x="37" y="0"/>
                    <a:pt x="39" y="31"/>
                    <a:pt x="39" y="34"/>
                  </a:cubicBezTo>
                  <a:cubicBezTo>
                    <a:pt x="40" y="36"/>
                    <a:pt x="26" y="46"/>
                    <a:pt x="16" y="49"/>
                  </a:cubicBezTo>
                  <a:cubicBezTo>
                    <a:pt x="14" y="50"/>
                    <a:pt x="12" y="50"/>
                    <a:pt x="11" y="50"/>
                  </a:cubicBezTo>
                  <a:cubicBezTo>
                    <a:pt x="11" y="50"/>
                    <a:pt x="11" y="50"/>
                    <a:pt x="11" y="50"/>
                  </a:cubicBezTo>
                  <a:cubicBezTo>
                    <a:pt x="5" y="62"/>
                    <a:pt x="5" y="62"/>
                    <a:pt x="5" y="62"/>
                  </a:cubicBezTo>
                  <a:cubicBezTo>
                    <a:pt x="3" y="49"/>
                    <a:pt x="3" y="49"/>
                    <a:pt x="3" y="49"/>
                  </a:cubicBezTo>
                  <a:cubicBezTo>
                    <a:pt x="3" y="49"/>
                    <a:pt x="0" y="43"/>
                    <a:pt x="5" y="32"/>
                  </a:cubicBez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22">
              <a:extLst>
                <a:ext uri="{FF2B5EF4-FFF2-40B4-BE49-F238E27FC236}">
                  <a16:creationId xmlns:a16="http://schemas.microsoft.com/office/drawing/2014/main" id="{407D4C99-6B74-40A0-9026-60D969BEC5F0}"/>
                </a:ext>
              </a:extLst>
            </p:cNvPr>
            <p:cNvSpPr>
              <a:spLocks/>
            </p:cNvSpPr>
            <p:nvPr/>
          </p:nvSpPr>
          <p:spPr bwMode="auto">
            <a:xfrm>
              <a:off x="3425826" y="2795588"/>
              <a:ext cx="30163" cy="76200"/>
            </a:xfrm>
            <a:custGeom>
              <a:avLst/>
              <a:gdLst>
                <a:gd name="T0" fmla="*/ 8 w 10"/>
                <a:gd name="T1" fmla="*/ 21 h 25"/>
                <a:gd name="T2" fmla="*/ 0 w 10"/>
                <a:gd name="T3" fmla="*/ 25 h 25"/>
                <a:gd name="T4" fmla="*/ 9 w 10"/>
                <a:gd name="T5" fmla="*/ 0 h 25"/>
                <a:gd name="T6" fmla="*/ 10 w 10"/>
                <a:gd name="T7" fmla="*/ 2 h 25"/>
                <a:gd name="T8" fmla="*/ 8 w 10"/>
                <a:gd name="T9" fmla="*/ 21 h 25"/>
              </a:gdLst>
              <a:ahLst/>
              <a:cxnLst>
                <a:cxn ang="0">
                  <a:pos x="T0" y="T1"/>
                </a:cxn>
                <a:cxn ang="0">
                  <a:pos x="T2" y="T3"/>
                </a:cxn>
                <a:cxn ang="0">
                  <a:pos x="T4" y="T5"/>
                </a:cxn>
                <a:cxn ang="0">
                  <a:pos x="T6" y="T7"/>
                </a:cxn>
                <a:cxn ang="0">
                  <a:pos x="T8" y="T9"/>
                </a:cxn>
              </a:cxnLst>
              <a:rect l="0" t="0" r="r" b="b"/>
              <a:pathLst>
                <a:path w="10" h="25">
                  <a:moveTo>
                    <a:pt x="8" y="21"/>
                  </a:moveTo>
                  <a:cubicBezTo>
                    <a:pt x="0" y="25"/>
                    <a:pt x="0" y="25"/>
                    <a:pt x="0" y="25"/>
                  </a:cubicBezTo>
                  <a:cubicBezTo>
                    <a:pt x="0" y="25"/>
                    <a:pt x="2" y="7"/>
                    <a:pt x="9" y="0"/>
                  </a:cubicBezTo>
                  <a:cubicBezTo>
                    <a:pt x="10" y="2"/>
                    <a:pt x="10" y="2"/>
                    <a:pt x="10" y="2"/>
                  </a:cubicBezTo>
                  <a:cubicBezTo>
                    <a:pt x="10" y="2"/>
                    <a:pt x="6" y="17"/>
                    <a:pt x="8" y="21"/>
                  </a:cubicBez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3">
              <a:extLst>
                <a:ext uri="{FF2B5EF4-FFF2-40B4-BE49-F238E27FC236}">
                  <a16:creationId xmlns:a16="http://schemas.microsoft.com/office/drawing/2014/main" id="{7BCF5910-12A4-4F85-89B6-DA04DAC30509}"/>
                </a:ext>
              </a:extLst>
            </p:cNvPr>
            <p:cNvSpPr>
              <a:spLocks/>
            </p:cNvSpPr>
            <p:nvPr/>
          </p:nvSpPr>
          <p:spPr bwMode="auto">
            <a:xfrm>
              <a:off x="3475038" y="2801938"/>
              <a:ext cx="103188" cy="88900"/>
            </a:xfrm>
            <a:custGeom>
              <a:avLst/>
              <a:gdLst>
                <a:gd name="T0" fmla="*/ 28 w 34"/>
                <a:gd name="T1" fmla="*/ 0 h 29"/>
                <a:gd name="T2" fmla="*/ 0 w 34"/>
                <a:gd name="T3" fmla="*/ 20 h 29"/>
                <a:gd name="T4" fmla="*/ 7 w 34"/>
                <a:gd name="T5" fmla="*/ 29 h 29"/>
                <a:gd name="T6" fmla="*/ 34 w 34"/>
                <a:gd name="T7" fmla="*/ 6 h 29"/>
                <a:gd name="T8" fmla="*/ 28 w 34"/>
                <a:gd name="T9" fmla="*/ 0 h 29"/>
              </a:gdLst>
              <a:ahLst/>
              <a:cxnLst>
                <a:cxn ang="0">
                  <a:pos x="T0" y="T1"/>
                </a:cxn>
                <a:cxn ang="0">
                  <a:pos x="T2" y="T3"/>
                </a:cxn>
                <a:cxn ang="0">
                  <a:pos x="T4" y="T5"/>
                </a:cxn>
                <a:cxn ang="0">
                  <a:pos x="T6" y="T7"/>
                </a:cxn>
                <a:cxn ang="0">
                  <a:pos x="T8" y="T9"/>
                </a:cxn>
              </a:cxnLst>
              <a:rect l="0" t="0" r="r" b="b"/>
              <a:pathLst>
                <a:path w="34" h="29">
                  <a:moveTo>
                    <a:pt x="28" y="0"/>
                  </a:moveTo>
                  <a:cubicBezTo>
                    <a:pt x="28" y="0"/>
                    <a:pt x="23" y="16"/>
                    <a:pt x="0" y="20"/>
                  </a:cubicBezTo>
                  <a:cubicBezTo>
                    <a:pt x="7" y="29"/>
                    <a:pt x="7" y="29"/>
                    <a:pt x="7" y="29"/>
                  </a:cubicBezTo>
                  <a:cubicBezTo>
                    <a:pt x="7" y="29"/>
                    <a:pt x="25" y="21"/>
                    <a:pt x="34" y="6"/>
                  </a:cubicBezTo>
                  <a:cubicBezTo>
                    <a:pt x="34" y="6"/>
                    <a:pt x="32" y="3"/>
                    <a:pt x="28" y="0"/>
                  </a:cubicBez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24">
              <a:extLst>
                <a:ext uri="{FF2B5EF4-FFF2-40B4-BE49-F238E27FC236}">
                  <a16:creationId xmlns:a16="http://schemas.microsoft.com/office/drawing/2014/main" id="{9FF9AC98-C918-4DFE-B90F-FB55F8E97352}"/>
                </a:ext>
              </a:extLst>
            </p:cNvPr>
            <p:cNvSpPr>
              <a:spLocks/>
            </p:cNvSpPr>
            <p:nvPr/>
          </p:nvSpPr>
          <p:spPr bwMode="auto">
            <a:xfrm>
              <a:off x="3275013" y="3132138"/>
              <a:ext cx="131763" cy="88900"/>
            </a:xfrm>
            <a:custGeom>
              <a:avLst/>
              <a:gdLst>
                <a:gd name="T0" fmla="*/ 26 w 43"/>
                <a:gd name="T1" fmla="*/ 6 h 29"/>
                <a:gd name="T2" fmla="*/ 5 w 43"/>
                <a:gd name="T3" fmla="*/ 5 h 29"/>
                <a:gd name="T4" fmla="*/ 20 w 43"/>
                <a:gd name="T5" fmla="*/ 11 h 29"/>
                <a:gd name="T6" fmla="*/ 11 w 43"/>
                <a:gd name="T7" fmla="*/ 12 h 29"/>
                <a:gd name="T8" fmla="*/ 1 w 43"/>
                <a:gd name="T9" fmla="*/ 12 h 29"/>
                <a:gd name="T10" fmla="*/ 5 w 43"/>
                <a:gd name="T11" fmla="*/ 17 h 29"/>
                <a:gd name="T12" fmla="*/ 21 w 43"/>
                <a:gd name="T13" fmla="*/ 19 h 29"/>
                <a:gd name="T14" fmla="*/ 7 w 43"/>
                <a:gd name="T15" fmla="*/ 19 h 29"/>
                <a:gd name="T16" fmla="*/ 6 w 43"/>
                <a:gd name="T17" fmla="*/ 23 h 29"/>
                <a:gd name="T18" fmla="*/ 19 w 43"/>
                <a:gd name="T19" fmla="*/ 23 h 29"/>
                <a:gd name="T20" fmla="*/ 9 w 43"/>
                <a:gd name="T21" fmla="*/ 25 h 29"/>
                <a:gd name="T22" fmla="*/ 6 w 43"/>
                <a:gd name="T23" fmla="*/ 28 h 29"/>
                <a:gd name="T24" fmla="*/ 20 w 43"/>
                <a:gd name="T25" fmla="*/ 28 h 29"/>
                <a:gd name="T26" fmla="*/ 41 w 43"/>
                <a:gd name="T27" fmla="*/ 17 h 29"/>
                <a:gd name="T28" fmla="*/ 35 w 43"/>
                <a:gd name="T29" fmla="*/ 6 h 29"/>
                <a:gd name="T30" fmla="*/ 24 w 43"/>
                <a:gd name="T31" fmla="*/ 0 h 29"/>
                <a:gd name="T32" fmla="*/ 26 w 43"/>
                <a:gd name="T3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29">
                  <a:moveTo>
                    <a:pt x="26" y="6"/>
                  </a:moveTo>
                  <a:cubicBezTo>
                    <a:pt x="18" y="6"/>
                    <a:pt x="8" y="2"/>
                    <a:pt x="5" y="5"/>
                  </a:cubicBezTo>
                  <a:cubicBezTo>
                    <a:pt x="3" y="7"/>
                    <a:pt x="11" y="10"/>
                    <a:pt x="20" y="11"/>
                  </a:cubicBezTo>
                  <a:cubicBezTo>
                    <a:pt x="20" y="11"/>
                    <a:pt x="18" y="13"/>
                    <a:pt x="11" y="12"/>
                  </a:cubicBezTo>
                  <a:cubicBezTo>
                    <a:pt x="4" y="10"/>
                    <a:pt x="2" y="10"/>
                    <a:pt x="1" y="12"/>
                  </a:cubicBezTo>
                  <a:cubicBezTo>
                    <a:pt x="0" y="13"/>
                    <a:pt x="3" y="16"/>
                    <a:pt x="5" y="17"/>
                  </a:cubicBezTo>
                  <a:cubicBezTo>
                    <a:pt x="9" y="18"/>
                    <a:pt x="17" y="18"/>
                    <a:pt x="21" y="19"/>
                  </a:cubicBezTo>
                  <a:cubicBezTo>
                    <a:pt x="21" y="19"/>
                    <a:pt x="13" y="19"/>
                    <a:pt x="7" y="19"/>
                  </a:cubicBezTo>
                  <a:cubicBezTo>
                    <a:pt x="0" y="18"/>
                    <a:pt x="3" y="22"/>
                    <a:pt x="6" y="23"/>
                  </a:cubicBezTo>
                  <a:cubicBezTo>
                    <a:pt x="10" y="24"/>
                    <a:pt x="19" y="23"/>
                    <a:pt x="19" y="23"/>
                  </a:cubicBezTo>
                  <a:cubicBezTo>
                    <a:pt x="19" y="23"/>
                    <a:pt x="12" y="25"/>
                    <a:pt x="9" y="25"/>
                  </a:cubicBezTo>
                  <a:cubicBezTo>
                    <a:pt x="5" y="25"/>
                    <a:pt x="6" y="27"/>
                    <a:pt x="6" y="28"/>
                  </a:cubicBezTo>
                  <a:cubicBezTo>
                    <a:pt x="6" y="29"/>
                    <a:pt x="10" y="29"/>
                    <a:pt x="20" y="28"/>
                  </a:cubicBezTo>
                  <a:cubicBezTo>
                    <a:pt x="30" y="27"/>
                    <a:pt x="40" y="24"/>
                    <a:pt x="41" y="17"/>
                  </a:cubicBezTo>
                  <a:cubicBezTo>
                    <a:pt x="43" y="10"/>
                    <a:pt x="39" y="8"/>
                    <a:pt x="35" y="6"/>
                  </a:cubicBezTo>
                  <a:cubicBezTo>
                    <a:pt x="32" y="3"/>
                    <a:pt x="24" y="0"/>
                    <a:pt x="24" y="0"/>
                  </a:cubicBezTo>
                  <a:lnTo>
                    <a:pt x="26" y="6"/>
                  </a:ln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25">
              <a:extLst>
                <a:ext uri="{FF2B5EF4-FFF2-40B4-BE49-F238E27FC236}">
                  <a16:creationId xmlns:a16="http://schemas.microsoft.com/office/drawing/2014/main" id="{9079F7C5-0D67-4CC3-BBF3-77BF71E736D9}"/>
                </a:ext>
              </a:extLst>
            </p:cNvPr>
            <p:cNvSpPr>
              <a:spLocks/>
            </p:cNvSpPr>
            <p:nvPr/>
          </p:nvSpPr>
          <p:spPr bwMode="auto">
            <a:xfrm>
              <a:off x="3379788" y="3141663"/>
              <a:ext cx="30163" cy="76200"/>
            </a:xfrm>
            <a:custGeom>
              <a:avLst/>
              <a:gdLst>
                <a:gd name="T0" fmla="*/ 10 w 10"/>
                <a:gd name="T1" fmla="*/ 25 h 25"/>
                <a:gd name="T2" fmla="*/ 6 w 10"/>
                <a:gd name="T3" fmla="*/ 24 h 25"/>
                <a:gd name="T4" fmla="*/ 5 w 10"/>
                <a:gd name="T5" fmla="*/ 2 h 25"/>
                <a:gd name="T6" fmla="*/ 8 w 10"/>
                <a:gd name="T7" fmla="*/ 0 h 25"/>
                <a:gd name="T8" fmla="*/ 10 w 10"/>
                <a:gd name="T9" fmla="*/ 25 h 25"/>
              </a:gdLst>
              <a:ahLst/>
              <a:cxnLst>
                <a:cxn ang="0">
                  <a:pos x="T0" y="T1"/>
                </a:cxn>
                <a:cxn ang="0">
                  <a:pos x="T2" y="T3"/>
                </a:cxn>
                <a:cxn ang="0">
                  <a:pos x="T4" y="T5"/>
                </a:cxn>
                <a:cxn ang="0">
                  <a:pos x="T6" y="T7"/>
                </a:cxn>
                <a:cxn ang="0">
                  <a:pos x="T8" y="T9"/>
                </a:cxn>
              </a:cxnLst>
              <a:rect l="0" t="0" r="r" b="b"/>
              <a:pathLst>
                <a:path w="10" h="25">
                  <a:moveTo>
                    <a:pt x="10" y="25"/>
                  </a:moveTo>
                  <a:cubicBezTo>
                    <a:pt x="6" y="24"/>
                    <a:pt x="6" y="24"/>
                    <a:pt x="6" y="24"/>
                  </a:cubicBezTo>
                  <a:cubicBezTo>
                    <a:pt x="6" y="24"/>
                    <a:pt x="0" y="12"/>
                    <a:pt x="5" y="2"/>
                  </a:cubicBezTo>
                  <a:cubicBezTo>
                    <a:pt x="8" y="0"/>
                    <a:pt x="8" y="0"/>
                    <a:pt x="8" y="0"/>
                  </a:cubicBezTo>
                  <a:lnTo>
                    <a:pt x="10" y="25"/>
                  </a:ln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6">
              <a:extLst>
                <a:ext uri="{FF2B5EF4-FFF2-40B4-BE49-F238E27FC236}">
                  <a16:creationId xmlns:a16="http://schemas.microsoft.com/office/drawing/2014/main" id="{B82179B9-C364-4E36-B98F-F46D798144ED}"/>
                </a:ext>
              </a:extLst>
            </p:cNvPr>
            <p:cNvSpPr>
              <a:spLocks/>
            </p:cNvSpPr>
            <p:nvPr/>
          </p:nvSpPr>
          <p:spPr bwMode="auto">
            <a:xfrm>
              <a:off x="3395663" y="2841626"/>
              <a:ext cx="347663" cy="412750"/>
            </a:xfrm>
            <a:custGeom>
              <a:avLst/>
              <a:gdLst>
                <a:gd name="T0" fmla="*/ 81 w 114"/>
                <a:gd name="T1" fmla="*/ 0 h 135"/>
                <a:gd name="T2" fmla="*/ 69 w 114"/>
                <a:gd name="T3" fmla="*/ 52 h 135"/>
                <a:gd name="T4" fmla="*/ 73 w 114"/>
                <a:gd name="T5" fmla="*/ 80 h 135"/>
                <a:gd name="T6" fmla="*/ 72 w 114"/>
                <a:gd name="T7" fmla="*/ 88 h 135"/>
                <a:gd name="T8" fmla="*/ 4 w 114"/>
                <a:gd name="T9" fmla="*/ 97 h 135"/>
                <a:gd name="T10" fmla="*/ 3 w 114"/>
                <a:gd name="T11" fmla="*/ 98 h 135"/>
                <a:gd name="T12" fmla="*/ 6 w 114"/>
                <a:gd name="T13" fmla="*/ 123 h 135"/>
                <a:gd name="T14" fmla="*/ 7 w 114"/>
                <a:gd name="T15" fmla="*/ 124 h 135"/>
                <a:gd name="T16" fmla="*/ 105 w 114"/>
                <a:gd name="T17" fmla="*/ 112 h 135"/>
                <a:gd name="T18" fmla="*/ 108 w 114"/>
                <a:gd name="T19" fmla="*/ 37 h 135"/>
                <a:gd name="T20" fmla="*/ 81 w 114"/>
                <a:gd name="T2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35">
                  <a:moveTo>
                    <a:pt x="81" y="0"/>
                  </a:moveTo>
                  <a:cubicBezTo>
                    <a:pt x="81" y="0"/>
                    <a:pt x="65" y="18"/>
                    <a:pt x="69" y="52"/>
                  </a:cubicBezTo>
                  <a:cubicBezTo>
                    <a:pt x="69" y="52"/>
                    <a:pt x="70" y="58"/>
                    <a:pt x="73" y="80"/>
                  </a:cubicBezTo>
                  <a:cubicBezTo>
                    <a:pt x="74" y="81"/>
                    <a:pt x="73" y="86"/>
                    <a:pt x="72" y="88"/>
                  </a:cubicBezTo>
                  <a:cubicBezTo>
                    <a:pt x="66" y="95"/>
                    <a:pt x="23" y="93"/>
                    <a:pt x="4" y="97"/>
                  </a:cubicBezTo>
                  <a:cubicBezTo>
                    <a:pt x="3" y="98"/>
                    <a:pt x="3" y="98"/>
                    <a:pt x="3" y="98"/>
                  </a:cubicBezTo>
                  <a:cubicBezTo>
                    <a:pt x="2" y="100"/>
                    <a:pt x="0" y="113"/>
                    <a:pt x="6" y="123"/>
                  </a:cubicBezTo>
                  <a:cubicBezTo>
                    <a:pt x="6" y="124"/>
                    <a:pt x="6" y="124"/>
                    <a:pt x="7" y="124"/>
                  </a:cubicBezTo>
                  <a:cubicBezTo>
                    <a:pt x="12" y="123"/>
                    <a:pt x="102" y="135"/>
                    <a:pt x="105" y="112"/>
                  </a:cubicBezTo>
                  <a:cubicBezTo>
                    <a:pt x="105" y="112"/>
                    <a:pt x="114" y="59"/>
                    <a:pt x="108" y="37"/>
                  </a:cubicBezTo>
                  <a:cubicBezTo>
                    <a:pt x="102" y="15"/>
                    <a:pt x="97" y="6"/>
                    <a:pt x="81" y="0"/>
                  </a:cubicBez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27">
              <a:extLst>
                <a:ext uri="{FF2B5EF4-FFF2-40B4-BE49-F238E27FC236}">
                  <a16:creationId xmlns:a16="http://schemas.microsoft.com/office/drawing/2014/main" id="{AA84DB3D-B02E-4EDE-BBBE-3B0DDE657121}"/>
                </a:ext>
              </a:extLst>
            </p:cNvPr>
            <p:cNvSpPr>
              <a:spLocks/>
            </p:cNvSpPr>
            <p:nvPr/>
          </p:nvSpPr>
          <p:spPr bwMode="auto">
            <a:xfrm>
              <a:off x="3132138" y="2927351"/>
              <a:ext cx="241300" cy="317500"/>
            </a:xfrm>
            <a:custGeom>
              <a:avLst/>
              <a:gdLst>
                <a:gd name="T0" fmla="*/ 0 w 152"/>
                <a:gd name="T1" fmla="*/ 0 h 200"/>
                <a:gd name="T2" fmla="*/ 117 w 152"/>
                <a:gd name="T3" fmla="*/ 37 h 200"/>
                <a:gd name="T4" fmla="*/ 152 w 152"/>
                <a:gd name="T5" fmla="*/ 200 h 200"/>
                <a:gd name="T6" fmla="*/ 35 w 152"/>
                <a:gd name="T7" fmla="*/ 164 h 200"/>
                <a:gd name="T8" fmla="*/ 0 w 152"/>
                <a:gd name="T9" fmla="*/ 0 h 200"/>
              </a:gdLst>
              <a:ahLst/>
              <a:cxnLst>
                <a:cxn ang="0">
                  <a:pos x="T0" y="T1"/>
                </a:cxn>
                <a:cxn ang="0">
                  <a:pos x="T2" y="T3"/>
                </a:cxn>
                <a:cxn ang="0">
                  <a:pos x="T4" y="T5"/>
                </a:cxn>
                <a:cxn ang="0">
                  <a:pos x="T6" y="T7"/>
                </a:cxn>
                <a:cxn ang="0">
                  <a:pos x="T8" y="T9"/>
                </a:cxn>
              </a:cxnLst>
              <a:rect l="0" t="0" r="r" b="b"/>
              <a:pathLst>
                <a:path w="152" h="200">
                  <a:moveTo>
                    <a:pt x="0" y="0"/>
                  </a:moveTo>
                  <a:lnTo>
                    <a:pt x="117" y="37"/>
                  </a:lnTo>
                  <a:lnTo>
                    <a:pt x="152" y="200"/>
                  </a:lnTo>
                  <a:lnTo>
                    <a:pt x="35" y="164"/>
                  </a:lnTo>
                  <a:lnTo>
                    <a:pt x="0" y="0"/>
                  </a:lnTo>
                  <a:close/>
                </a:path>
              </a:pathLst>
            </a:custGeom>
            <a:solidFill>
              <a:srgbClr val="3E8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28">
              <a:extLst>
                <a:ext uri="{FF2B5EF4-FFF2-40B4-BE49-F238E27FC236}">
                  <a16:creationId xmlns:a16="http://schemas.microsoft.com/office/drawing/2014/main" id="{513A4CCC-1EB6-4A55-A47E-EF4CC3A8A068}"/>
                </a:ext>
              </a:extLst>
            </p:cNvPr>
            <p:cNvSpPr>
              <a:spLocks/>
            </p:cNvSpPr>
            <p:nvPr/>
          </p:nvSpPr>
          <p:spPr bwMode="auto">
            <a:xfrm>
              <a:off x="3152776" y="3095626"/>
              <a:ext cx="61913" cy="79375"/>
            </a:xfrm>
            <a:custGeom>
              <a:avLst/>
              <a:gdLst>
                <a:gd name="T0" fmla="*/ 9 w 20"/>
                <a:gd name="T1" fmla="*/ 1 h 26"/>
                <a:gd name="T2" fmla="*/ 0 w 20"/>
                <a:gd name="T3" fmla="*/ 8 h 26"/>
                <a:gd name="T4" fmla="*/ 4 w 20"/>
                <a:gd name="T5" fmla="*/ 22 h 26"/>
                <a:gd name="T6" fmla="*/ 16 w 20"/>
                <a:gd name="T7" fmla="*/ 24 h 26"/>
                <a:gd name="T8" fmla="*/ 10 w 20"/>
                <a:gd name="T9" fmla="*/ 20 h 26"/>
                <a:gd name="T10" fmla="*/ 17 w 20"/>
                <a:gd name="T11" fmla="*/ 17 h 26"/>
                <a:gd name="T12" fmla="*/ 8 w 20"/>
                <a:gd name="T13" fmla="*/ 14 h 26"/>
                <a:gd name="T14" fmla="*/ 18 w 20"/>
                <a:gd name="T15" fmla="*/ 13 h 26"/>
                <a:gd name="T16" fmla="*/ 8 w 20"/>
                <a:gd name="T17" fmla="*/ 8 h 26"/>
                <a:gd name="T18" fmla="*/ 20 w 20"/>
                <a:gd name="T19" fmla="*/ 5 h 26"/>
                <a:gd name="T20" fmla="*/ 9 w 20"/>
                <a:gd name="T2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6">
                  <a:moveTo>
                    <a:pt x="9" y="1"/>
                  </a:moveTo>
                  <a:cubicBezTo>
                    <a:pt x="4" y="0"/>
                    <a:pt x="0" y="3"/>
                    <a:pt x="0" y="8"/>
                  </a:cubicBezTo>
                  <a:cubicBezTo>
                    <a:pt x="1" y="13"/>
                    <a:pt x="1" y="20"/>
                    <a:pt x="4" y="22"/>
                  </a:cubicBezTo>
                  <a:cubicBezTo>
                    <a:pt x="9" y="26"/>
                    <a:pt x="16" y="26"/>
                    <a:pt x="16" y="24"/>
                  </a:cubicBezTo>
                  <a:cubicBezTo>
                    <a:pt x="16" y="22"/>
                    <a:pt x="10" y="20"/>
                    <a:pt x="10" y="20"/>
                  </a:cubicBezTo>
                  <a:cubicBezTo>
                    <a:pt x="10" y="20"/>
                    <a:pt x="17" y="21"/>
                    <a:pt x="17" y="17"/>
                  </a:cubicBezTo>
                  <a:cubicBezTo>
                    <a:pt x="17" y="14"/>
                    <a:pt x="8" y="14"/>
                    <a:pt x="8" y="14"/>
                  </a:cubicBezTo>
                  <a:cubicBezTo>
                    <a:pt x="8" y="14"/>
                    <a:pt x="18" y="16"/>
                    <a:pt x="18" y="13"/>
                  </a:cubicBezTo>
                  <a:cubicBezTo>
                    <a:pt x="19" y="9"/>
                    <a:pt x="8" y="8"/>
                    <a:pt x="8" y="8"/>
                  </a:cubicBezTo>
                  <a:cubicBezTo>
                    <a:pt x="8" y="8"/>
                    <a:pt x="20" y="10"/>
                    <a:pt x="20" y="5"/>
                  </a:cubicBezTo>
                  <a:cubicBezTo>
                    <a:pt x="20" y="3"/>
                    <a:pt x="15" y="1"/>
                    <a:pt x="9" y="1"/>
                  </a:cubicBez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29">
              <a:extLst>
                <a:ext uri="{FF2B5EF4-FFF2-40B4-BE49-F238E27FC236}">
                  <a16:creationId xmlns:a16="http://schemas.microsoft.com/office/drawing/2014/main" id="{A4451AFC-ED8E-446B-AB2E-46F18D3577A5}"/>
                </a:ext>
              </a:extLst>
            </p:cNvPr>
            <p:cNvSpPr>
              <a:spLocks/>
            </p:cNvSpPr>
            <p:nvPr/>
          </p:nvSpPr>
          <p:spPr bwMode="auto">
            <a:xfrm>
              <a:off x="3386138" y="2581276"/>
              <a:ext cx="198438" cy="236538"/>
            </a:xfrm>
            <a:custGeom>
              <a:avLst/>
              <a:gdLst>
                <a:gd name="T0" fmla="*/ 13 w 65"/>
                <a:gd name="T1" fmla="*/ 10 h 77"/>
                <a:gd name="T2" fmla="*/ 18 w 65"/>
                <a:gd name="T3" fmla="*/ 7 h 77"/>
                <a:gd name="T4" fmla="*/ 62 w 65"/>
                <a:gd name="T5" fmla="*/ 31 h 77"/>
                <a:gd name="T6" fmla="*/ 18 w 65"/>
                <a:gd name="T7" fmla="*/ 76 h 77"/>
                <a:gd name="T8" fmla="*/ 1 w 65"/>
                <a:gd name="T9" fmla="*/ 31 h 77"/>
                <a:gd name="T10" fmla="*/ 13 w 65"/>
                <a:gd name="T11" fmla="*/ 10 h 77"/>
              </a:gdLst>
              <a:ahLst/>
              <a:cxnLst>
                <a:cxn ang="0">
                  <a:pos x="T0" y="T1"/>
                </a:cxn>
                <a:cxn ang="0">
                  <a:pos x="T2" y="T3"/>
                </a:cxn>
                <a:cxn ang="0">
                  <a:pos x="T4" y="T5"/>
                </a:cxn>
                <a:cxn ang="0">
                  <a:pos x="T6" y="T7"/>
                </a:cxn>
                <a:cxn ang="0">
                  <a:pos x="T8" y="T9"/>
                </a:cxn>
                <a:cxn ang="0">
                  <a:pos x="T10" y="T11"/>
                </a:cxn>
              </a:cxnLst>
              <a:rect l="0" t="0" r="r" b="b"/>
              <a:pathLst>
                <a:path w="65" h="77">
                  <a:moveTo>
                    <a:pt x="13" y="10"/>
                  </a:moveTo>
                  <a:cubicBezTo>
                    <a:pt x="14" y="9"/>
                    <a:pt x="16" y="8"/>
                    <a:pt x="18" y="7"/>
                  </a:cubicBezTo>
                  <a:cubicBezTo>
                    <a:pt x="39" y="0"/>
                    <a:pt x="59" y="6"/>
                    <a:pt x="62" y="31"/>
                  </a:cubicBezTo>
                  <a:cubicBezTo>
                    <a:pt x="65" y="56"/>
                    <a:pt x="30" y="75"/>
                    <a:pt x="18" y="76"/>
                  </a:cubicBezTo>
                  <a:cubicBezTo>
                    <a:pt x="6" y="77"/>
                    <a:pt x="0" y="46"/>
                    <a:pt x="1" y="31"/>
                  </a:cubicBezTo>
                  <a:cubicBezTo>
                    <a:pt x="3" y="20"/>
                    <a:pt x="9" y="13"/>
                    <a:pt x="13" y="10"/>
                  </a:cubicBez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0">
              <a:extLst>
                <a:ext uri="{FF2B5EF4-FFF2-40B4-BE49-F238E27FC236}">
                  <a16:creationId xmlns:a16="http://schemas.microsoft.com/office/drawing/2014/main" id="{750C1599-B328-485B-925B-985B1CE563AB}"/>
                </a:ext>
              </a:extLst>
            </p:cNvPr>
            <p:cNvSpPr>
              <a:spLocks/>
            </p:cNvSpPr>
            <p:nvPr/>
          </p:nvSpPr>
          <p:spPr bwMode="auto">
            <a:xfrm>
              <a:off x="3379788" y="2709863"/>
              <a:ext cx="180975" cy="128588"/>
            </a:xfrm>
            <a:custGeom>
              <a:avLst/>
              <a:gdLst>
                <a:gd name="T0" fmla="*/ 5 w 59"/>
                <a:gd name="T1" fmla="*/ 10 h 42"/>
                <a:gd name="T2" fmla="*/ 29 w 59"/>
                <a:gd name="T3" fmla="*/ 12 h 42"/>
                <a:gd name="T4" fmla="*/ 51 w 59"/>
                <a:gd name="T5" fmla="*/ 0 h 42"/>
                <a:gd name="T6" fmla="*/ 59 w 59"/>
                <a:gd name="T7" fmla="*/ 8 h 42"/>
                <a:gd name="T8" fmla="*/ 25 w 59"/>
                <a:gd name="T9" fmla="*/ 39 h 42"/>
                <a:gd name="T10" fmla="*/ 5 w 59"/>
                <a:gd name="T11" fmla="*/ 10 h 42"/>
              </a:gdLst>
              <a:ahLst/>
              <a:cxnLst>
                <a:cxn ang="0">
                  <a:pos x="T0" y="T1"/>
                </a:cxn>
                <a:cxn ang="0">
                  <a:pos x="T2" y="T3"/>
                </a:cxn>
                <a:cxn ang="0">
                  <a:pos x="T4" y="T5"/>
                </a:cxn>
                <a:cxn ang="0">
                  <a:pos x="T6" y="T7"/>
                </a:cxn>
                <a:cxn ang="0">
                  <a:pos x="T8" y="T9"/>
                </a:cxn>
                <a:cxn ang="0">
                  <a:pos x="T10" y="T11"/>
                </a:cxn>
              </a:cxnLst>
              <a:rect l="0" t="0" r="r" b="b"/>
              <a:pathLst>
                <a:path w="59" h="42">
                  <a:moveTo>
                    <a:pt x="5" y="10"/>
                  </a:moveTo>
                  <a:cubicBezTo>
                    <a:pt x="5" y="10"/>
                    <a:pt x="15" y="6"/>
                    <a:pt x="29" y="12"/>
                  </a:cubicBezTo>
                  <a:cubicBezTo>
                    <a:pt x="29" y="12"/>
                    <a:pt x="37" y="4"/>
                    <a:pt x="51" y="0"/>
                  </a:cubicBezTo>
                  <a:cubicBezTo>
                    <a:pt x="51" y="0"/>
                    <a:pt x="48" y="11"/>
                    <a:pt x="59" y="8"/>
                  </a:cubicBezTo>
                  <a:cubicBezTo>
                    <a:pt x="59" y="8"/>
                    <a:pt x="45" y="36"/>
                    <a:pt x="25" y="39"/>
                  </a:cubicBezTo>
                  <a:cubicBezTo>
                    <a:pt x="5" y="42"/>
                    <a:pt x="0" y="24"/>
                    <a:pt x="5" y="1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4" name="Picture 43">
            <a:extLst>
              <a:ext uri="{FF2B5EF4-FFF2-40B4-BE49-F238E27FC236}">
                <a16:creationId xmlns:a16="http://schemas.microsoft.com/office/drawing/2014/main" id="{D7E6122F-5A2B-4C30-99F7-83C288A4DF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9292" y="2814765"/>
            <a:ext cx="1073205" cy="1330393"/>
          </a:xfrm>
          <a:prstGeom prst="rect">
            <a:avLst/>
          </a:prstGeom>
        </p:spPr>
      </p:pic>
      <p:grpSp>
        <p:nvGrpSpPr>
          <p:cNvPr id="45" name="Group 44">
            <a:extLst>
              <a:ext uri="{FF2B5EF4-FFF2-40B4-BE49-F238E27FC236}">
                <a16:creationId xmlns:a16="http://schemas.microsoft.com/office/drawing/2014/main" id="{0B9E8928-763E-488A-B46E-3A0B49EEEE66}"/>
              </a:ext>
            </a:extLst>
          </p:cNvPr>
          <p:cNvGrpSpPr/>
          <p:nvPr/>
        </p:nvGrpSpPr>
        <p:grpSpPr>
          <a:xfrm>
            <a:off x="2911867" y="1326657"/>
            <a:ext cx="1796204" cy="594155"/>
            <a:chOff x="1368897" y="4921387"/>
            <a:chExt cx="2322406" cy="768214"/>
          </a:xfrm>
        </p:grpSpPr>
        <p:sp>
          <p:nvSpPr>
            <p:cNvPr id="46" name="Freeform 284">
              <a:extLst>
                <a:ext uri="{FF2B5EF4-FFF2-40B4-BE49-F238E27FC236}">
                  <a16:creationId xmlns:a16="http://schemas.microsoft.com/office/drawing/2014/main" id="{460B478E-731D-4775-A67D-0818E97A5275}"/>
                </a:ext>
              </a:extLst>
            </p:cNvPr>
            <p:cNvSpPr>
              <a:spLocks/>
            </p:cNvSpPr>
            <p:nvPr/>
          </p:nvSpPr>
          <p:spPr bwMode="auto">
            <a:xfrm>
              <a:off x="1368897" y="4921387"/>
              <a:ext cx="2322406" cy="725323"/>
            </a:xfrm>
            <a:custGeom>
              <a:avLst/>
              <a:gdLst>
                <a:gd name="T0" fmla="*/ 890 w 1054"/>
                <a:gd name="T1" fmla="*/ 0 h 329"/>
                <a:gd name="T2" fmla="*/ 164 w 1054"/>
                <a:gd name="T3" fmla="*/ 0 h 329"/>
                <a:gd name="T4" fmla="*/ 0 w 1054"/>
                <a:gd name="T5" fmla="*/ 165 h 329"/>
                <a:gd name="T6" fmla="*/ 164 w 1054"/>
                <a:gd name="T7" fmla="*/ 329 h 329"/>
                <a:gd name="T8" fmla="*/ 890 w 1054"/>
                <a:gd name="T9" fmla="*/ 329 h 329"/>
                <a:gd name="T10" fmla="*/ 1054 w 1054"/>
                <a:gd name="T11" fmla="*/ 165 h 329"/>
                <a:gd name="T12" fmla="*/ 890 w 1054"/>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1054" h="329">
                  <a:moveTo>
                    <a:pt x="890" y="0"/>
                  </a:moveTo>
                  <a:cubicBezTo>
                    <a:pt x="164" y="0"/>
                    <a:pt x="164" y="0"/>
                    <a:pt x="164" y="0"/>
                  </a:cubicBezTo>
                  <a:cubicBezTo>
                    <a:pt x="74" y="0"/>
                    <a:pt x="0" y="74"/>
                    <a:pt x="0" y="165"/>
                  </a:cubicBezTo>
                  <a:cubicBezTo>
                    <a:pt x="0" y="255"/>
                    <a:pt x="74" y="329"/>
                    <a:pt x="164" y="329"/>
                  </a:cubicBezTo>
                  <a:cubicBezTo>
                    <a:pt x="890" y="329"/>
                    <a:pt x="890" y="329"/>
                    <a:pt x="890" y="329"/>
                  </a:cubicBezTo>
                  <a:cubicBezTo>
                    <a:pt x="981" y="329"/>
                    <a:pt x="1054" y="255"/>
                    <a:pt x="1054" y="165"/>
                  </a:cubicBezTo>
                  <a:cubicBezTo>
                    <a:pt x="1054" y="74"/>
                    <a:pt x="981" y="0"/>
                    <a:pt x="890" y="0"/>
                  </a:cubicBezTo>
                  <a:close/>
                </a:path>
              </a:pathLst>
            </a:custGeom>
            <a:ln w="19050"/>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sz="1100"/>
            </a:p>
          </p:txBody>
        </p:sp>
        <p:sp>
          <p:nvSpPr>
            <p:cNvPr id="47" name="Title 1">
              <a:extLst>
                <a:ext uri="{FF2B5EF4-FFF2-40B4-BE49-F238E27FC236}">
                  <a16:creationId xmlns:a16="http://schemas.microsoft.com/office/drawing/2014/main" id="{4B94F26E-2D5D-48EA-A581-3E821E76AEB1}"/>
                </a:ext>
              </a:extLst>
            </p:cNvPr>
            <p:cNvSpPr txBox="1">
              <a:spLocks/>
            </p:cNvSpPr>
            <p:nvPr/>
          </p:nvSpPr>
          <p:spPr>
            <a:xfrm>
              <a:off x="1415299" y="4954695"/>
              <a:ext cx="2229602" cy="7349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000" dirty="0">
                  <a:solidFill>
                    <a:schemeClr val="accent1"/>
                  </a:solidFill>
                  <a:latin typeface="Adobe Heiti Std R" panose="020B0400000000000000" pitchFamily="34" charset="-128"/>
                  <a:ea typeface="Adobe Heiti Std R" panose="020B0400000000000000" pitchFamily="34" charset="-128"/>
                </a:rPr>
                <a:t>Bitcoin address  :</a:t>
              </a:r>
            </a:p>
            <a:p>
              <a:pPr algn="ctr"/>
              <a:r>
                <a:rPr lang="en-ID" sz="1000" dirty="0">
                  <a:solidFill>
                    <a:schemeClr val="accent1"/>
                  </a:solidFill>
                  <a:latin typeface="Adobe Heiti Std R" panose="020B0400000000000000" pitchFamily="34" charset="-128"/>
                  <a:ea typeface="Adobe Heiti Std R" panose="020B0400000000000000" pitchFamily="34" charset="-128"/>
                </a:rPr>
                <a:t>84950uttEEi23884hHH</a:t>
              </a:r>
              <a:endParaRPr lang="en-US" sz="1000" dirty="0">
                <a:solidFill>
                  <a:schemeClr val="accent1"/>
                </a:solidFill>
                <a:latin typeface="Adobe Heiti Std R" panose="020B0400000000000000" pitchFamily="34" charset="-128"/>
                <a:ea typeface="Adobe Heiti Std R" panose="020B0400000000000000" pitchFamily="34" charset="-128"/>
              </a:endParaRPr>
            </a:p>
          </p:txBody>
        </p:sp>
      </p:grpSp>
      <p:pic>
        <p:nvPicPr>
          <p:cNvPr id="48" name="Picture 47">
            <a:extLst>
              <a:ext uri="{FF2B5EF4-FFF2-40B4-BE49-F238E27FC236}">
                <a16:creationId xmlns:a16="http://schemas.microsoft.com/office/drawing/2014/main" id="{FB15BA0D-94DA-4879-82E9-B73F9423C7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62590" y="1078158"/>
            <a:ext cx="2030293" cy="1823407"/>
          </a:xfrm>
          <a:prstGeom prst="rect">
            <a:avLst/>
          </a:prstGeom>
        </p:spPr>
      </p:pic>
      <p:pic>
        <p:nvPicPr>
          <p:cNvPr id="49" name="Picture 48">
            <a:extLst>
              <a:ext uri="{FF2B5EF4-FFF2-40B4-BE49-F238E27FC236}">
                <a16:creationId xmlns:a16="http://schemas.microsoft.com/office/drawing/2014/main" id="{7CCC35B9-02B1-4D46-B51D-5561A2E803B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2530" y="3674700"/>
            <a:ext cx="1114339" cy="959007"/>
          </a:xfrm>
          <a:prstGeom prst="rect">
            <a:avLst/>
          </a:prstGeom>
        </p:spPr>
      </p:pic>
      <p:cxnSp>
        <p:nvCxnSpPr>
          <p:cNvPr id="50" name="Curved Connector 335">
            <a:extLst>
              <a:ext uri="{FF2B5EF4-FFF2-40B4-BE49-F238E27FC236}">
                <a16:creationId xmlns:a16="http://schemas.microsoft.com/office/drawing/2014/main" id="{C35E1057-A26F-47AD-939F-3DBC009208DA}"/>
              </a:ext>
            </a:extLst>
          </p:cNvPr>
          <p:cNvCxnSpPr>
            <a:stCxn id="74" idx="7"/>
            <a:endCxn id="44" idx="1"/>
          </p:cNvCxnSpPr>
          <p:nvPr/>
        </p:nvCxnSpPr>
        <p:spPr>
          <a:xfrm flipV="1">
            <a:off x="1117509" y="3479962"/>
            <a:ext cx="2161783" cy="1518214"/>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338">
            <a:extLst>
              <a:ext uri="{FF2B5EF4-FFF2-40B4-BE49-F238E27FC236}">
                <a16:creationId xmlns:a16="http://schemas.microsoft.com/office/drawing/2014/main" id="{03F37E7B-95E8-4F9C-B587-B7A78046250D}"/>
              </a:ext>
            </a:extLst>
          </p:cNvPr>
          <p:cNvCxnSpPr>
            <a:stCxn id="44" idx="0"/>
          </p:cNvCxnSpPr>
          <p:nvPr/>
        </p:nvCxnSpPr>
        <p:spPr>
          <a:xfrm rot="16200000" flipV="1">
            <a:off x="3362251" y="2361120"/>
            <a:ext cx="901365" cy="5925"/>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342">
            <a:extLst>
              <a:ext uri="{FF2B5EF4-FFF2-40B4-BE49-F238E27FC236}">
                <a16:creationId xmlns:a16="http://schemas.microsoft.com/office/drawing/2014/main" id="{F15C665B-1311-4B20-ACD2-61C1AB6C4B29}"/>
              </a:ext>
            </a:extLst>
          </p:cNvPr>
          <p:cNvCxnSpPr>
            <a:stCxn id="46" idx="5"/>
          </p:cNvCxnSpPr>
          <p:nvPr/>
        </p:nvCxnSpPr>
        <p:spPr>
          <a:xfrm flipV="1">
            <a:off x="4708071" y="1607148"/>
            <a:ext cx="2412253" cy="853"/>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EC332287-73DF-4061-86B0-36C7BC6D76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13064" y="4821111"/>
            <a:ext cx="1193808" cy="1205370"/>
          </a:xfrm>
          <a:prstGeom prst="rect">
            <a:avLst/>
          </a:prstGeom>
        </p:spPr>
      </p:pic>
      <p:cxnSp>
        <p:nvCxnSpPr>
          <p:cNvPr id="54" name="Curved Connector 347">
            <a:extLst>
              <a:ext uri="{FF2B5EF4-FFF2-40B4-BE49-F238E27FC236}">
                <a16:creationId xmlns:a16="http://schemas.microsoft.com/office/drawing/2014/main" id="{50F75AC0-C5F8-46F6-82C0-AF772D41CAC4}"/>
              </a:ext>
            </a:extLst>
          </p:cNvPr>
          <p:cNvCxnSpPr>
            <a:stCxn id="44" idx="2"/>
            <a:endCxn id="53" idx="0"/>
          </p:cNvCxnSpPr>
          <p:nvPr/>
        </p:nvCxnSpPr>
        <p:spPr>
          <a:xfrm rot="5400000">
            <a:off x="3474956" y="4480171"/>
            <a:ext cx="675953" cy="5927"/>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350">
            <a:extLst>
              <a:ext uri="{FF2B5EF4-FFF2-40B4-BE49-F238E27FC236}">
                <a16:creationId xmlns:a16="http://schemas.microsoft.com/office/drawing/2014/main" id="{F404C8C2-363D-4550-AA0B-133D25358A3C}"/>
              </a:ext>
            </a:extLst>
          </p:cNvPr>
          <p:cNvCxnSpPr>
            <a:stCxn id="44" idx="3"/>
            <a:endCxn id="49" idx="1"/>
          </p:cNvCxnSpPr>
          <p:nvPr/>
        </p:nvCxnSpPr>
        <p:spPr>
          <a:xfrm>
            <a:off x="4352497" y="3479962"/>
            <a:ext cx="760033" cy="674242"/>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353">
            <a:extLst>
              <a:ext uri="{FF2B5EF4-FFF2-40B4-BE49-F238E27FC236}">
                <a16:creationId xmlns:a16="http://schemas.microsoft.com/office/drawing/2014/main" id="{3E91DE21-ED63-4E38-A5B5-9ACB62937961}"/>
              </a:ext>
            </a:extLst>
          </p:cNvPr>
          <p:cNvCxnSpPr>
            <a:stCxn id="53" idx="3"/>
            <a:endCxn id="49" idx="1"/>
          </p:cNvCxnSpPr>
          <p:nvPr/>
        </p:nvCxnSpPr>
        <p:spPr>
          <a:xfrm flipV="1">
            <a:off x="4406872" y="4154204"/>
            <a:ext cx="705658" cy="1269592"/>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356">
            <a:extLst>
              <a:ext uri="{FF2B5EF4-FFF2-40B4-BE49-F238E27FC236}">
                <a16:creationId xmlns:a16="http://schemas.microsoft.com/office/drawing/2014/main" id="{7FBE9BF9-110D-46BA-8CB3-1B5EC3F94444}"/>
              </a:ext>
            </a:extLst>
          </p:cNvPr>
          <p:cNvCxnSpPr>
            <a:stCxn id="49" idx="3"/>
            <a:endCxn id="48" idx="1"/>
          </p:cNvCxnSpPr>
          <p:nvPr/>
        </p:nvCxnSpPr>
        <p:spPr>
          <a:xfrm flipV="1">
            <a:off x="6226869" y="1989862"/>
            <a:ext cx="835721" cy="2164342"/>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8C734D59-3193-4A76-B76E-E74394BF92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09536" y="4133059"/>
            <a:ext cx="883347" cy="1042728"/>
          </a:xfrm>
          <a:prstGeom prst="rect">
            <a:avLst/>
          </a:prstGeom>
        </p:spPr>
      </p:pic>
      <p:pic>
        <p:nvPicPr>
          <p:cNvPr id="59" name="Picture 58">
            <a:extLst>
              <a:ext uri="{FF2B5EF4-FFF2-40B4-BE49-F238E27FC236}">
                <a16:creationId xmlns:a16="http://schemas.microsoft.com/office/drawing/2014/main" id="{91C97791-1227-4B71-991D-553EE3ECFE7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01022" y="3130104"/>
            <a:ext cx="987308" cy="1051388"/>
          </a:xfrm>
          <a:prstGeom prst="rect">
            <a:avLst/>
          </a:prstGeom>
        </p:spPr>
      </p:pic>
      <p:cxnSp>
        <p:nvCxnSpPr>
          <p:cNvPr id="62" name="Curved Connector 376">
            <a:extLst>
              <a:ext uri="{FF2B5EF4-FFF2-40B4-BE49-F238E27FC236}">
                <a16:creationId xmlns:a16="http://schemas.microsoft.com/office/drawing/2014/main" id="{5F10A4DF-DC9B-4719-BE02-9719A75D99AC}"/>
              </a:ext>
            </a:extLst>
          </p:cNvPr>
          <p:cNvCxnSpPr>
            <a:stCxn id="58" idx="3"/>
            <a:endCxn id="59" idx="1"/>
          </p:cNvCxnSpPr>
          <p:nvPr/>
        </p:nvCxnSpPr>
        <p:spPr>
          <a:xfrm flipV="1">
            <a:off x="9092883" y="3655798"/>
            <a:ext cx="1208139" cy="998625"/>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9E240D8-754F-4108-B93E-B8F484592F39}"/>
              </a:ext>
            </a:extLst>
          </p:cNvPr>
          <p:cNvGrpSpPr/>
          <p:nvPr/>
        </p:nvGrpSpPr>
        <p:grpSpPr>
          <a:xfrm>
            <a:off x="5970191" y="5368671"/>
            <a:ext cx="1326622" cy="438825"/>
            <a:chOff x="1368897" y="4921387"/>
            <a:chExt cx="2322406" cy="768214"/>
          </a:xfrm>
        </p:grpSpPr>
        <p:sp>
          <p:nvSpPr>
            <p:cNvPr id="64" name="Freeform 284">
              <a:extLst>
                <a:ext uri="{FF2B5EF4-FFF2-40B4-BE49-F238E27FC236}">
                  <a16:creationId xmlns:a16="http://schemas.microsoft.com/office/drawing/2014/main" id="{09F7711C-BAA9-41EA-A1AE-A30F4399A76B}"/>
                </a:ext>
              </a:extLst>
            </p:cNvPr>
            <p:cNvSpPr>
              <a:spLocks/>
            </p:cNvSpPr>
            <p:nvPr/>
          </p:nvSpPr>
          <p:spPr bwMode="auto">
            <a:xfrm>
              <a:off x="1368897" y="4921387"/>
              <a:ext cx="2322406" cy="725323"/>
            </a:xfrm>
            <a:custGeom>
              <a:avLst/>
              <a:gdLst>
                <a:gd name="T0" fmla="*/ 890 w 1054"/>
                <a:gd name="T1" fmla="*/ 0 h 329"/>
                <a:gd name="T2" fmla="*/ 164 w 1054"/>
                <a:gd name="T3" fmla="*/ 0 h 329"/>
                <a:gd name="T4" fmla="*/ 0 w 1054"/>
                <a:gd name="T5" fmla="*/ 165 h 329"/>
                <a:gd name="T6" fmla="*/ 164 w 1054"/>
                <a:gd name="T7" fmla="*/ 329 h 329"/>
                <a:gd name="T8" fmla="*/ 890 w 1054"/>
                <a:gd name="T9" fmla="*/ 329 h 329"/>
                <a:gd name="T10" fmla="*/ 1054 w 1054"/>
                <a:gd name="T11" fmla="*/ 165 h 329"/>
                <a:gd name="T12" fmla="*/ 890 w 1054"/>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1054" h="329">
                  <a:moveTo>
                    <a:pt x="890" y="0"/>
                  </a:moveTo>
                  <a:cubicBezTo>
                    <a:pt x="164" y="0"/>
                    <a:pt x="164" y="0"/>
                    <a:pt x="164" y="0"/>
                  </a:cubicBezTo>
                  <a:cubicBezTo>
                    <a:pt x="74" y="0"/>
                    <a:pt x="0" y="74"/>
                    <a:pt x="0" y="165"/>
                  </a:cubicBezTo>
                  <a:cubicBezTo>
                    <a:pt x="0" y="255"/>
                    <a:pt x="74" y="329"/>
                    <a:pt x="164" y="329"/>
                  </a:cubicBezTo>
                  <a:cubicBezTo>
                    <a:pt x="890" y="329"/>
                    <a:pt x="890" y="329"/>
                    <a:pt x="890" y="329"/>
                  </a:cubicBezTo>
                  <a:cubicBezTo>
                    <a:pt x="981" y="329"/>
                    <a:pt x="1054" y="255"/>
                    <a:pt x="1054" y="165"/>
                  </a:cubicBezTo>
                  <a:cubicBezTo>
                    <a:pt x="1054" y="74"/>
                    <a:pt x="981" y="0"/>
                    <a:pt x="890" y="0"/>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sz="1100">
                <a:solidFill>
                  <a:schemeClr val="accent2"/>
                </a:solidFill>
              </a:endParaRPr>
            </a:p>
          </p:txBody>
        </p:sp>
        <p:sp>
          <p:nvSpPr>
            <p:cNvPr id="65" name="Title 1">
              <a:extLst>
                <a:ext uri="{FF2B5EF4-FFF2-40B4-BE49-F238E27FC236}">
                  <a16:creationId xmlns:a16="http://schemas.microsoft.com/office/drawing/2014/main" id="{BFF1F76B-9AE3-4D4B-AE57-F973445CF06F}"/>
                </a:ext>
              </a:extLst>
            </p:cNvPr>
            <p:cNvSpPr txBox="1">
              <a:spLocks/>
            </p:cNvSpPr>
            <p:nvPr/>
          </p:nvSpPr>
          <p:spPr>
            <a:xfrm>
              <a:off x="1415299" y="4954695"/>
              <a:ext cx="2229602" cy="7349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000">
                  <a:solidFill>
                    <a:schemeClr val="accent2"/>
                  </a:solidFill>
                  <a:latin typeface="Adobe Heiti Std R" panose="020B0400000000000000" pitchFamily="34" charset="-128"/>
                  <a:ea typeface="Adobe Heiti Std R" panose="020B0400000000000000" pitchFamily="34" charset="-128"/>
                </a:rPr>
                <a:t>DISTRiBUTED</a:t>
              </a:r>
              <a:endParaRPr lang="en-US" sz="1000" dirty="0">
                <a:solidFill>
                  <a:schemeClr val="accent2"/>
                </a:solidFill>
                <a:latin typeface="Adobe Heiti Std R" panose="020B0400000000000000" pitchFamily="34" charset="-128"/>
                <a:ea typeface="Adobe Heiti Std R" panose="020B0400000000000000" pitchFamily="34" charset="-128"/>
              </a:endParaRPr>
            </a:p>
          </p:txBody>
        </p:sp>
      </p:grpSp>
      <p:cxnSp>
        <p:nvCxnSpPr>
          <p:cNvPr id="66" name="Curved Connector 393">
            <a:extLst>
              <a:ext uri="{FF2B5EF4-FFF2-40B4-BE49-F238E27FC236}">
                <a16:creationId xmlns:a16="http://schemas.microsoft.com/office/drawing/2014/main" id="{D186880A-8144-4017-AC18-01B847E1E722}"/>
              </a:ext>
            </a:extLst>
          </p:cNvPr>
          <p:cNvCxnSpPr>
            <a:stCxn id="58" idx="1"/>
            <a:endCxn id="64" idx="5"/>
          </p:cNvCxnSpPr>
          <p:nvPr/>
        </p:nvCxnSpPr>
        <p:spPr>
          <a:xfrm rot="10800000" flipV="1">
            <a:off x="7296814" y="4654423"/>
            <a:ext cx="912723" cy="922040"/>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405">
            <a:extLst>
              <a:ext uri="{FF2B5EF4-FFF2-40B4-BE49-F238E27FC236}">
                <a16:creationId xmlns:a16="http://schemas.microsoft.com/office/drawing/2014/main" id="{EC2B2844-7FE6-41E9-9148-6845195E0199}"/>
              </a:ext>
            </a:extLst>
          </p:cNvPr>
          <p:cNvCxnSpPr>
            <a:stCxn id="64" idx="2"/>
          </p:cNvCxnSpPr>
          <p:nvPr/>
        </p:nvCxnSpPr>
        <p:spPr>
          <a:xfrm flipH="1">
            <a:off x="4433378" y="5576463"/>
            <a:ext cx="1536813" cy="36225"/>
          </a:xfrm>
          <a:prstGeom prst="curvedConnector5">
            <a:avLst>
              <a:gd name="adj1" fmla="val 26651"/>
              <a:gd name="adj2" fmla="val 678791"/>
              <a:gd name="adj3" fmla="val 63808"/>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BEDFF66F-C968-455F-B084-8390F4D55A9E}"/>
              </a:ext>
            </a:extLst>
          </p:cNvPr>
          <p:cNvGrpSpPr/>
          <p:nvPr/>
        </p:nvGrpSpPr>
        <p:grpSpPr>
          <a:xfrm>
            <a:off x="749324" y="4145158"/>
            <a:ext cx="691368" cy="1672089"/>
            <a:chOff x="1200151" y="2614613"/>
            <a:chExt cx="857249" cy="2073275"/>
          </a:xfrm>
        </p:grpSpPr>
        <p:sp>
          <p:nvSpPr>
            <p:cNvPr id="69" name="Freeform 41">
              <a:extLst>
                <a:ext uri="{FF2B5EF4-FFF2-40B4-BE49-F238E27FC236}">
                  <a16:creationId xmlns:a16="http://schemas.microsoft.com/office/drawing/2014/main" id="{294EAD38-8882-4802-A240-2A4715F7D8FD}"/>
                </a:ext>
              </a:extLst>
            </p:cNvPr>
            <p:cNvSpPr>
              <a:spLocks/>
            </p:cNvSpPr>
            <p:nvPr/>
          </p:nvSpPr>
          <p:spPr bwMode="auto">
            <a:xfrm>
              <a:off x="1735138" y="3063875"/>
              <a:ext cx="315912" cy="233363"/>
            </a:xfrm>
            <a:custGeom>
              <a:avLst/>
              <a:gdLst>
                <a:gd name="T0" fmla="*/ 199 w 199"/>
                <a:gd name="T1" fmla="*/ 66 h 147"/>
                <a:gd name="T2" fmla="*/ 78 w 199"/>
                <a:gd name="T3" fmla="*/ 147 h 147"/>
                <a:gd name="T4" fmla="*/ 0 w 199"/>
                <a:gd name="T5" fmla="*/ 77 h 147"/>
                <a:gd name="T6" fmla="*/ 118 w 199"/>
                <a:gd name="T7" fmla="*/ 0 h 147"/>
                <a:gd name="T8" fmla="*/ 199 w 199"/>
                <a:gd name="T9" fmla="*/ 66 h 147"/>
              </a:gdLst>
              <a:ahLst/>
              <a:cxnLst>
                <a:cxn ang="0">
                  <a:pos x="T0" y="T1"/>
                </a:cxn>
                <a:cxn ang="0">
                  <a:pos x="T2" y="T3"/>
                </a:cxn>
                <a:cxn ang="0">
                  <a:pos x="T4" y="T5"/>
                </a:cxn>
                <a:cxn ang="0">
                  <a:pos x="T6" y="T7"/>
                </a:cxn>
                <a:cxn ang="0">
                  <a:pos x="T8" y="T9"/>
                </a:cxn>
              </a:cxnLst>
              <a:rect l="0" t="0" r="r" b="b"/>
              <a:pathLst>
                <a:path w="199" h="147">
                  <a:moveTo>
                    <a:pt x="199" y="66"/>
                  </a:moveTo>
                  <a:lnTo>
                    <a:pt x="78" y="147"/>
                  </a:lnTo>
                  <a:lnTo>
                    <a:pt x="0" y="77"/>
                  </a:lnTo>
                  <a:lnTo>
                    <a:pt x="118" y="0"/>
                  </a:lnTo>
                  <a:lnTo>
                    <a:pt x="199" y="66"/>
                  </a:lnTo>
                  <a:close/>
                </a:path>
              </a:pathLst>
            </a:custGeom>
            <a:solidFill>
              <a:srgbClr val="00AD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
              <a:extLst>
                <a:ext uri="{FF2B5EF4-FFF2-40B4-BE49-F238E27FC236}">
                  <a16:creationId xmlns:a16="http://schemas.microsoft.com/office/drawing/2014/main" id="{64A7A548-7D95-4F7C-BF7C-5F6901CD9FC2}"/>
                </a:ext>
              </a:extLst>
            </p:cNvPr>
            <p:cNvSpPr>
              <a:spLocks noEditPoints="1"/>
            </p:cNvSpPr>
            <p:nvPr/>
          </p:nvSpPr>
          <p:spPr bwMode="auto">
            <a:xfrm>
              <a:off x="1727200" y="3059113"/>
              <a:ext cx="330200" cy="244475"/>
            </a:xfrm>
            <a:custGeom>
              <a:avLst/>
              <a:gdLst>
                <a:gd name="T0" fmla="*/ 60 w 151"/>
                <a:gd name="T1" fmla="*/ 112 h 112"/>
                <a:gd name="T2" fmla="*/ 58 w 151"/>
                <a:gd name="T3" fmla="*/ 111 h 112"/>
                <a:gd name="T4" fmla="*/ 1 w 151"/>
                <a:gd name="T5" fmla="*/ 60 h 112"/>
                <a:gd name="T6" fmla="*/ 0 w 151"/>
                <a:gd name="T7" fmla="*/ 57 h 112"/>
                <a:gd name="T8" fmla="*/ 1 w 151"/>
                <a:gd name="T9" fmla="*/ 56 h 112"/>
                <a:gd name="T10" fmla="*/ 88 w 151"/>
                <a:gd name="T11" fmla="*/ 0 h 112"/>
                <a:gd name="T12" fmla="*/ 91 w 151"/>
                <a:gd name="T13" fmla="*/ 0 h 112"/>
                <a:gd name="T14" fmla="*/ 150 w 151"/>
                <a:gd name="T15" fmla="*/ 48 h 112"/>
                <a:gd name="T16" fmla="*/ 151 w 151"/>
                <a:gd name="T17" fmla="*/ 50 h 112"/>
                <a:gd name="T18" fmla="*/ 150 w 151"/>
                <a:gd name="T19" fmla="*/ 52 h 112"/>
                <a:gd name="T20" fmla="*/ 61 w 151"/>
                <a:gd name="T21" fmla="*/ 111 h 112"/>
                <a:gd name="T22" fmla="*/ 60 w 151"/>
                <a:gd name="T23" fmla="*/ 112 h 112"/>
                <a:gd name="T24" fmla="*/ 7 w 151"/>
                <a:gd name="T25" fmla="*/ 58 h 112"/>
                <a:gd name="T26" fmla="*/ 60 w 151"/>
                <a:gd name="T27" fmla="*/ 106 h 112"/>
                <a:gd name="T28" fmla="*/ 144 w 151"/>
                <a:gd name="T29" fmla="*/ 50 h 112"/>
                <a:gd name="T30" fmla="*/ 89 w 151"/>
                <a:gd name="T31" fmla="*/ 6 h 112"/>
                <a:gd name="T32" fmla="*/ 7 w 151"/>
                <a:gd name="T33"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12">
                  <a:moveTo>
                    <a:pt x="60" y="112"/>
                  </a:moveTo>
                  <a:cubicBezTo>
                    <a:pt x="59" y="112"/>
                    <a:pt x="59" y="111"/>
                    <a:pt x="58" y="111"/>
                  </a:cubicBezTo>
                  <a:cubicBezTo>
                    <a:pt x="1" y="60"/>
                    <a:pt x="1" y="60"/>
                    <a:pt x="1" y="60"/>
                  </a:cubicBezTo>
                  <a:cubicBezTo>
                    <a:pt x="0" y="59"/>
                    <a:pt x="0" y="58"/>
                    <a:pt x="0" y="57"/>
                  </a:cubicBezTo>
                  <a:cubicBezTo>
                    <a:pt x="0" y="57"/>
                    <a:pt x="1" y="56"/>
                    <a:pt x="1" y="56"/>
                  </a:cubicBezTo>
                  <a:cubicBezTo>
                    <a:pt x="88" y="0"/>
                    <a:pt x="88" y="0"/>
                    <a:pt x="88" y="0"/>
                  </a:cubicBezTo>
                  <a:cubicBezTo>
                    <a:pt x="89" y="0"/>
                    <a:pt x="90" y="0"/>
                    <a:pt x="91" y="0"/>
                  </a:cubicBezTo>
                  <a:cubicBezTo>
                    <a:pt x="150" y="48"/>
                    <a:pt x="150" y="48"/>
                    <a:pt x="150" y="48"/>
                  </a:cubicBezTo>
                  <a:cubicBezTo>
                    <a:pt x="150" y="48"/>
                    <a:pt x="151" y="49"/>
                    <a:pt x="151" y="50"/>
                  </a:cubicBezTo>
                  <a:cubicBezTo>
                    <a:pt x="151" y="51"/>
                    <a:pt x="150" y="52"/>
                    <a:pt x="150" y="52"/>
                  </a:cubicBezTo>
                  <a:cubicBezTo>
                    <a:pt x="61" y="111"/>
                    <a:pt x="61" y="111"/>
                    <a:pt x="61" y="111"/>
                  </a:cubicBezTo>
                  <a:cubicBezTo>
                    <a:pt x="61" y="111"/>
                    <a:pt x="60" y="112"/>
                    <a:pt x="60" y="112"/>
                  </a:cubicBezTo>
                  <a:close/>
                  <a:moveTo>
                    <a:pt x="7" y="58"/>
                  </a:moveTo>
                  <a:cubicBezTo>
                    <a:pt x="60" y="106"/>
                    <a:pt x="60" y="106"/>
                    <a:pt x="60" y="106"/>
                  </a:cubicBezTo>
                  <a:cubicBezTo>
                    <a:pt x="144" y="50"/>
                    <a:pt x="144" y="50"/>
                    <a:pt x="144" y="50"/>
                  </a:cubicBezTo>
                  <a:cubicBezTo>
                    <a:pt x="89" y="6"/>
                    <a:pt x="89" y="6"/>
                    <a:pt x="89" y="6"/>
                  </a:cubicBezTo>
                  <a:lnTo>
                    <a:pt x="7" y="58"/>
                  </a:lnTo>
                  <a:close/>
                </a:path>
              </a:pathLst>
            </a:custGeom>
            <a:solidFill>
              <a:srgbClr val="2C38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3">
              <a:extLst>
                <a:ext uri="{FF2B5EF4-FFF2-40B4-BE49-F238E27FC236}">
                  <a16:creationId xmlns:a16="http://schemas.microsoft.com/office/drawing/2014/main" id="{18A69339-E3AA-45D1-997F-68B7ADE51876}"/>
                </a:ext>
              </a:extLst>
            </p:cNvPr>
            <p:cNvSpPr>
              <a:spLocks/>
            </p:cNvSpPr>
            <p:nvPr/>
          </p:nvSpPr>
          <p:spPr bwMode="auto">
            <a:xfrm>
              <a:off x="1235075" y="4387850"/>
              <a:ext cx="190500" cy="195263"/>
            </a:xfrm>
            <a:custGeom>
              <a:avLst/>
              <a:gdLst>
                <a:gd name="T0" fmla="*/ 0 w 87"/>
                <a:gd name="T1" fmla="*/ 48 h 89"/>
                <a:gd name="T2" fmla="*/ 0 w 87"/>
                <a:gd name="T3" fmla="*/ 77 h 89"/>
                <a:gd name="T4" fmla="*/ 33 w 87"/>
                <a:gd name="T5" fmla="*/ 85 h 89"/>
                <a:gd name="T6" fmla="*/ 51 w 87"/>
                <a:gd name="T7" fmla="*/ 65 h 89"/>
                <a:gd name="T8" fmla="*/ 72 w 87"/>
                <a:gd name="T9" fmla="*/ 47 h 89"/>
                <a:gd name="T10" fmla="*/ 86 w 87"/>
                <a:gd name="T11" fmla="*/ 13 h 89"/>
                <a:gd name="T12" fmla="*/ 84 w 87"/>
                <a:gd name="T13" fmla="*/ 8 h 89"/>
                <a:gd name="T14" fmla="*/ 59 w 87"/>
                <a:gd name="T15" fmla="*/ 12 h 89"/>
                <a:gd name="T16" fmla="*/ 57 w 87"/>
                <a:gd name="T17" fmla="*/ 20 h 89"/>
                <a:gd name="T18" fmla="*/ 18 w 87"/>
                <a:gd name="T19" fmla="*/ 49 h 89"/>
                <a:gd name="T20" fmla="*/ 0 w 87"/>
                <a:gd name="T21" fmla="*/ 4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9">
                  <a:moveTo>
                    <a:pt x="0" y="48"/>
                  </a:moveTo>
                  <a:cubicBezTo>
                    <a:pt x="0" y="48"/>
                    <a:pt x="0" y="75"/>
                    <a:pt x="0" y="77"/>
                  </a:cubicBezTo>
                  <a:cubicBezTo>
                    <a:pt x="0" y="78"/>
                    <a:pt x="18" y="89"/>
                    <a:pt x="33" y="85"/>
                  </a:cubicBezTo>
                  <a:cubicBezTo>
                    <a:pt x="49" y="80"/>
                    <a:pt x="49" y="67"/>
                    <a:pt x="51" y="65"/>
                  </a:cubicBezTo>
                  <a:cubicBezTo>
                    <a:pt x="52" y="62"/>
                    <a:pt x="62" y="58"/>
                    <a:pt x="72" y="47"/>
                  </a:cubicBezTo>
                  <a:cubicBezTo>
                    <a:pt x="80" y="38"/>
                    <a:pt x="87" y="23"/>
                    <a:pt x="86" y="13"/>
                  </a:cubicBezTo>
                  <a:cubicBezTo>
                    <a:pt x="85" y="11"/>
                    <a:pt x="85" y="9"/>
                    <a:pt x="84" y="8"/>
                  </a:cubicBezTo>
                  <a:cubicBezTo>
                    <a:pt x="78" y="0"/>
                    <a:pt x="61" y="11"/>
                    <a:pt x="59" y="12"/>
                  </a:cubicBezTo>
                  <a:cubicBezTo>
                    <a:pt x="57" y="20"/>
                    <a:pt x="57" y="20"/>
                    <a:pt x="57" y="20"/>
                  </a:cubicBezTo>
                  <a:cubicBezTo>
                    <a:pt x="48" y="41"/>
                    <a:pt x="31" y="48"/>
                    <a:pt x="18" y="49"/>
                  </a:cubicBezTo>
                  <a:cubicBezTo>
                    <a:pt x="8" y="50"/>
                    <a:pt x="0" y="48"/>
                    <a:pt x="0" y="48"/>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4">
              <a:extLst>
                <a:ext uri="{FF2B5EF4-FFF2-40B4-BE49-F238E27FC236}">
                  <a16:creationId xmlns:a16="http://schemas.microsoft.com/office/drawing/2014/main" id="{6DC6F866-8C08-40F9-B29D-EEAB1D25B9E8}"/>
                </a:ext>
              </a:extLst>
            </p:cNvPr>
            <p:cNvSpPr>
              <a:spLocks/>
            </p:cNvSpPr>
            <p:nvPr/>
          </p:nvSpPr>
          <p:spPr bwMode="auto">
            <a:xfrm>
              <a:off x="1443038" y="4510088"/>
              <a:ext cx="266700" cy="177800"/>
            </a:xfrm>
            <a:custGeom>
              <a:avLst/>
              <a:gdLst>
                <a:gd name="T0" fmla="*/ 0 w 123"/>
                <a:gd name="T1" fmla="*/ 39 h 81"/>
                <a:gd name="T2" fmla="*/ 2 w 123"/>
                <a:gd name="T3" fmla="*/ 65 h 81"/>
                <a:gd name="T4" fmla="*/ 29 w 123"/>
                <a:gd name="T5" fmla="*/ 80 h 81"/>
                <a:gd name="T6" fmla="*/ 51 w 123"/>
                <a:gd name="T7" fmla="*/ 62 h 81"/>
                <a:gd name="T8" fmla="*/ 95 w 123"/>
                <a:gd name="T9" fmla="*/ 45 h 81"/>
                <a:gd name="T10" fmla="*/ 118 w 123"/>
                <a:gd name="T11" fmla="*/ 11 h 81"/>
                <a:gd name="T12" fmla="*/ 63 w 123"/>
                <a:gd name="T13" fmla="*/ 15 h 81"/>
                <a:gd name="T14" fmla="*/ 26 w 123"/>
                <a:gd name="T15" fmla="*/ 41 h 81"/>
                <a:gd name="T16" fmla="*/ 0 w 123"/>
                <a:gd name="T17" fmla="*/ 3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81">
                  <a:moveTo>
                    <a:pt x="0" y="39"/>
                  </a:moveTo>
                  <a:cubicBezTo>
                    <a:pt x="0" y="39"/>
                    <a:pt x="2" y="63"/>
                    <a:pt x="2" y="65"/>
                  </a:cubicBezTo>
                  <a:cubicBezTo>
                    <a:pt x="2" y="66"/>
                    <a:pt x="15" y="81"/>
                    <a:pt x="29" y="80"/>
                  </a:cubicBezTo>
                  <a:cubicBezTo>
                    <a:pt x="44" y="79"/>
                    <a:pt x="51" y="62"/>
                    <a:pt x="51" y="62"/>
                  </a:cubicBezTo>
                  <a:cubicBezTo>
                    <a:pt x="51" y="62"/>
                    <a:pt x="74" y="61"/>
                    <a:pt x="95" y="45"/>
                  </a:cubicBezTo>
                  <a:cubicBezTo>
                    <a:pt x="116" y="29"/>
                    <a:pt x="123" y="22"/>
                    <a:pt x="118" y="11"/>
                  </a:cubicBezTo>
                  <a:cubicBezTo>
                    <a:pt x="113" y="0"/>
                    <a:pt x="63" y="15"/>
                    <a:pt x="63" y="15"/>
                  </a:cubicBezTo>
                  <a:cubicBezTo>
                    <a:pt x="63" y="15"/>
                    <a:pt x="45" y="35"/>
                    <a:pt x="26" y="41"/>
                  </a:cubicBezTo>
                  <a:cubicBezTo>
                    <a:pt x="17" y="44"/>
                    <a:pt x="9" y="44"/>
                    <a:pt x="0" y="39"/>
                  </a:cubicBezTo>
                  <a:close/>
                </a:path>
              </a:pathLst>
            </a:custGeom>
            <a:solidFill>
              <a:srgbClr val="6822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5">
              <a:extLst>
                <a:ext uri="{FF2B5EF4-FFF2-40B4-BE49-F238E27FC236}">
                  <a16:creationId xmlns:a16="http://schemas.microsoft.com/office/drawing/2014/main" id="{21F8359F-B072-46D6-8098-F1E9027683CB}"/>
                </a:ext>
              </a:extLst>
            </p:cNvPr>
            <p:cNvSpPr>
              <a:spLocks/>
            </p:cNvSpPr>
            <p:nvPr/>
          </p:nvSpPr>
          <p:spPr bwMode="auto">
            <a:xfrm>
              <a:off x="1233488" y="3448050"/>
              <a:ext cx="215900" cy="1049338"/>
            </a:xfrm>
            <a:custGeom>
              <a:avLst/>
              <a:gdLst>
                <a:gd name="T0" fmla="*/ 3 w 99"/>
                <a:gd name="T1" fmla="*/ 340 h 481"/>
                <a:gd name="T2" fmla="*/ 23 w 99"/>
                <a:gd name="T3" fmla="*/ 261 h 481"/>
                <a:gd name="T4" fmla="*/ 22 w 99"/>
                <a:gd name="T5" fmla="*/ 99 h 481"/>
                <a:gd name="T6" fmla="*/ 77 w 99"/>
                <a:gd name="T7" fmla="*/ 0 h 481"/>
                <a:gd name="T8" fmla="*/ 96 w 99"/>
                <a:gd name="T9" fmla="*/ 89 h 481"/>
                <a:gd name="T10" fmla="*/ 96 w 99"/>
                <a:gd name="T11" fmla="*/ 89 h 481"/>
                <a:gd name="T12" fmla="*/ 99 w 99"/>
                <a:gd name="T13" fmla="*/ 249 h 481"/>
                <a:gd name="T14" fmla="*/ 60 w 99"/>
                <a:gd name="T15" fmla="*/ 443 h 481"/>
                <a:gd name="T16" fmla="*/ 58 w 99"/>
                <a:gd name="T17" fmla="*/ 451 h 481"/>
                <a:gd name="T18" fmla="*/ 19 w 99"/>
                <a:gd name="T19" fmla="*/ 480 h 481"/>
                <a:gd name="T20" fmla="*/ 1 w 99"/>
                <a:gd name="T21" fmla="*/ 479 h 481"/>
                <a:gd name="T22" fmla="*/ 3 w 99"/>
                <a:gd name="T23" fmla="*/ 34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81">
                  <a:moveTo>
                    <a:pt x="3" y="340"/>
                  </a:moveTo>
                  <a:cubicBezTo>
                    <a:pt x="5" y="294"/>
                    <a:pt x="23" y="261"/>
                    <a:pt x="23" y="261"/>
                  </a:cubicBezTo>
                  <a:cubicBezTo>
                    <a:pt x="22" y="99"/>
                    <a:pt x="22" y="99"/>
                    <a:pt x="22" y="99"/>
                  </a:cubicBezTo>
                  <a:cubicBezTo>
                    <a:pt x="77" y="0"/>
                    <a:pt x="77" y="0"/>
                    <a:pt x="77" y="0"/>
                  </a:cubicBezTo>
                  <a:cubicBezTo>
                    <a:pt x="96" y="89"/>
                    <a:pt x="96" y="89"/>
                    <a:pt x="96" y="89"/>
                  </a:cubicBezTo>
                  <a:cubicBezTo>
                    <a:pt x="96" y="89"/>
                    <a:pt x="96" y="89"/>
                    <a:pt x="96" y="89"/>
                  </a:cubicBezTo>
                  <a:cubicBezTo>
                    <a:pt x="97" y="119"/>
                    <a:pt x="98" y="194"/>
                    <a:pt x="99" y="249"/>
                  </a:cubicBezTo>
                  <a:cubicBezTo>
                    <a:pt x="60" y="443"/>
                    <a:pt x="60" y="443"/>
                    <a:pt x="60" y="443"/>
                  </a:cubicBezTo>
                  <a:cubicBezTo>
                    <a:pt x="58" y="451"/>
                    <a:pt x="58" y="451"/>
                    <a:pt x="58" y="451"/>
                  </a:cubicBezTo>
                  <a:cubicBezTo>
                    <a:pt x="49" y="472"/>
                    <a:pt x="32" y="479"/>
                    <a:pt x="19" y="480"/>
                  </a:cubicBezTo>
                  <a:cubicBezTo>
                    <a:pt x="9" y="481"/>
                    <a:pt x="1" y="479"/>
                    <a:pt x="1" y="479"/>
                  </a:cubicBezTo>
                  <a:cubicBezTo>
                    <a:pt x="1" y="479"/>
                    <a:pt x="0" y="385"/>
                    <a:pt x="3" y="340"/>
                  </a:cubicBez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6">
              <a:extLst>
                <a:ext uri="{FF2B5EF4-FFF2-40B4-BE49-F238E27FC236}">
                  <a16:creationId xmlns:a16="http://schemas.microsoft.com/office/drawing/2014/main" id="{F17CFDC9-1A3B-4E0B-846B-C87856D91142}"/>
                </a:ext>
              </a:extLst>
            </p:cNvPr>
            <p:cNvSpPr>
              <a:spLocks/>
            </p:cNvSpPr>
            <p:nvPr/>
          </p:nvSpPr>
          <p:spPr bwMode="auto">
            <a:xfrm>
              <a:off x="1428750" y="3641725"/>
              <a:ext cx="247650" cy="965200"/>
            </a:xfrm>
            <a:custGeom>
              <a:avLst/>
              <a:gdLst>
                <a:gd name="T0" fmla="*/ 0 w 113"/>
                <a:gd name="T1" fmla="*/ 297 h 442"/>
                <a:gd name="T2" fmla="*/ 11 w 113"/>
                <a:gd name="T3" fmla="*/ 233 h 442"/>
                <a:gd name="T4" fmla="*/ 9 w 113"/>
                <a:gd name="T5" fmla="*/ 160 h 442"/>
                <a:gd name="T6" fmla="*/ 6 w 113"/>
                <a:gd name="T7" fmla="*/ 0 h 442"/>
                <a:gd name="T8" fmla="*/ 6 w 113"/>
                <a:gd name="T9" fmla="*/ 0 h 442"/>
                <a:gd name="T10" fmla="*/ 40 w 113"/>
                <a:gd name="T11" fmla="*/ 5 h 442"/>
                <a:gd name="T12" fmla="*/ 42 w 113"/>
                <a:gd name="T13" fmla="*/ 5 h 442"/>
                <a:gd name="T14" fmla="*/ 104 w 113"/>
                <a:gd name="T15" fmla="*/ 14 h 442"/>
                <a:gd name="T16" fmla="*/ 100 w 113"/>
                <a:gd name="T17" fmla="*/ 132 h 442"/>
                <a:gd name="T18" fmla="*/ 74 w 113"/>
                <a:gd name="T19" fmla="*/ 281 h 442"/>
                <a:gd name="T20" fmla="*/ 69 w 113"/>
                <a:gd name="T21" fmla="*/ 413 h 442"/>
                <a:gd name="T22" fmla="*/ 32 w 113"/>
                <a:gd name="T23" fmla="*/ 439 h 442"/>
                <a:gd name="T24" fmla="*/ 6 w 113"/>
                <a:gd name="T25" fmla="*/ 437 h 442"/>
                <a:gd name="T26" fmla="*/ 1 w 113"/>
                <a:gd name="T27" fmla="*/ 355 h 442"/>
                <a:gd name="T28" fmla="*/ 0 w 113"/>
                <a:gd name="T29" fmla="*/ 29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42">
                  <a:moveTo>
                    <a:pt x="0" y="297"/>
                  </a:moveTo>
                  <a:cubicBezTo>
                    <a:pt x="1" y="259"/>
                    <a:pt x="6" y="242"/>
                    <a:pt x="11" y="233"/>
                  </a:cubicBezTo>
                  <a:cubicBezTo>
                    <a:pt x="11" y="233"/>
                    <a:pt x="10" y="201"/>
                    <a:pt x="9" y="160"/>
                  </a:cubicBezTo>
                  <a:cubicBezTo>
                    <a:pt x="8" y="105"/>
                    <a:pt x="7" y="30"/>
                    <a:pt x="6" y="0"/>
                  </a:cubicBezTo>
                  <a:cubicBezTo>
                    <a:pt x="6" y="0"/>
                    <a:pt x="6" y="0"/>
                    <a:pt x="6" y="0"/>
                  </a:cubicBezTo>
                  <a:cubicBezTo>
                    <a:pt x="40" y="5"/>
                    <a:pt x="40" y="5"/>
                    <a:pt x="40" y="5"/>
                  </a:cubicBezTo>
                  <a:cubicBezTo>
                    <a:pt x="42" y="5"/>
                    <a:pt x="42" y="5"/>
                    <a:pt x="42" y="5"/>
                  </a:cubicBezTo>
                  <a:cubicBezTo>
                    <a:pt x="104" y="14"/>
                    <a:pt x="104" y="14"/>
                    <a:pt x="104" y="14"/>
                  </a:cubicBezTo>
                  <a:cubicBezTo>
                    <a:pt x="104" y="14"/>
                    <a:pt x="113" y="64"/>
                    <a:pt x="100" y="132"/>
                  </a:cubicBezTo>
                  <a:cubicBezTo>
                    <a:pt x="87" y="200"/>
                    <a:pt x="76" y="236"/>
                    <a:pt x="74" y="281"/>
                  </a:cubicBezTo>
                  <a:cubicBezTo>
                    <a:pt x="72" y="325"/>
                    <a:pt x="69" y="413"/>
                    <a:pt x="69" y="413"/>
                  </a:cubicBezTo>
                  <a:cubicBezTo>
                    <a:pt x="69" y="413"/>
                    <a:pt x="51" y="433"/>
                    <a:pt x="32" y="439"/>
                  </a:cubicBezTo>
                  <a:cubicBezTo>
                    <a:pt x="23" y="442"/>
                    <a:pt x="15" y="442"/>
                    <a:pt x="6" y="437"/>
                  </a:cubicBezTo>
                  <a:cubicBezTo>
                    <a:pt x="6" y="437"/>
                    <a:pt x="3" y="395"/>
                    <a:pt x="1" y="355"/>
                  </a:cubicBezTo>
                  <a:cubicBezTo>
                    <a:pt x="0" y="333"/>
                    <a:pt x="0" y="311"/>
                    <a:pt x="0" y="297"/>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7">
              <a:extLst>
                <a:ext uri="{FF2B5EF4-FFF2-40B4-BE49-F238E27FC236}">
                  <a16:creationId xmlns:a16="http://schemas.microsoft.com/office/drawing/2014/main" id="{AF40F6C0-1579-4920-BB2C-67780D892AD0}"/>
                </a:ext>
              </a:extLst>
            </p:cNvPr>
            <p:cNvSpPr>
              <a:spLocks/>
            </p:cNvSpPr>
            <p:nvPr/>
          </p:nvSpPr>
          <p:spPr bwMode="auto">
            <a:xfrm>
              <a:off x="1408113" y="2681288"/>
              <a:ext cx="239712" cy="347663"/>
            </a:xfrm>
            <a:custGeom>
              <a:avLst/>
              <a:gdLst>
                <a:gd name="T0" fmla="*/ 0 w 110"/>
                <a:gd name="T1" fmla="*/ 120 h 159"/>
                <a:gd name="T2" fmla="*/ 66 w 110"/>
                <a:gd name="T3" fmla="*/ 159 h 159"/>
                <a:gd name="T4" fmla="*/ 68 w 110"/>
                <a:gd name="T5" fmla="*/ 118 h 159"/>
                <a:gd name="T6" fmla="*/ 68 w 110"/>
                <a:gd name="T7" fmla="*/ 117 h 159"/>
                <a:gd name="T8" fmla="*/ 69 w 110"/>
                <a:gd name="T9" fmla="*/ 104 h 159"/>
                <a:gd name="T10" fmla="*/ 96 w 110"/>
                <a:gd name="T11" fmla="*/ 99 h 159"/>
                <a:gd name="T12" fmla="*/ 91 w 110"/>
                <a:gd name="T13" fmla="*/ 0 h 159"/>
                <a:gd name="T14" fmla="*/ 90 w 110"/>
                <a:gd name="T15" fmla="*/ 0 h 159"/>
                <a:gd name="T16" fmla="*/ 84 w 110"/>
                <a:gd name="T17" fmla="*/ 4 h 159"/>
                <a:gd name="T18" fmla="*/ 84 w 110"/>
                <a:gd name="T19" fmla="*/ 20 h 159"/>
                <a:gd name="T20" fmla="*/ 84 w 110"/>
                <a:gd name="T21" fmla="*/ 31 h 159"/>
                <a:gd name="T22" fmla="*/ 78 w 110"/>
                <a:gd name="T23" fmla="*/ 39 h 159"/>
                <a:gd name="T24" fmla="*/ 68 w 110"/>
                <a:gd name="T25" fmla="*/ 47 h 159"/>
                <a:gd name="T26" fmla="*/ 46 w 110"/>
                <a:gd name="T27" fmla="*/ 54 h 159"/>
                <a:gd name="T28" fmla="*/ 9 w 110"/>
                <a:gd name="T29" fmla="*/ 86 h 159"/>
                <a:gd name="T30" fmla="*/ 0 w 110"/>
                <a:gd name="T31" fmla="*/ 12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59">
                  <a:moveTo>
                    <a:pt x="0" y="120"/>
                  </a:moveTo>
                  <a:cubicBezTo>
                    <a:pt x="66" y="159"/>
                    <a:pt x="66" y="159"/>
                    <a:pt x="66" y="159"/>
                  </a:cubicBezTo>
                  <a:cubicBezTo>
                    <a:pt x="68" y="118"/>
                    <a:pt x="68" y="118"/>
                    <a:pt x="68" y="118"/>
                  </a:cubicBezTo>
                  <a:cubicBezTo>
                    <a:pt x="68" y="117"/>
                    <a:pt x="68" y="117"/>
                    <a:pt x="68" y="117"/>
                  </a:cubicBezTo>
                  <a:cubicBezTo>
                    <a:pt x="69" y="104"/>
                    <a:pt x="69" y="104"/>
                    <a:pt x="69" y="104"/>
                  </a:cubicBezTo>
                  <a:cubicBezTo>
                    <a:pt x="69" y="104"/>
                    <a:pt x="92" y="102"/>
                    <a:pt x="96" y="99"/>
                  </a:cubicBezTo>
                  <a:cubicBezTo>
                    <a:pt x="106" y="92"/>
                    <a:pt x="110" y="11"/>
                    <a:pt x="91" y="0"/>
                  </a:cubicBezTo>
                  <a:cubicBezTo>
                    <a:pt x="90" y="0"/>
                    <a:pt x="90" y="0"/>
                    <a:pt x="90" y="0"/>
                  </a:cubicBezTo>
                  <a:cubicBezTo>
                    <a:pt x="89" y="1"/>
                    <a:pt x="87" y="2"/>
                    <a:pt x="84" y="4"/>
                  </a:cubicBezTo>
                  <a:cubicBezTo>
                    <a:pt x="82" y="8"/>
                    <a:pt x="82" y="14"/>
                    <a:pt x="84" y="20"/>
                  </a:cubicBezTo>
                  <a:cubicBezTo>
                    <a:pt x="85" y="24"/>
                    <a:pt x="85" y="28"/>
                    <a:pt x="84" y="31"/>
                  </a:cubicBezTo>
                  <a:cubicBezTo>
                    <a:pt x="83" y="34"/>
                    <a:pt x="81" y="36"/>
                    <a:pt x="78" y="39"/>
                  </a:cubicBezTo>
                  <a:cubicBezTo>
                    <a:pt x="76" y="41"/>
                    <a:pt x="71" y="45"/>
                    <a:pt x="68" y="47"/>
                  </a:cubicBezTo>
                  <a:cubicBezTo>
                    <a:pt x="65" y="49"/>
                    <a:pt x="49" y="49"/>
                    <a:pt x="46" y="54"/>
                  </a:cubicBezTo>
                  <a:cubicBezTo>
                    <a:pt x="43" y="58"/>
                    <a:pt x="9" y="86"/>
                    <a:pt x="9" y="86"/>
                  </a:cubicBezTo>
                  <a:lnTo>
                    <a:pt x="0" y="120"/>
                  </a:ln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8">
              <a:extLst>
                <a:ext uri="{FF2B5EF4-FFF2-40B4-BE49-F238E27FC236}">
                  <a16:creationId xmlns:a16="http://schemas.microsoft.com/office/drawing/2014/main" id="{2E31A1F6-6214-4FA2-9D14-FE161D5F516A}"/>
                </a:ext>
              </a:extLst>
            </p:cNvPr>
            <p:cNvSpPr>
              <a:spLocks/>
            </p:cNvSpPr>
            <p:nvPr/>
          </p:nvSpPr>
          <p:spPr bwMode="auto">
            <a:xfrm>
              <a:off x="1200151" y="2889250"/>
              <a:ext cx="219075" cy="738188"/>
            </a:xfrm>
            <a:custGeom>
              <a:avLst/>
              <a:gdLst>
                <a:gd name="T0" fmla="*/ 45 w 100"/>
                <a:gd name="T1" fmla="*/ 22 h 338"/>
                <a:gd name="T2" fmla="*/ 95 w 100"/>
                <a:gd name="T3" fmla="*/ 22 h 338"/>
                <a:gd name="T4" fmla="*/ 94 w 100"/>
                <a:gd name="T5" fmla="*/ 55 h 338"/>
                <a:gd name="T6" fmla="*/ 57 w 100"/>
                <a:gd name="T7" fmla="*/ 190 h 338"/>
                <a:gd name="T8" fmla="*/ 96 w 100"/>
                <a:gd name="T9" fmla="*/ 315 h 338"/>
                <a:gd name="T10" fmla="*/ 58 w 100"/>
                <a:gd name="T11" fmla="*/ 332 h 338"/>
                <a:gd name="T12" fmla="*/ 3 w 100"/>
                <a:gd name="T13" fmla="*/ 188 h 338"/>
                <a:gd name="T14" fmla="*/ 45 w 100"/>
                <a:gd name="T15" fmla="*/ 22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338">
                  <a:moveTo>
                    <a:pt x="45" y="22"/>
                  </a:moveTo>
                  <a:cubicBezTo>
                    <a:pt x="55" y="0"/>
                    <a:pt x="86" y="0"/>
                    <a:pt x="95" y="22"/>
                  </a:cubicBezTo>
                  <a:cubicBezTo>
                    <a:pt x="99" y="31"/>
                    <a:pt x="100" y="42"/>
                    <a:pt x="94" y="55"/>
                  </a:cubicBezTo>
                  <a:cubicBezTo>
                    <a:pt x="78" y="96"/>
                    <a:pt x="57" y="181"/>
                    <a:pt x="57" y="190"/>
                  </a:cubicBezTo>
                  <a:cubicBezTo>
                    <a:pt x="56" y="199"/>
                    <a:pt x="96" y="315"/>
                    <a:pt x="96" y="315"/>
                  </a:cubicBezTo>
                  <a:cubicBezTo>
                    <a:pt x="96" y="315"/>
                    <a:pt x="63" y="338"/>
                    <a:pt x="58" y="332"/>
                  </a:cubicBezTo>
                  <a:cubicBezTo>
                    <a:pt x="53" y="326"/>
                    <a:pt x="0" y="208"/>
                    <a:pt x="3" y="188"/>
                  </a:cubicBezTo>
                  <a:cubicBezTo>
                    <a:pt x="4" y="175"/>
                    <a:pt x="28" y="56"/>
                    <a:pt x="45" y="22"/>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9">
              <a:extLst>
                <a:ext uri="{FF2B5EF4-FFF2-40B4-BE49-F238E27FC236}">
                  <a16:creationId xmlns:a16="http://schemas.microsoft.com/office/drawing/2014/main" id="{1375AE31-A472-46D5-BB1C-BC14316DAD5A}"/>
                </a:ext>
              </a:extLst>
            </p:cNvPr>
            <p:cNvSpPr>
              <a:spLocks/>
            </p:cNvSpPr>
            <p:nvPr/>
          </p:nvSpPr>
          <p:spPr bwMode="auto">
            <a:xfrm>
              <a:off x="1403350" y="2879725"/>
              <a:ext cx="176212" cy="136525"/>
            </a:xfrm>
            <a:custGeom>
              <a:avLst/>
              <a:gdLst>
                <a:gd name="T0" fmla="*/ 5 w 81"/>
                <a:gd name="T1" fmla="*/ 6 h 62"/>
                <a:gd name="T2" fmla="*/ 10 w 81"/>
                <a:gd name="T3" fmla="*/ 0 h 62"/>
                <a:gd name="T4" fmla="*/ 8 w 81"/>
                <a:gd name="T5" fmla="*/ 5 h 62"/>
                <a:gd name="T6" fmla="*/ 25 w 81"/>
                <a:gd name="T7" fmla="*/ 22 h 62"/>
                <a:gd name="T8" fmla="*/ 75 w 81"/>
                <a:gd name="T9" fmla="*/ 25 h 62"/>
                <a:gd name="T10" fmla="*/ 81 w 81"/>
                <a:gd name="T11" fmla="*/ 42 h 62"/>
                <a:gd name="T12" fmla="*/ 25 w 81"/>
                <a:gd name="T13" fmla="*/ 51 h 62"/>
                <a:gd name="T14" fmla="*/ 2 w 81"/>
                <a:gd name="T15" fmla="*/ 29 h 62"/>
                <a:gd name="T16" fmla="*/ 5 w 81"/>
                <a:gd name="T17" fmla="*/ 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62">
                  <a:moveTo>
                    <a:pt x="5" y="6"/>
                  </a:moveTo>
                  <a:cubicBezTo>
                    <a:pt x="8" y="1"/>
                    <a:pt x="10" y="0"/>
                    <a:pt x="10" y="0"/>
                  </a:cubicBezTo>
                  <a:cubicBezTo>
                    <a:pt x="8" y="5"/>
                    <a:pt x="8" y="5"/>
                    <a:pt x="8" y="5"/>
                  </a:cubicBezTo>
                  <a:cubicBezTo>
                    <a:pt x="8" y="10"/>
                    <a:pt x="12" y="18"/>
                    <a:pt x="25" y="22"/>
                  </a:cubicBezTo>
                  <a:cubicBezTo>
                    <a:pt x="50" y="28"/>
                    <a:pt x="70" y="23"/>
                    <a:pt x="75" y="25"/>
                  </a:cubicBezTo>
                  <a:cubicBezTo>
                    <a:pt x="78" y="25"/>
                    <a:pt x="81" y="39"/>
                    <a:pt x="81" y="42"/>
                  </a:cubicBezTo>
                  <a:cubicBezTo>
                    <a:pt x="81" y="42"/>
                    <a:pt x="64" y="62"/>
                    <a:pt x="25" y="51"/>
                  </a:cubicBezTo>
                  <a:cubicBezTo>
                    <a:pt x="9" y="47"/>
                    <a:pt x="3" y="38"/>
                    <a:pt x="2" y="29"/>
                  </a:cubicBezTo>
                  <a:cubicBezTo>
                    <a:pt x="0" y="21"/>
                    <a:pt x="3" y="11"/>
                    <a:pt x="5" y="6"/>
                  </a:cubicBezTo>
                  <a:close/>
                </a:path>
              </a:pathLst>
            </a:custGeom>
            <a:solidFill>
              <a:srgbClr val="EBE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0">
              <a:extLst>
                <a:ext uri="{FF2B5EF4-FFF2-40B4-BE49-F238E27FC236}">
                  <a16:creationId xmlns:a16="http://schemas.microsoft.com/office/drawing/2014/main" id="{264C72A6-C12F-4D38-ADBB-04061E47C73E}"/>
                </a:ext>
              </a:extLst>
            </p:cNvPr>
            <p:cNvSpPr>
              <a:spLocks/>
            </p:cNvSpPr>
            <p:nvPr/>
          </p:nvSpPr>
          <p:spPr bwMode="auto">
            <a:xfrm>
              <a:off x="1420813" y="3711575"/>
              <a:ext cx="239712" cy="100013"/>
            </a:xfrm>
            <a:custGeom>
              <a:avLst/>
              <a:gdLst>
                <a:gd name="T0" fmla="*/ 0 w 110"/>
                <a:gd name="T1" fmla="*/ 41 h 46"/>
                <a:gd name="T2" fmla="*/ 70 w 110"/>
                <a:gd name="T3" fmla="*/ 40 h 46"/>
                <a:gd name="T4" fmla="*/ 110 w 110"/>
                <a:gd name="T5" fmla="*/ 14 h 46"/>
                <a:gd name="T6" fmla="*/ 110 w 110"/>
                <a:gd name="T7" fmla="*/ 0 h 46"/>
                <a:gd name="T8" fmla="*/ 25 w 110"/>
                <a:gd name="T9" fmla="*/ 14 h 46"/>
                <a:gd name="T10" fmla="*/ 10 w 110"/>
                <a:gd name="T11" fmla="*/ 16 h 46"/>
                <a:gd name="T12" fmla="*/ 0 w 110"/>
                <a:gd name="T13" fmla="*/ 41 h 46"/>
              </a:gdLst>
              <a:ahLst/>
              <a:cxnLst>
                <a:cxn ang="0">
                  <a:pos x="T0" y="T1"/>
                </a:cxn>
                <a:cxn ang="0">
                  <a:pos x="T2" y="T3"/>
                </a:cxn>
                <a:cxn ang="0">
                  <a:pos x="T4" y="T5"/>
                </a:cxn>
                <a:cxn ang="0">
                  <a:pos x="T6" y="T7"/>
                </a:cxn>
                <a:cxn ang="0">
                  <a:pos x="T8" y="T9"/>
                </a:cxn>
                <a:cxn ang="0">
                  <a:pos x="T10" y="T11"/>
                </a:cxn>
                <a:cxn ang="0">
                  <a:pos x="T12" y="T13"/>
                </a:cxn>
              </a:cxnLst>
              <a:rect l="0" t="0" r="r" b="b"/>
              <a:pathLst>
                <a:path w="110" h="46">
                  <a:moveTo>
                    <a:pt x="0" y="41"/>
                  </a:moveTo>
                  <a:cubicBezTo>
                    <a:pt x="1" y="41"/>
                    <a:pt x="42" y="46"/>
                    <a:pt x="70" y="40"/>
                  </a:cubicBezTo>
                  <a:cubicBezTo>
                    <a:pt x="99" y="34"/>
                    <a:pt x="110" y="14"/>
                    <a:pt x="110" y="14"/>
                  </a:cubicBezTo>
                  <a:cubicBezTo>
                    <a:pt x="110" y="0"/>
                    <a:pt x="110" y="0"/>
                    <a:pt x="110" y="0"/>
                  </a:cubicBezTo>
                  <a:cubicBezTo>
                    <a:pt x="25" y="14"/>
                    <a:pt x="25" y="14"/>
                    <a:pt x="25" y="14"/>
                  </a:cubicBezTo>
                  <a:cubicBezTo>
                    <a:pt x="10" y="16"/>
                    <a:pt x="10" y="16"/>
                    <a:pt x="10" y="16"/>
                  </a:cubicBezTo>
                  <a:lnTo>
                    <a:pt x="0" y="41"/>
                  </a:lnTo>
                  <a:close/>
                </a:path>
              </a:pathLst>
            </a:custGeom>
            <a:solidFill>
              <a:srgbClr val="0E1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1">
              <a:extLst>
                <a:ext uri="{FF2B5EF4-FFF2-40B4-BE49-F238E27FC236}">
                  <a16:creationId xmlns:a16="http://schemas.microsoft.com/office/drawing/2014/main" id="{D669F3B1-DB18-4507-8E76-883EFBFCF8CA}"/>
                </a:ext>
              </a:extLst>
            </p:cNvPr>
            <p:cNvSpPr>
              <a:spLocks/>
            </p:cNvSpPr>
            <p:nvPr/>
          </p:nvSpPr>
          <p:spPr bwMode="auto">
            <a:xfrm>
              <a:off x="1258888" y="2868613"/>
              <a:ext cx="442912" cy="917575"/>
            </a:xfrm>
            <a:custGeom>
              <a:avLst/>
              <a:gdLst>
                <a:gd name="T0" fmla="*/ 5 w 203"/>
                <a:gd name="T1" fmla="*/ 65 h 420"/>
                <a:gd name="T2" fmla="*/ 73 w 203"/>
                <a:gd name="T3" fmla="*/ 9 h 420"/>
                <a:gd name="T4" fmla="*/ 90 w 203"/>
                <a:gd name="T5" fmla="*/ 43 h 420"/>
                <a:gd name="T6" fmla="*/ 146 w 203"/>
                <a:gd name="T7" fmla="*/ 44 h 420"/>
                <a:gd name="T8" fmla="*/ 160 w 203"/>
                <a:gd name="T9" fmla="*/ 52 h 420"/>
                <a:gd name="T10" fmla="*/ 199 w 203"/>
                <a:gd name="T11" fmla="*/ 119 h 420"/>
                <a:gd name="T12" fmla="*/ 173 w 203"/>
                <a:gd name="T13" fmla="*/ 231 h 420"/>
                <a:gd name="T14" fmla="*/ 188 w 203"/>
                <a:gd name="T15" fmla="*/ 391 h 420"/>
                <a:gd name="T16" fmla="*/ 157 w 203"/>
                <a:gd name="T17" fmla="*/ 413 h 420"/>
                <a:gd name="T18" fmla="*/ 115 w 203"/>
                <a:gd name="T19" fmla="*/ 418 h 420"/>
                <a:gd name="T20" fmla="*/ 64 w 203"/>
                <a:gd name="T21" fmla="*/ 405 h 420"/>
                <a:gd name="T22" fmla="*/ 63 w 203"/>
                <a:gd name="T23" fmla="*/ 306 h 420"/>
                <a:gd name="T24" fmla="*/ 57 w 203"/>
                <a:gd name="T25" fmla="*/ 403 h 420"/>
                <a:gd name="T26" fmla="*/ 9 w 203"/>
                <a:gd name="T27" fmla="*/ 365 h 420"/>
                <a:gd name="T28" fmla="*/ 24 w 203"/>
                <a:gd name="T29" fmla="*/ 242 h 420"/>
                <a:gd name="T30" fmla="*/ 5 w 203"/>
                <a:gd name="T31" fmla="*/ 6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420">
                  <a:moveTo>
                    <a:pt x="5" y="65"/>
                  </a:moveTo>
                  <a:cubicBezTo>
                    <a:pt x="11" y="27"/>
                    <a:pt x="35" y="0"/>
                    <a:pt x="73" y="9"/>
                  </a:cubicBezTo>
                  <a:cubicBezTo>
                    <a:pt x="73" y="9"/>
                    <a:pt x="54" y="29"/>
                    <a:pt x="90" y="43"/>
                  </a:cubicBezTo>
                  <a:cubicBezTo>
                    <a:pt x="111" y="51"/>
                    <a:pt x="146" y="44"/>
                    <a:pt x="146" y="44"/>
                  </a:cubicBezTo>
                  <a:cubicBezTo>
                    <a:pt x="146" y="44"/>
                    <a:pt x="153" y="48"/>
                    <a:pt x="160" y="52"/>
                  </a:cubicBezTo>
                  <a:cubicBezTo>
                    <a:pt x="175" y="62"/>
                    <a:pt x="203" y="79"/>
                    <a:pt x="199" y="119"/>
                  </a:cubicBezTo>
                  <a:cubicBezTo>
                    <a:pt x="193" y="174"/>
                    <a:pt x="171" y="195"/>
                    <a:pt x="173" y="231"/>
                  </a:cubicBezTo>
                  <a:cubicBezTo>
                    <a:pt x="175" y="268"/>
                    <a:pt x="188" y="391"/>
                    <a:pt x="188" y="391"/>
                  </a:cubicBezTo>
                  <a:cubicBezTo>
                    <a:pt x="188" y="391"/>
                    <a:pt x="177" y="404"/>
                    <a:pt x="157" y="413"/>
                  </a:cubicBezTo>
                  <a:cubicBezTo>
                    <a:pt x="146" y="417"/>
                    <a:pt x="132" y="420"/>
                    <a:pt x="115" y="418"/>
                  </a:cubicBezTo>
                  <a:cubicBezTo>
                    <a:pt x="69" y="412"/>
                    <a:pt x="64" y="405"/>
                    <a:pt x="64" y="405"/>
                  </a:cubicBezTo>
                  <a:cubicBezTo>
                    <a:pt x="63" y="306"/>
                    <a:pt x="63" y="306"/>
                    <a:pt x="63" y="306"/>
                  </a:cubicBezTo>
                  <a:cubicBezTo>
                    <a:pt x="57" y="403"/>
                    <a:pt x="57" y="403"/>
                    <a:pt x="57" y="403"/>
                  </a:cubicBezTo>
                  <a:cubicBezTo>
                    <a:pt x="57" y="403"/>
                    <a:pt x="12" y="372"/>
                    <a:pt x="9" y="365"/>
                  </a:cubicBezTo>
                  <a:cubicBezTo>
                    <a:pt x="5" y="359"/>
                    <a:pt x="16" y="281"/>
                    <a:pt x="24" y="242"/>
                  </a:cubicBezTo>
                  <a:cubicBezTo>
                    <a:pt x="31" y="203"/>
                    <a:pt x="0" y="103"/>
                    <a:pt x="5" y="65"/>
                  </a:cubicBezTo>
                  <a:close/>
                </a:path>
              </a:pathLst>
            </a:custGeom>
            <a:solidFill>
              <a:srgbClr val="1E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2">
              <a:extLst>
                <a:ext uri="{FF2B5EF4-FFF2-40B4-BE49-F238E27FC236}">
                  <a16:creationId xmlns:a16="http://schemas.microsoft.com/office/drawing/2014/main" id="{586ECAEA-0003-4C07-85EB-6E9B883BCEB9}"/>
                </a:ext>
              </a:extLst>
            </p:cNvPr>
            <p:cNvSpPr>
              <a:spLocks/>
            </p:cNvSpPr>
            <p:nvPr/>
          </p:nvSpPr>
          <p:spPr bwMode="auto">
            <a:xfrm>
              <a:off x="1374775" y="2614613"/>
              <a:ext cx="249237" cy="276225"/>
            </a:xfrm>
            <a:custGeom>
              <a:avLst/>
              <a:gdLst>
                <a:gd name="T0" fmla="*/ 1 w 114"/>
                <a:gd name="T1" fmla="*/ 55 h 127"/>
                <a:gd name="T2" fmla="*/ 10 w 114"/>
                <a:gd name="T3" fmla="*/ 37 h 127"/>
                <a:gd name="T4" fmla="*/ 21 w 114"/>
                <a:gd name="T5" fmla="*/ 13 h 127"/>
                <a:gd name="T6" fmla="*/ 104 w 114"/>
                <a:gd name="T7" fmla="*/ 1 h 127"/>
                <a:gd name="T8" fmla="*/ 109 w 114"/>
                <a:gd name="T9" fmla="*/ 49 h 127"/>
                <a:gd name="T10" fmla="*/ 92 w 114"/>
                <a:gd name="T11" fmla="*/ 73 h 127"/>
                <a:gd name="T12" fmla="*/ 88 w 114"/>
                <a:gd name="T13" fmla="*/ 101 h 127"/>
                <a:gd name="T14" fmla="*/ 82 w 114"/>
                <a:gd name="T15" fmla="*/ 93 h 127"/>
                <a:gd name="T16" fmla="*/ 77 w 114"/>
                <a:gd name="T17" fmla="*/ 83 h 127"/>
                <a:gd name="T18" fmla="*/ 50 w 114"/>
                <a:gd name="T19" fmla="*/ 119 h 127"/>
                <a:gd name="T20" fmla="*/ 24 w 114"/>
                <a:gd name="T21" fmla="*/ 117 h 127"/>
                <a:gd name="T22" fmla="*/ 2 w 114"/>
                <a:gd name="T23" fmla="*/ 55 h 127"/>
                <a:gd name="T24" fmla="*/ 1 w 114"/>
                <a:gd name="T25" fmla="*/ 5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27">
                  <a:moveTo>
                    <a:pt x="1" y="55"/>
                  </a:moveTo>
                  <a:cubicBezTo>
                    <a:pt x="0" y="39"/>
                    <a:pt x="10" y="37"/>
                    <a:pt x="10" y="37"/>
                  </a:cubicBezTo>
                  <a:cubicBezTo>
                    <a:pt x="10" y="37"/>
                    <a:pt x="4" y="23"/>
                    <a:pt x="21" y="13"/>
                  </a:cubicBezTo>
                  <a:cubicBezTo>
                    <a:pt x="42" y="2"/>
                    <a:pt x="77" y="0"/>
                    <a:pt x="104" y="1"/>
                  </a:cubicBezTo>
                  <a:cubicBezTo>
                    <a:pt x="114" y="2"/>
                    <a:pt x="114" y="29"/>
                    <a:pt x="109" y="49"/>
                  </a:cubicBezTo>
                  <a:cubicBezTo>
                    <a:pt x="106" y="60"/>
                    <a:pt x="103" y="64"/>
                    <a:pt x="92" y="73"/>
                  </a:cubicBezTo>
                  <a:cubicBezTo>
                    <a:pt x="86" y="77"/>
                    <a:pt x="90" y="99"/>
                    <a:pt x="88" y="101"/>
                  </a:cubicBezTo>
                  <a:cubicBezTo>
                    <a:pt x="85" y="102"/>
                    <a:pt x="83" y="96"/>
                    <a:pt x="82" y="93"/>
                  </a:cubicBezTo>
                  <a:cubicBezTo>
                    <a:pt x="81" y="90"/>
                    <a:pt x="81" y="85"/>
                    <a:pt x="77" y="83"/>
                  </a:cubicBezTo>
                  <a:cubicBezTo>
                    <a:pt x="65" y="80"/>
                    <a:pt x="63" y="99"/>
                    <a:pt x="50" y="119"/>
                  </a:cubicBezTo>
                  <a:cubicBezTo>
                    <a:pt x="44" y="127"/>
                    <a:pt x="24" y="117"/>
                    <a:pt x="24" y="117"/>
                  </a:cubicBezTo>
                  <a:cubicBezTo>
                    <a:pt x="24" y="117"/>
                    <a:pt x="4" y="86"/>
                    <a:pt x="2" y="55"/>
                  </a:cubicBezTo>
                  <a:lnTo>
                    <a:pt x="1" y="55"/>
                  </a:lnTo>
                  <a:close/>
                </a:path>
              </a:pathLst>
            </a:custGeom>
            <a:solidFill>
              <a:srgbClr val="542C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3">
              <a:extLst>
                <a:ext uri="{FF2B5EF4-FFF2-40B4-BE49-F238E27FC236}">
                  <a16:creationId xmlns:a16="http://schemas.microsoft.com/office/drawing/2014/main" id="{ACF58DBC-94B1-40D9-886A-0FCEFFE470D9}"/>
                </a:ext>
              </a:extLst>
            </p:cNvPr>
            <p:cNvSpPr>
              <a:spLocks/>
            </p:cNvSpPr>
            <p:nvPr/>
          </p:nvSpPr>
          <p:spPr bwMode="auto">
            <a:xfrm>
              <a:off x="1514475" y="2813050"/>
              <a:ext cx="41275" cy="63500"/>
            </a:xfrm>
            <a:custGeom>
              <a:avLst/>
              <a:gdLst>
                <a:gd name="T0" fmla="*/ 19 w 19"/>
                <a:gd name="T1" fmla="*/ 18 h 29"/>
                <a:gd name="T2" fmla="*/ 5 w 19"/>
                <a:gd name="T3" fmla="*/ 17 h 29"/>
                <a:gd name="T4" fmla="*/ 2 w 19"/>
                <a:gd name="T5" fmla="*/ 0 h 29"/>
                <a:gd name="T6" fmla="*/ 3 w 19"/>
                <a:gd name="T7" fmla="*/ 20 h 29"/>
                <a:gd name="T8" fmla="*/ 13 w 19"/>
                <a:gd name="T9" fmla="*/ 28 h 29"/>
                <a:gd name="T10" fmla="*/ 19 w 19"/>
                <a:gd name="T11" fmla="*/ 18 h 29"/>
              </a:gdLst>
              <a:ahLst/>
              <a:cxnLst>
                <a:cxn ang="0">
                  <a:pos x="T0" y="T1"/>
                </a:cxn>
                <a:cxn ang="0">
                  <a:pos x="T2" y="T3"/>
                </a:cxn>
                <a:cxn ang="0">
                  <a:pos x="T4" y="T5"/>
                </a:cxn>
                <a:cxn ang="0">
                  <a:pos x="T6" y="T7"/>
                </a:cxn>
                <a:cxn ang="0">
                  <a:pos x="T8" y="T9"/>
                </a:cxn>
                <a:cxn ang="0">
                  <a:pos x="T10" y="T11"/>
                </a:cxn>
              </a:cxnLst>
              <a:rect l="0" t="0" r="r" b="b"/>
              <a:pathLst>
                <a:path w="19" h="29">
                  <a:moveTo>
                    <a:pt x="19" y="18"/>
                  </a:moveTo>
                  <a:cubicBezTo>
                    <a:pt x="18" y="26"/>
                    <a:pt x="8" y="25"/>
                    <a:pt x="5" y="17"/>
                  </a:cubicBezTo>
                  <a:cubicBezTo>
                    <a:pt x="3" y="9"/>
                    <a:pt x="2" y="0"/>
                    <a:pt x="2" y="0"/>
                  </a:cubicBezTo>
                  <a:cubicBezTo>
                    <a:pt x="2" y="0"/>
                    <a:pt x="0" y="13"/>
                    <a:pt x="3" y="20"/>
                  </a:cubicBezTo>
                  <a:cubicBezTo>
                    <a:pt x="6" y="26"/>
                    <a:pt x="7" y="29"/>
                    <a:pt x="13" y="28"/>
                  </a:cubicBezTo>
                  <a:cubicBezTo>
                    <a:pt x="19" y="26"/>
                    <a:pt x="19" y="18"/>
                    <a:pt x="19" y="18"/>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4">
              <a:extLst>
                <a:ext uri="{FF2B5EF4-FFF2-40B4-BE49-F238E27FC236}">
                  <a16:creationId xmlns:a16="http://schemas.microsoft.com/office/drawing/2014/main" id="{06BDF290-ACB8-452C-9A3B-C384BF755DAD}"/>
                </a:ext>
              </a:extLst>
            </p:cNvPr>
            <p:cNvSpPr>
              <a:spLocks/>
            </p:cNvSpPr>
            <p:nvPr/>
          </p:nvSpPr>
          <p:spPr bwMode="auto">
            <a:xfrm>
              <a:off x="1530350" y="2806700"/>
              <a:ext cx="23812" cy="42863"/>
            </a:xfrm>
            <a:custGeom>
              <a:avLst/>
              <a:gdLst>
                <a:gd name="T0" fmla="*/ 9 w 11"/>
                <a:gd name="T1" fmla="*/ 10 h 20"/>
                <a:gd name="T2" fmla="*/ 3 w 11"/>
                <a:gd name="T3" fmla="*/ 3 h 20"/>
                <a:gd name="T4" fmla="*/ 1 w 11"/>
                <a:gd name="T5" fmla="*/ 13 h 20"/>
                <a:gd name="T6" fmla="*/ 9 w 11"/>
                <a:gd name="T7" fmla="*/ 19 h 20"/>
                <a:gd name="T8" fmla="*/ 9 w 11"/>
                <a:gd name="T9" fmla="*/ 14 h 20"/>
                <a:gd name="T10" fmla="*/ 9 w 11"/>
                <a:gd name="T11" fmla="*/ 10 h 20"/>
              </a:gdLst>
              <a:ahLst/>
              <a:cxnLst>
                <a:cxn ang="0">
                  <a:pos x="T0" y="T1"/>
                </a:cxn>
                <a:cxn ang="0">
                  <a:pos x="T2" y="T3"/>
                </a:cxn>
                <a:cxn ang="0">
                  <a:pos x="T4" y="T5"/>
                </a:cxn>
                <a:cxn ang="0">
                  <a:pos x="T6" y="T7"/>
                </a:cxn>
                <a:cxn ang="0">
                  <a:pos x="T8" y="T9"/>
                </a:cxn>
                <a:cxn ang="0">
                  <a:pos x="T10" y="T11"/>
                </a:cxn>
              </a:cxnLst>
              <a:rect l="0" t="0" r="r" b="b"/>
              <a:pathLst>
                <a:path w="11" h="20">
                  <a:moveTo>
                    <a:pt x="9" y="10"/>
                  </a:moveTo>
                  <a:cubicBezTo>
                    <a:pt x="8" y="8"/>
                    <a:pt x="7" y="0"/>
                    <a:pt x="3" y="3"/>
                  </a:cubicBezTo>
                  <a:cubicBezTo>
                    <a:pt x="0" y="5"/>
                    <a:pt x="1" y="10"/>
                    <a:pt x="1" y="13"/>
                  </a:cubicBezTo>
                  <a:cubicBezTo>
                    <a:pt x="2" y="16"/>
                    <a:pt x="5" y="20"/>
                    <a:pt x="9" y="19"/>
                  </a:cubicBezTo>
                  <a:cubicBezTo>
                    <a:pt x="11" y="18"/>
                    <a:pt x="10" y="15"/>
                    <a:pt x="9" y="14"/>
                  </a:cubicBezTo>
                  <a:cubicBezTo>
                    <a:pt x="7" y="12"/>
                    <a:pt x="7" y="11"/>
                    <a:pt x="9" y="10"/>
                  </a:cubicBezTo>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5">
              <a:extLst>
                <a:ext uri="{FF2B5EF4-FFF2-40B4-BE49-F238E27FC236}">
                  <a16:creationId xmlns:a16="http://schemas.microsoft.com/office/drawing/2014/main" id="{D1D95A8A-CF82-492B-8232-B45FE008B08E}"/>
                </a:ext>
              </a:extLst>
            </p:cNvPr>
            <p:cNvSpPr>
              <a:spLocks/>
            </p:cNvSpPr>
            <p:nvPr/>
          </p:nvSpPr>
          <p:spPr bwMode="auto">
            <a:xfrm>
              <a:off x="1550988" y="2897188"/>
              <a:ext cx="65087" cy="11113"/>
            </a:xfrm>
            <a:custGeom>
              <a:avLst/>
              <a:gdLst>
                <a:gd name="T0" fmla="*/ 3 w 30"/>
                <a:gd name="T1" fmla="*/ 5 h 5"/>
                <a:gd name="T2" fmla="*/ 30 w 30"/>
                <a:gd name="T3" fmla="*/ 0 h 5"/>
                <a:gd name="T4" fmla="*/ 0 w 30"/>
                <a:gd name="T5" fmla="*/ 3 h 5"/>
                <a:gd name="T6" fmla="*/ 3 w 30"/>
                <a:gd name="T7" fmla="*/ 5 h 5"/>
              </a:gdLst>
              <a:ahLst/>
              <a:cxnLst>
                <a:cxn ang="0">
                  <a:pos x="T0" y="T1"/>
                </a:cxn>
                <a:cxn ang="0">
                  <a:pos x="T2" y="T3"/>
                </a:cxn>
                <a:cxn ang="0">
                  <a:pos x="T4" y="T5"/>
                </a:cxn>
                <a:cxn ang="0">
                  <a:pos x="T6" y="T7"/>
                </a:cxn>
              </a:cxnLst>
              <a:rect l="0" t="0" r="r" b="b"/>
              <a:pathLst>
                <a:path w="30" h="5">
                  <a:moveTo>
                    <a:pt x="3" y="5"/>
                  </a:moveTo>
                  <a:cubicBezTo>
                    <a:pt x="3" y="5"/>
                    <a:pt x="26" y="3"/>
                    <a:pt x="30" y="0"/>
                  </a:cubicBezTo>
                  <a:cubicBezTo>
                    <a:pt x="20" y="1"/>
                    <a:pt x="1" y="2"/>
                    <a:pt x="0" y="3"/>
                  </a:cubicBezTo>
                  <a:cubicBezTo>
                    <a:pt x="0" y="4"/>
                    <a:pt x="3" y="5"/>
                    <a:pt x="3" y="5"/>
                  </a:cubicBezTo>
                  <a:close/>
                </a:path>
              </a:pathLst>
            </a:custGeom>
            <a:solidFill>
              <a:srgbClr val="E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6">
              <a:extLst>
                <a:ext uri="{FF2B5EF4-FFF2-40B4-BE49-F238E27FC236}">
                  <a16:creationId xmlns:a16="http://schemas.microsoft.com/office/drawing/2014/main" id="{E210CAC5-4DD2-4B1E-8431-8C878D90F342}"/>
                </a:ext>
              </a:extLst>
            </p:cNvPr>
            <p:cNvSpPr>
              <a:spLocks/>
            </p:cNvSpPr>
            <p:nvPr/>
          </p:nvSpPr>
          <p:spPr bwMode="auto">
            <a:xfrm>
              <a:off x="1863725" y="3194050"/>
              <a:ext cx="142875" cy="136525"/>
            </a:xfrm>
            <a:custGeom>
              <a:avLst/>
              <a:gdLst>
                <a:gd name="T0" fmla="*/ 65 w 66"/>
                <a:gd name="T1" fmla="*/ 5 h 62"/>
                <a:gd name="T2" fmla="*/ 35 w 66"/>
                <a:gd name="T3" fmla="*/ 22 h 62"/>
                <a:gd name="T4" fmla="*/ 34 w 66"/>
                <a:gd name="T5" fmla="*/ 1 h 62"/>
                <a:gd name="T6" fmla="*/ 22 w 66"/>
                <a:gd name="T7" fmla="*/ 12 h 62"/>
                <a:gd name="T8" fmla="*/ 10 w 66"/>
                <a:gd name="T9" fmla="*/ 32 h 62"/>
                <a:gd name="T10" fmla="*/ 0 w 66"/>
                <a:gd name="T11" fmla="*/ 38 h 62"/>
                <a:gd name="T12" fmla="*/ 9 w 66"/>
                <a:gd name="T13" fmla="*/ 62 h 62"/>
                <a:gd name="T14" fmla="*/ 56 w 66"/>
                <a:gd name="T15" fmla="*/ 42 h 62"/>
                <a:gd name="T16" fmla="*/ 65 w 66"/>
                <a:gd name="T1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2">
                  <a:moveTo>
                    <a:pt x="65" y="5"/>
                  </a:moveTo>
                  <a:cubicBezTo>
                    <a:pt x="65" y="5"/>
                    <a:pt x="41" y="20"/>
                    <a:pt x="35" y="22"/>
                  </a:cubicBezTo>
                  <a:cubicBezTo>
                    <a:pt x="30" y="24"/>
                    <a:pt x="43" y="0"/>
                    <a:pt x="34" y="1"/>
                  </a:cubicBezTo>
                  <a:cubicBezTo>
                    <a:pt x="33" y="2"/>
                    <a:pt x="27" y="6"/>
                    <a:pt x="22" y="12"/>
                  </a:cubicBezTo>
                  <a:cubicBezTo>
                    <a:pt x="16" y="19"/>
                    <a:pt x="10" y="32"/>
                    <a:pt x="10" y="32"/>
                  </a:cubicBezTo>
                  <a:cubicBezTo>
                    <a:pt x="10" y="33"/>
                    <a:pt x="0" y="38"/>
                    <a:pt x="0" y="38"/>
                  </a:cubicBezTo>
                  <a:cubicBezTo>
                    <a:pt x="9" y="62"/>
                    <a:pt x="9" y="62"/>
                    <a:pt x="9" y="62"/>
                  </a:cubicBezTo>
                  <a:cubicBezTo>
                    <a:pt x="17" y="54"/>
                    <a:pt x="37" y="54"/>
                    <a:pt x="56" y="42"/>
                  </a:cubicBezTo>
                  <a:cubicBezTo>
                    <a:pt x="66" y="35"/>
                    <a:pt x="65" y="5"/>
                    <a:pt x="65" y="5"/>
                  </a:cubicBezTo>
                  <a:close/>
                </a:path>
              </a:pathLst>
            </a:custGeom>
            <a:solidFill>
              <a:srgbClr val="FAB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7">
              <a:extLst>
                <a:ext uri="{FF2B5EF4-FFF2-40B4-BE49-F238E27FC236}">
                  <a16:creationId xmlns:a16="http://schemas.microsoft.com/office/drawing/2014/main" id="{2D90E3BC-B5E5-465E-8C71-184866EAA226}"/>
                </a:ext>
              </a:extLst>
            </p:cNvPr>
            <p:cNvSpPr>
              <a:spLocks/>
            </p:cNvSpPr>
            <p:nvPr/>
          </p:nvSpPr>
          <p:spPr bwMode="auto">
            <a:xfrm>
              <a:off x="1522413" y="2984500"/>
              <a:ext cx="384175" cy="541338"/>
            </a:xfrm>
            <a:custGeom>
              <a:avLst/>
              <a:gdLst>
                <a:gd name="T0" fmla="*/ 9 w 176"/>
                <a:gd name="T1" fmla="*/ 51 h 248"/>
                <a:gd name="T2" fmla="*/ 78 w 176"/>
                <a:gd name="T3" fmla="*/ 66 h 248"/>
                <a:gd name="T4" fmla="*/ 73 w 176"/>
                <a:gd name="T5" fmla="*/ 157 h 248"/>
                <a:gd name="T6" fmla="*/ 157 w 176"/>
                <a:gd name="T7" fmla="*/ 127 h 248"/>
                <a:gd name="T8" fmla="*/ 170 w 176"/>
                <a:gd name="T9" fmla="*/ 136 h 248"/>
                <a:gd name="T10" fmla="*/ 171 w 176"/>
                <a:gd name="T11" fmla="*/ 165 h 248"/>
                <a:gd name="T12" fmla="*/ 29 w 176"/>
                <a:gd name="T13" fmla="*/ 231 h 248"/>
                <a:gd name="T14" fmla="*/ 9 w 176"/>
                <a:gd name="T15" fmla="*/ 51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48">
                  <a:moveTo>
                    <a:pt x="9" y="51"/>
                  </a:moveTo>
                  <a:cubicBezTo>
                    <a:pt x="16" y="0"/>
                    <a:pt x="86" y="0"/>
                    <a:pt x="78" y="66"/>
                  </a:cubicBezTo>
                  <a:cubicBezTo>
                    <a:pt x="73" y="110"/>
                    <a:pt x="71" y="149"/>
                    <a:pt x="73" y="157"/>
                  </a:cubicBezTo>
                  <a:cubicBezTo>
                    <a:pt x="73" y="159"/>
                    <a:pt x="157" y="127"/>
                    <a:pt x="157" y="127"/>
                  </a:cubicBezTo>
                  <a:cubicBezTo>
                    <a:pt x="157" y="127"/>
                    <a:pt x="165" y="127"/>
                    <a:pt x="170" y="136"/>
                  </a:cubicBezTo>
                  <a:cubicBezTo>
                    <a:pt x="176" y="146"/>
                    <a:pt x="171" y="165"/>
                    <a:pt x="171" y="165"/>
                  </a:cubicBezTo>
                  <a:cubicBezTo>
                    <a:pt x="171" y="165"/>
                    <a:pt x="68" y="248"/>
                    <a:pt x="29" y="231"/>
                  </a:cubicBezTo>
                  <a:cubicBezTo>
                    <a:pt x="0" y="218"/>
                    <a:pt x="4" y="89"/>
                    <a:pt x="9" y="51"/>
                  </a:cubicBezTo>
                  <a:close/>
                </a:path>
              </a:pathLst>
            </a:custGeom>
            <a:solidFill>
              <a:srgbClr val="0C1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Curved Connector 437">
            <a:extLst>
              <a:ext uri="{FF2B5EF4-FFF2-40B4-BE49-F238E27FC236}">
                <a16:creationId xmlns:a16="http://schemas.microsoft.com/office/drawing/2014/main" id="{13A399B3-104A-4514-9082-2FA59F6ED126}"/>
              </a:ext>
            </a:extLst>
          </p:cNvPr>
          <p:cNvCxnSpPr>
            <a:stCxn id="58" idx="2"/>
            <a:endCxn id="12" idx="3"/>
          </p:cNvCxnSpPr>
          <p:nvPr/>
        </p:nvCxnSpPr>
        <p:spPr>
          <a:xfrm rot="5400000" flipH="1" flipV="1">
            <a:off x="9691482" y="3768909"/>
            <a:ext cx="366605" cy="2447151"/>
          </a:xfrm>
          <a:prstGeom prst="curvedConnector4">
            <a:avLst>
              <a:gd name="adj1" fmla="val -62356"/>
              <a:gd name="adj2" fmla="val 6344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C672527A-420F-4481-87EF-DCF12F1FC656}"/>
              </a:ext>
            </a:extLst>
          </p:cNvPr>
          <p:cNvGrpSpPr/>
          <p:nvPr/>
        </p:nvGrpSpPr>
        <p:grpSpPr>
          <a:xfrm>
            <a:off x="10503816" y="5321734"/>
            <a:ext cx="421546" cy="1051126"/>
            <a:chOff x="3132138" y="2581276"/>
            <a:chExt cx="611188" cy="1524000"/>
          </a:xfrm>
        </p:grpSpPr>
        <p:sp>
          <p:nvSpPr>
            <p:cNvPr id="88" name="Freeform 301">
              <a:extLst>
                <a:ext uri="{FF2B5EF4-FFF2-40B4-BE49-F238E27FC236}">
                  <a16:creationId xmlns:a16="http://schemas.microsoft.com/office/drawing/2014/main" id="{6DA0B0C7-B39B-4707-B70B-58ED0B220862}"/>
                </a:ext>
              </a:extLst>
            </p:cNvPr>
            <p:cNvSpPr>
              <a:spLocks/>
            </p:cNvSpPr>
            <p:nvPr/>
          </p:nvSpPr>
          <p:spPr bwMode="auto">
            <a:xfrm>
              <a:off x="3152776" y="3101976"/>
              <a:ext cx="38100" cy="66675"/>
            </a:xfrm>
            <a:custGeom>
              <a:avLst/>
              <a:gdLst>
                <a:gd name="T0" fmla="*/ 7 w 12"/>
                <a:gd name="T1" fmla="*/ 21 h 22"/>
                <a:gd name="T2" fmla="*/ 12 w 12"/>
                <a:gd name="T3" fmla="*/ 22 h 22"/>
                <a:gd name="T4" fmla="*/ 8 w 12"/>
                <a:gd name="T5" fmla="*/ 0 h 22"/>
                <a:gd name="T6" fmla="*/ 3 w 12"/>
                <a:gd name="T7" fmla="*/ 1 h 22"/>
                <a:gd name="T8" fmla="*/ 7 w 12"/>
                <a:gd name="T9" fmla="*/ 21 h 22"/>
              </a:gdLst>
              <a:ahLst/>
              <a:cxnLst>
                <a:cxn ang="0">
                  <a:pos x="T0" y="T1"/>
                </a:cxn>
                <a:cxn ang="0">
                  <a:pos x="T2" y="T3"/>
                </a:cxn>
                <a:cxn ang="0">
                  <a:pos x="T4" y="T5"/>
                </a:cxn>
                <a:cxn ang="0">
                  <a:pos x="T6" y="T7"/>
                </a:cxn>
                <a:cxn ang="0">
                  <a:pos x="T8" y="T9"/>
                </a:cxn>
              </a:cxnLst>
              <a:rect l="0" t="0" r="r" b="b"/>
              <a:pathLst>
                <a:path w="12" h="22">
                  <a:moveTo>
                    <a:pt x="7" y="21"/>
                  </a:moveTo>
                  <a:cubicBezTo>
                    <a:pt x="12" y="22"/>
                    <a:pt x="12" y="22"/>
                    <a:pt x="12" y="22"/>
                  </a:cubicBezTo>
                  <a:cubicBezTo>
                    <a:pt x="8" y="0"/>
                    <a:pt x="8" y="0"/>
                    <a:pt x="8" y="0"/>
                  </a:cubicBezTo>
                  <a:cubicBezTo>
                    <a:pt x="3" y="1"/>
                    <a:pt x="3" y="1"/>
                    <a:pt x="3" y="1"/>
                  </a:cubicBezTo>
                  <a:cubicBezTo>
                    <a:pt x="3" y="1"/>
                    <a:pt x="0" y="12"/>
                    <a:pt x="7" y="21"/>
                  </a:cubicBez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02">
              <a:extLst>
                <a:ext uri="{FF2B5EF4-FFF2-40B4-BE49-F238E27FC236}">
                  <a16:creationId xmlns:a16="http://schemas.microsoft.com/office/drawing/2014/main" id="{52D0CC9F-916D-48A8-A100-7D6F960BE391}"/>
                </a:ext>
              </a:extLst>
            </p:cNvPr>
            <p:cNvSpPr>
              <a:spLocks/>
            </p:cNvSpPr>
            <p:nvPr/>
          </p:nvSpPr>
          <p:spPr bwMode="auto">
            <a:xfrm>
              <a:off x="3171826" y="2798763"/>
              <a:ext cx="296863" cy="373063"/>
            </a:xfrm>
            <a:custGeom>
              <a:avLst/>
              <a:gdLst>
                <a:gd name="T0" fmla="*/ 96 w 97"/>
                <a:gd name="T1" fmla="*/ 3 h 122"/>
                <a:gd name="T2" fmla="*/ 58 w 97"/>
                <a:gd name="T3" fmla="*/ 20 h 122"/>
                <a:gd name="T4" fmla="*/ 42 w 97"/>
                <a:gd name="T5" fmla="*/ 65 h 122"/>
                <a:gd name="T6" fmla="*/ 6 w 97"/>
                <a:gd name="T7" fmla="*/ 96 h 122"/>
                <a:gd name="T8" fmla="*/ 1 w 97"/>
                <a:gd name="T9" fmla="*/ 101 h 122"/>
                <a:gd name="T10" fmla="*/ 5 w 97"/>
                <a:gd name="T11" fmla="*/ 120 h 122"/>
                <a:gd name="T12" fmla="*/ 10 w 97"/>
                <a:gd name="T13" fmla="*/ 122 h 122"/>
                <a:gd name="T14" fmla="*/ 44 w 97"/>
                <a:gd name="T15" fmla="*/ 115 h 122"/>
                <a:gd name="T16" fmla="*/ 96 w 97"/>
                <a:gd name="T17" fmla="*/ 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2">
                  <a:moveTo>
                    <a:pt x="96" y="3"/>
                  </a:moveTo>
                  <a:cubicBezTo>
                    <a:pt x="96" y="3"/>
                    <a:pt x="75" y="0"/>
                    <a:pt x="58" y="20"/>
                  </a:cubicBezTo>
                  <a:cubicBezTo>
                    <a:pt x="50" y="32"/>
                    <a:pt x="45" y="53"/>
                    <a:pt x="42" y="65"/>
                  </a:cubicBezTo>
                  <a:cubicBezTo>
                    <a:pt x="40" y="75"/>
                    <a:pt x="37" y="91"/>
                    <a:pt x="6" y="96"/>
                  </a:cubicBezTo>
                  <a:cubicBezTo>
                    <a:pt x="4" y="97"/>
                    <a:pt x="2" y="99"/>
                    <a:pt x="1" y="101"/>
                  </a:cubicBezTo>
                  <a:cubicBezTo>
                    <a:pt x="1" y="106"/>
                    <a:pt x="0" y="114"/>
                    <a:pt x="5" y="120"/>
                  </a:cubicBezTo>
                  <a:cubicBezTo>
                    <a:pt x="6" y="121"/>
                    <a:pt x="8" y="122"/>
                    <a:pt x="10" y="122"/>
                  </a:cubicBezTo>
                  <a:cubicBezTo>
                    <a:pt x="24" y="121"/>
                    <a:pt x="29" y="120"/>
                    <a:pt x="44" y="115"/>
                  </a:cubicBezTo>
                  <a:cubicBezTo>
                    <a:pt x="71" y="106"/>
                    <a:pt x="97" y="7"/>
                    <a:pt x="96" y="3"/>
                  </a:cubicBez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03">
              <a:extLst>
                <a:ext uri="{FF2B5EF4-FFF2-40B4-BE49-F238E27FC236}">
                  <a16:creationId xmlns:a16="http://schemas.microsoft.com/office/drawing/2014/main" id="{75CBFC74-0C5A-472E-8E4B-705A32DECFB1}"/>
                </a:ext>
              </a:extLst>
            </p:cNvPr>
            <p:cNvSpPr>
              <a:spLocks/>
            </p:cNvSpPr>
            <p:nvPr/>
          </p:nvSpPr>
          <p:spPr bwMode="auto">
            <a:xfrm>
              <a:off x="3313113" y="3897313"/>
              <a:ext cx="173038" cy="76200"/>
            </a:xfrm>
            <a:custGeom>
              <a:avLst/>
              <a:gdLst>
                <a:gd name="T0" fmla="*/ 55 w 57"/>
                <a:gd name="T1" fmla="*/ 0 h 25"/>
                <a:gd name="T2" fmla="*/ 57 w 57"/>
                <a:gd name="T3" fmla="*/ 6 h 25"/>
                <a:gd name="T4" fmla="*/ 47 w 57"/>
                <a:gd name="T5" fmla="*/ 12 h 25"/>
                <a:gd name="T6" fmla="*/ 24 w 57"/>
                <a:gd name="T7" fmla="*/ 22 h 25"/>
                <a:gd name="T8" fmla="*/ 0 w 57"/>
                <a:gd name="T9" fmla="*/ 18 h 25"/>
                <a:gd name="T10" fmla="*/ 21 w 57"/>
                <a:gd name="T11" fmla="*/ 14 h 25"/>
                <a:gd name="T12" fmla="*/ 55 w 57"/>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57" h="25">
                  <a:moveTo>
                    <a:pt x="55" y="0"/>
                  </a:moveTo>
                  <a:cubicBezTo>
                    <a:pt x="55" y="0"/>
                    <a:pt x="57" y="4"/>
                    <a:pt x="57" y="6"/>
                  </a:cubicBezTo>
                  <a:cubicBezTo>
                    <a:pt x="57" y="8"/>
                    <a:pt x="55" y="9"/>
                    <a:pt x="47" y="12"/>
                  </a:cubicBezTo>
                  <a:cubicBezTo>
                    <a:pt x="38" y="14"/>
                    <a:pt x="35" y="20"/>
                    <a:pt x="24" y="22"/>
                  </a:cubicBezTo>
                  <a:cubicBezTo>
                    <a:pt x="14" y="25"/>
                    <a:pt x="0" y="23"/>
                    <a:pt x="0" y="18"/>
                  </a:cubicBezTo>
                  <a:cubicBezTo>
                    <a:pt x="21" y="14"/>
                    <a:pt x="21" y="14"/>
                    <a:pt x="21" y="14"/>
                  </a:cubicBezTo>
                  <a:lnTo>
                    <a:pt x="55" y="0"/>
                  </a:ln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04">
              <a:extLst>
                <a:ext uri="{FF2B5EF4-FFF2-40B4-BE49-F238E27FC236}">
                  <a16:creationId xmlns:a16="http://schemas.microsoft.com/office/drawing/2014/main" id="{18974F23-91D9-47F6-B23B-FDA7AD00C504}"/>
                </a:ext>
              </a:extLst>
            </p:cNvPr>
            <p:cNvSpPr>
              <a:spLocks/>
            </p:cNvSpPr>
            <p:nvPr/>
          </p:nvSpPr>
          <p:spPr bwMode="auto">
            <a:xfrm>
              <a:off x="3309938" y="3870326"/>
              <a:ext cx="182563" cy="90488"/>
            </a:xfrm>
            <a:custGeom>
              <a:avLst/>
              <a:gdLst>
                <a:gd name="T0" fmla="*/ 31 w 60"/>
                <a:gd name="T1" fmla="*/ 2 h 30"/>
                <a:gd name="T2" fmla="*/ 2 w 60"/>
                <a:gd name="T3" fmla="*/ 24 h 30"/>
                <a:gd name="T4" fmla="*/ 3 w 60"/>
                <a:gd name="T5" fmla="*/ 29 h 30"/>
                <a:gd name="T6" fmla="*/ 19 w 60"/>
                <a:gd name="T7" fmla="*/ 30 h 30"/>
                <a:gd name="T8" fmla="*/ 43 w 60"/>
                <a:gd name="T9" fmla="*/ 19 h 30"/>
                <a:gd name="T10" fmla="*/ 52 w 60"/>
                <a:gd name="T11" fmla="*/ 0 h 30"/>
                <a:gd name="T12" fmla="*/ 31 w 60"/>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60" h="30">
                  <a:moveTo>
                    <a:pt x="31" y="2"/>
                  </a:moveTo>
                  <a:cubicBezTo>
                    <a:pt x="31" y="2"/>
                    <a:pt x="15" y="17"/>
                    <a:pt x="2" y="24"/>
                  </a:cubicBezTo>
                  <a:cubicBezTo>
                    <a:pt x="0" y="25"/>
                    <a:pt x="1" y="29"/>
                    <a:pt x="3" y="29"/>
                  </a:cubicBezTo>
                  <a:cubicBezTo>
                    <a:pt x="8" y="30"/>
                    <a:pt x="13" y="30"/>
                    <a:pt x="19" y="30"/>
                  </a:cubicBezTo>
                  <a:cubicBezTo>
                    <a:pt x="32" y="30"/>
                    <a:pt x="31" y="23"/>
                    <a:pt x="43" y="19"/>
                  </a:cubicBezTo>
                  <a:cubicBezTo>
                    <a:pt x="56" y="14"/>
                    <a:pt x="60" y="17"/>
                    <a:pt x="52" y="0"/>
                  </a:cubicBezTo>
                  <a:lnTo>
                    <a:pt x="31" y="2"/>
                  </a:lnTo>
                  <a:close/>
                </a:path>
              </a:pathLst>
            </a:custGeom>
            <a:solidFill>
              <a:srgbClr val="60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05">
              <a:extLst>
                <a:ext uri="{FF2B5EF4-FFF2-40B4-BE49-F238E27FC236}">
                  <a16:creationId xmlns:a16="http://schemas.microsoft.com/office/drawing/2014/main" id="{2C0722BE-687A-435B-AD8E-147E5DBF1597}"/>
                </a:ext>
              </a:extLst>
            </p:cNvPr>
            <p:cNvSpPr>
              <a:spLocks/>
            </p:cNvSpPr>
            <p:nvPr/>
          </p:nvSpPr>
          <p:spPr bwMode="auto">
            <a:xfrm>
              <a:off x="3386138" y="3890963"/>
              <a:ext cx="23813" cy="19050"/>
            </a:xfrm>
            <a:custGeom>
              <a:avLst/>
              <a:gdLst>
                <a:gd name="T0" fmla="*/ 0 w 8"/>
                <a:gd name="T1" fmla="*/ 0 h 6"/>
                <a:gd name="T2" fmla="*/ 3 w 8"/>
                <a:gd name="T3" fmla="*/ 1 h 6"/>
                <a:gd name="T4" fmla="*/ 5 w 8"/>
                <a:gd name="T5" fmla="*/ 1 h 6"/>
                <a:gd name="T6" fmla="*/ 6 w 8"/>
                <a:gd name="T7" fmla="*/ 3 h 6"/>
                <a:gd name="T8" fmla="*/ 8 w 8"/>
                <a:gd name="T9" fmla="*/ 5 h 6"/>
                <a:gd name="T10" fmla="*/ 3 w 8"/>
                <a:gd name="T11" fmla="*/ 5 h 6"/>
                <a:gd name="T12" fmla="*/ 1 w 8"/>
                <a:gd name="T13" fmla="*/ 3 h 6"/>
                <a:gd name="T14" fmla="*/ 0 w 8"/>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0" y="0"/>
                  </a:moveTo>
                  <a:cubicBezTo>
                    <a:pt x="1" y="0"/>
                    <a:pt x="2" y="0"/>
                    <a:pt x="3" y="1"/>
                  </a:cubicBezTo>
                  <a:cubicBezTo>
                    <a:pt x="3" y="1"/>
                    <a:pt x="4" y="1"/>
                    <a:pt x="5" y="1"/>
                  </a:cubicBezTo>
                  <a:cubicBezTo>
                    <a:pt x="5" y="2"/>
                    <a:pt x="6" y="2"/>
                    <a:pt x="6" y="3"/>
                  </a:cubicBezTo>
                  <a:cubicBezTo>
                    <a:pt x="7" y="3"/>
                    <a:pt x="8" y="4"/>
                    <a:pt x="8" y="5"/>
                  </a:cubicBezTo>
                  <a:cubicBezTo>
                    <a:pt x="6" y="6"/>
                    <a:pt x="4" y="6"/>
                    <a:pt x="3" y="5"/>
                  </a:cubicBezTo>
                  <a:cubicBezTo>
                    <a:pt x="2" y="4"/>
                    <a:pt x="1" y="4"/>
                    <a:pt x="1" y="3"/>
                  </a:cubicBezTo>
                  <a:cubicBezTo>
                    <a:pt x="0" y="2"/>
                    <a:pt x="0" y="1"/>
                    <a:pt x="0" y="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06">
              <a:extLst>
                <a:ext uri="{FF2B5EF4-FFF2-40B4-BE49-F238E27FC236}">
                  <a16:creationId xmlns:a16="http://schemas.microsoft.com/office/drawing/2014/main" id="{7F8D0A9A-C95D-4193-AC72-11FE412F3BA1}"/>
                </a:ext>
              </a:extLst>
            </p:cNvPr>
            <p:cNvSpPr>
              <a:spLocks/>
            </p:cNvSpPr>
            <p:nvPr/>
          </p:nvSpPr>
          <p:spPr bwMode="auto">
            <a:xfrm>
              <a:off x="3386138" y="3878263"/>
              <a:ext cx="14288" cy="31750"/>
            </a:xfrm>
            <a:custGeom>
              <a:avLst/>
              <a:gdLst>
                <a:gd name="T0" fmla="*/ 4 w 5"/>
                <a:gd name="T1" fmla="*/ 0 h 10"/>
                <a:gd name="T2" fmla="*/ 4 w 5"/>
                <a:gd name="T3" fmla="*/ 5 h 10"/>
                <a:gd name="T4" fmla="*/ 1 w 5"/>
                <a:gd name="T5" fmla="*/ 10 h 10"/>
                <a:gd name="T6" fmla="*/ 0 w 5"/>
                <a:gd name="T7" fmla="*/ 4 h 10"/>
                <a:gd name="T8" fmla="*/ 4 w 5"/>
                <a:gd name="T9" fmla="*/ 0 h 10"/>
              </a:gdLst>
              <a:ahLst/>
              <a:cxnLst>
                <a:cxn ang="0">
                  <a:pos x="T0" y="T1"/>
                </a:cxn>
                <a:cxn ang="0">
                  <a:pos x="T2" y="T3"/>
                </a:cxn>
                <a:cxn ang="0">
                  <a:pos x="T4" y="T5"/>
                </a:cxn>
                <a:cxn ang="0">
                  <a:pos x="T6" y="T7"/>
                </a:cxn>
                <a:cxn ang="0">
                  <a:pos x="T8" y="T9"/>
                </a:cxn>
              </a:cxnLst>
              <a:rect l="0" t="0" r="r" b="b"/>
              <a:pathLst>
                <a:path w="5" h="10">
                  <a:moveTo>
                    <a:pt x="4" y="0"/>
                  </a:moveTo>
                  <a:cubicBezTo>
                    <a:pt x="5" y="2"/>
                    <a:pt x="5" y="4"/>
                    <a:pt x="4" y="5"/>
                  </a:cubicBezTo>
                  <a:cubicBezTo>
                    <a:pt x="4" y="7"/>
                    <a:pt x="3" y="8"/>
                    <a:pt x="1" y="10"/>
                  </a:cubicBezTo>
                  <a:cubicBezTo>
                    <a:pt x="0" y="8"/>
                    <a:pt x="0" y="6"/>
                    <a:pt x="0" y="4"/>
                  </a:cubicBezTo>
                  <a:cubicBezTo>
                    <a:pt x="1" y="2"/>
                    <a:pt x="2" y="1"/>
                    <a:pt x="4" y="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07">
              <a:extLst>
                <a:ext uri="{FF2B5EF4-FFF2-40B4-BE49-F238E27FC236}">
                  <a16:creationId xmlns:a16="http://schemas.microsoft.com/office/drawing/2014/main" id="{B71C76A9-1E86-42FA-9E68-BE942FD3771D}"/>
                </a:ext>
              </a:extLst>
            </p:cNvPr>
            <p:cNvSpPr>
              <a:spLocks/>
            </p:cNvSpPr>
            <p:nvPr/>
          </p:nvSpPr>
          <p:spPr bwMode="auto">
            <a:xfrm>
              <a:off x="3355976" y="3316288"/>
              <a:ext cx="158750" cy="574675"/>
            </a:xfrm>
            <a:custGeom>
              <a:avLst/>
              <a:gdLst>
                <a:gd name="T0" fmla="*/ 0 w 52"/>
                <a:gd name="T1" fmla="*/ 0 h 188"/>
                <a:gd name="T2" fmla="*/ 7 w 52"/>
                <a:gd name="T3" fmla="*/ 81 h 188"/>
                <a:gd name="T4" fmla="*/ 13 w 52"/>
                <a:gd name="T5" fmla="*/ 183 h 188"/>
                <a:gd name="T6" fmla="*/ 41 w 52"/>
                <a:gd name="T7" fmla="*/ 183 h 188"/>
                <a:gd name="T8" fmla="*/ 50 w 52"/>
                <a:gd name="T9" fmla="*/ 126 h 188"/>
                <a:gd name="T10" fmla="*/ 46 w 52"/>
                <a:gd name="T11" fmla="*/ 98 h 188"/>
                <a:gd name="T12" fmla="*/ 49 w 52"/>
                <a:gd name="T13" fmla="*/ 19 h 188"/>
                <a:gd name="T14" fmla="*/ 0 w 52"/>
                <a:gd name="T15" fmla="*/ 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88">
                  <a:moveTo>
                    <a:pt x="0" y="0"/>
                  </a:moveTo>
                  <a:cubicBezTo>
                    <a:pt x="0" y="0"/>
                    <a:pt x="5" y="62"/>
                    <a:pt x="7" y="81"/>
                  </a:cubicBezTo>
                  <a:cubicBezTo>
                    <a:pt x="10" y="101"/>
                    <a:pt x="13" y="183"/>
                    <a:pt x="13" y="183"/>
                  </a:cubicBezTo>
                  <a:cubicBezTo>
                    <a:pt x="13" y="183"/>
                    <a:pt x="27" y="188"/>
                    <a:pt x="41" y="183"/>
                  </a:cubicBezTo>
                  <a:cubicBezTo>
                    <a:pt x="41" y="183"/>
                    <a:pt x="52" y="146"/>
                    <a:pt x="50" y="126"/>
                  </a:cubicBezTo>
                  <a:cubicBezTo>
                    <a:pt x="48" y="105"/>
                    <a:pt x="46" y="107"/>
                    <a:pt x="46" y="98"/>
                  </a:cubicBezTo>
                  <a:cubicBezTo>
                    <a:pt x="46" y="89"/>
                    <a:pt x="48" y="39"/>
                    <a:pt x="49" y="19"/>
                  </a:cubicBezTo>
                  <a:lnTo>
                    <a:pt x="0" y="0"/>
                  </a:lnTo>
                  <a:close/>
                </a:path>
              </a:pathLst>
            </a:custGeom>
            <a:solidFill>
              <a:srgbClr val="1625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08">
              <a:extLst>
                <a:ext uri="{FF2B5EF4-FFF2-40B4-BE49-F238E27FC236}">
                  <a16:creationId xmlns:a16="http://schemas.microsoft.com/office/drawing/2014/main" id="{5F152F2D-E0BA-4084-B5A1-7333797A92BF}"/>
                </a:ext>
              </a:extLst>
            </p:cNvPr>
            <p:cNvSpPr>
              <a:spLocks/>
            </p:cNvSpPr>
            <p:nvPr/>
          </p:nvSpPr>
          <p:spPr bwMode="auto">
            <a:xfrm>
              <a:off x="3532188" y="3949701"/>
              <a:ext cx="122238" cy="155575"/>
            </a:xfrm>
            <a:custGeom>
              <a:avLst/>
              <a:gdLst>
                <a:gd name="T0" fmla="*/ 30 w 40"/>
                <a:gd name="T1" fmla="*/ 0 h 51"/>
                <a:gd name="T2" fmla="*/ 32 w 40"/>
                <a:gd name="T3" fmla="*/ 6 h 51"/>
                <a:gd name="T4" fmla="*/ 36 w 40"/>
                <a:gd name="T5" fmla="*/ 25 h 51"/>
                <a:gd name="T6" fmla="*/ 34 w 40"/>
                <a:gd name="T7" fmla="*/ 41 h 51"/>
                <a:gd name="T8" fmla="*/ 12 w 40"/>
                <a:gd name="T9" fmla="*/ 50 h 51"/>
                <a:gd name="T10" fmla="*/ 3 w 40"/>
                <a:gd name="T11" fmla="*/ 35 h 51"/>
                <a:gd name="T12" fmla="*/ 30 w 40"/>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0" h="51">
                  <a:moveTo>
                    <a:pt x="30" y="0"/>
                  </a:moveTo>
                  <a:cubicBezTo>
                    <a:pt x="30" y="0"/>
                    <a:pt x="32" y="1"/>
                    <a:pt x="32" y="6"/>
                  </a:cubicBezTo>
                  <a:cubicBezTo>
                    <a:pt x="33" y="11"/>
                    <a:pt x="34" y="19"/>
                    <a:pt x="36" y="25"/>
                  </a:cubicBezTo>
                  <a:cubicBezTo>
                    <a:pt x="37" y="31"/>
                    <a:pt x="40" y="35"/>
                    <a:pt x="34" y="41"/>
                  </a:cubicBezTo>
                  <a:cubicBezTo>
                    <a:pt x="27" y="47"/>
                    <a:pt x="19" y="51"/>
                    <a:pt x="12" y="50"/>
                  </a:cubicBezTo>
                  <a:cubicBezTo>
                    <a:pt x="5" y="49"/>
                    <a:pt x="0" y="43"/>
                    <a:pt x="3" y="35"/>
                  </a:cubicBezTo>
                  <a:lnTo>
                    <a:pt x="30" y="0"/>
                  </a:ln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09">
              <a:extLst>
                <a:ext uri="{FF2B5EF4-FFF2-40B4-BE49-F238E27FC236}">
                  <a16:creationId xmlns:a16="http://schemas.microsoft.com/office/drawing/2014/main" id="{1E284C38-349F-4A1C-886C-6826008EC6C5}"/>
                </a:ext>
              </a:extLst>
            </p:cNvPr>
            <p:cNvSpPr>
              <a:spLocks/>
            </p:cNvSpPr>
            <p:nvPr/>
          </p:nvSpPr>
          <p:spPr bwMode="auto">
            <a:xfrm>
              <a:off x="3535363" y="3949701"/>
              <a:ext cx="112713" cy="152400"/>
            </a:xfrm>
            <a:custGeom>
              <a:avLst/>
              <a:gdLst>
                <a:gd name="T0" fmla="*/ 10 w 37"/>
                <a:gd name="T1" fmla="*/ 0 h 50"/>
                <a:gd name="T2" fmla="*/ 29 w 37"/>
                <a:gd name="T3" fmla="*/ 0 h 50"/>
                <a:gd name="T4" fmla="*/ 32 w 37"/>
                <a:gd name="T5" fmla="*/ 17 h 50"/>
                <a:gd name="T6" fmla="*/ 33 w 37"/>
                <a:gd name="T7" fmla="*/ 37 h 50"/>
                <a:gd name="T8" fmla="*/ 11 w 37"/>
                <a:gd name="T9" fmla="*/ 48 h 50"/>
                <a:gd name="T10" fmla="*/ 2 w 37"/>
                <a:gd name="T11" fmla="*/ 34 h 50"/>
                <a:gd name="T12" fmla="*/ 10 w 3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7" h="50">
                  <a:moveTo>
                    <a:pt x="10" y="0"/>
                  </a:moveTo>
                  <a:cubicBezTo>
                    <a:pt x="21" y="5"/>
                    <a:pt x="29" y="0"/>
                    <a:pt x="29" y="0"/>
                  </a:cubicBezTo>
                  <a:cubicBezTo>
                    <a:pt x="29" y="0"/>
                    <a:pt x="30" y="5"/>
                    <a:pt x="32" y="17"/>
                  </a:cubicBezTo>
                  <a:cubicBezTo>
                    <a:pt x="33" y="25"/>
                    <a:pt x="37" y="31"/>
                    <a:pt x="33" y="37"/>
                  </a:cubicBezTo>
                  <a:cubicBezTo>
                    <a:pt x="29" y="43"/>
                    <a:pt x="18" y="50"/>
                    <a:pt x="11" y="48"/>
                  </a:cubicBezTo>
                  <a:cubicBezTo>
                    <a:pt x="4" y="46"/>
                    <a:pt x="0" y="38"/>
                    <a:pt x="2" y="34"/>
                  </a:cubicBezTo>
                  <a:cubicBezTo>
                    <a:pt x="5" y="29"/>
                    <a:pt x="9" y="13"/>
                    <a:pt x="10" y="0"/>
                  </a:cubicBezTo>
                  <a:close/>
                </a:path>
              </a:pathLst>
            </a:custGeom>
            <a:solidFill>
              <a:srgbClr val="60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10">
              <a:extLst>
                <a:ext uri="{FF2B5EF4-FFF2-40B4-BE49-F238E27FC236}">
                  <a16:creationId xmlns:a16="http://schemas.microsoft.com/office/drawing/2014/main" id="{16D65B26-9D59-4B80-88D7-7C6BDC63EDBF}"/>
                </a:ext>
              </a:extLst>
            </p:cNvPr>
            <p:cNvSpPr>
              <a:spLocks/>
            </p:cNvSpPr>
            <p:nvPr/>
          </p:nvSpPr>
          <p:spPr bwMode="auto">
            <a:xfrm>
              <a:off x="3568701" y="3992563"/>
              <a:ext cx="49213" cy="14288"/>
            </a:xfrm>
            <a:custGeom>
              <a:avLst/>
              <a:gdLst>
                <a:gd name="T0" fmla="*/ 16 w 16"/>
                <a:gd name="T1" fmla="*/ 5 h 5"/>
                <a:gd name="T2" fmla="*/ 8 w 16"/>
                <a:gd name="T3" fmla="*/ 4 h 5"/>
                <a:gd name="T4" fmla="*/ 4 w 16"/>
                <a:gd name="T5" fmla="*/ 3 h 5"/>
                <a:gd name="T6" fmla="*/ 0 w 16"/>
                <a:gd name="T7" fmla="*/ 3 h 5"/>
                <a:gd name="T8" fmla="*/ 8 w 16"/>
                <a:gd name="T9" fmla="*/ 0 h 5"/>
                <a:gd name="T10" fmla="*/ 13 w 16"/>
                <a:gd name="T11" fmla="*/ 2 h 5"/>
                <a:gd name="T12" fmla="*/ 16 w 1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5"/>
                  </a:moveTo>
                  <a:cubicBezTo>
                    <a:pt x="13" y="5"/>
                    <a:pt x="10" y="4"/>
                    <a:pt x="8" y="4"/>
                  </a:cubicBezTo>
                  <a:cubicBezTo>
                    <a:pt x="4" y="3"/>
                    <a:pt x="4" y="3"/>
                    <a:pt x="4" y="3"/>
                  </a:cubicBezTo>
                  <a:cubicBezTo>
                    <a:pt x="3" y="3"/>
                    <a:pt x="1" y="3"/>
                    <a:pt x="0" y="3"/>
                  </a:cubicBezTo>
                  <a:cubicBezTo>
                    <a:pt x="2" y="0"/>
                    <a:pt x="5" y="0"/>
                    <a:pt x="8" y="0"/>
                  </a:cubicBezTo>
                  <a:cubicBezTo>
                    <a:pt x="10" y="0"/>
                    <a:pt x="11" y="1"/>
                    <a:pt x="13" y="2"/>
                  </a:cubicBezTo>
                  <a:cubicBezTo>
                    <a:pt x="14" y="2"/>
                    <a:pt x="15" y="3"/>
                    <a:pt x="16" y="5"/>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11">
              <a:extLst>
                <a:ext uri="{FF2B5EF4-FFF2-40B4-BE49-F238E27FC236}">
                  <a16:creationId xmlns:a16="http://schemas.microsoft.com/office/drawing/2014/main" id="{34DCACE4-D1AD-42E9-BAB4-776B185B6C2B}"/>
                </a:ext>
              </a:extLst>
            </p:cNvPr>
            <p:cNvSpPr>
              <a:spLocks/>
            </p:cNvSpPr>
            <p:nvPr/>
          </p:nvSpPr>
          <p:spPr bwMode="auto">
            <a:xfrm>
              <a:off x="3568701" y="3986213"/>
              <a:ext cx="49213" cy="26988"/>
            </a:xfrm>
            <a:custGeom>
              <a:avLst/>
              <a:gdLst>
                <a:gd name="T0" fmla="*/ 16 w 16"/>
                <a:gd name="T1" fmla="*/ 1 h 9"/>
                <a:gd name="T2" fmla="*/ 8 w 16"/>
                <a:gd name="T3" fmla="*/ 6 h 9"/>
                <a:gd name="T4" fmla="*/ 0 w 16"/>
                <a:gd name="T5" fmla="*/ 9 h 9"/>
                <a:gd name="T6" fmla="*/ 3 w 16"/>
                <a:gd name="T7" fmla="*/ 4 h 9"/>
                <a:gd name="T8" fmla="*/ 7 w 16"/>
                <a:gd name="T9" fmla="*/ 2 h 9"/>
                <a:gd name="T10" fmla="*/ 16 w 16"/>
                <a:gd name="T11" fmla="*/ 1 h 9"/>
              </a:gdLst>
              <a:ahLst/>
              <a:cxnLst>
                <a:cxn ang="0">
                  <a:pos x="T0" y="T1"/>
                </a:cxn>
                <a:cxn ang="0">
                  <a:pos x="T2" y="T3"/>
                </a:cxn>
                <a:cxn ang="0">
                  <a:pos x="T4" y="T5"/>
                </a:cxn>
                <a:cxn ang="0">
                  <a:pos x="T6" y="T7"/>
                </a:cxn>
                <a:cxn ang="0">
                  <a:pos x="T8" y="T9"/>
                </a:cxn>
                <a:cxn ang="0">
                  <a:pos x="T10" y="T11"/>
                </a:cxn>
              </a:cxnLst>
              <a:rect l="0" t="0" r="r" b="b"/>
              <a:pathLst>
                <a:path w="16" h="9">
                  <a:moveTo>
                    <a:pt x="16" y="1"/>
                  </a:moveTo>
                  <a:cubicBezTo>
                    <a:pt x="14" y="3"/>
                    <a:pt x="11" y="4"/>
                    <a:pt x="8" y="6"/>
                  </a:cubicBezTo>
                  <a:cubicBezTo>
                    <a:pt x="5" y="7"/>
                    <a:pt x="3" y="8"/>
                    <a:pt x="0" y="9"/>
                  </a:cubicBezTo>
                  <a:cubicBezTo>
                    <a:pt x="0" y="7"/>
                    <a:pt x="1" y="6"/>
                    <a:pt x="3" y="4"/>
                  </a:cubicBezTo>
                  <a:cubicBezTo>
                    <a:pt x="4" y="3"/>
                    <a:pt x="5" y="3"/>
                    <a:pt x="7" y="2"/>
                  </a:cubicBezTo>
                  <a:cubicBezTo>
                    <a:pt x="10" y="1"/>
                    <a:pt x="13" y="0"/>
                    <a:pt x="16" y="1"/>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12">
              <a:extLst>
                <a:ext uri="{FF2B5EF4-FFF2-40B4-BE49-F238E27FC236}">
                  <a16:creationId xmlns:a16="http://schemas.microsoft.com/office/drawing/2014/main" id="{D5FA2FE1-3D9C-4554-8FAE-13C4BA996C5D}"/>
                </a:ext>
              </a:extLst>
            </p:cNvPr>
            <p:cNvSpPr>
              <a:spLocks/>
            </p:cNvSpPr>
            <p:nvPr/>
          </p:nvSpPr>
          <p:spPr bwMode="auto">
            <a:xfrm>
              <a:off x="3346451" y="3316288"/>
              <a:ext cx="327025" cy="663575"/>
            </a:xfrm>
            <a:custGeom>
              <a:avLst/>
              <a:gdLst>
                <a:gd name="T0" fmla="*/ 92 w 107"/>
                <a:gd name="T1" fmla="*/ 0 h 217"/>
                <a:gd name="T2" fmla="*/ 97 w 107"/>
                <a:gd name="T3" fmla="*/ 99 h 217"/>
                <a:gd name="T4" fmla="*/ 97 w 107"/>
                <a:gd name="T5" fmla="*/ 209 h 217"/>
                <a:gd name="T6" fmla="*/ 64 w 107"/>
                <a:gd name="T7" fmla="*/ 209 h 217"/>
                <a:gd name="T8" fmla="*/ 61 w 107"/>
                <a:gd name="T9" fmla="*/ 131 h 217"/>
                <a:gd name="T10" fmla="*/ 58 w 107"/>
                <a:gd name="T11" fmla="*/ 99 h 217"/>
                <a:gd name="T12" fmla="*/ 41 w 107"/>
                <a:gd name="T13" fmla="*/ 37 h 217"/>
                <a:gd name="T14" fmla="*/ 0 w 107"/>
                <a:gd name="T15" fmla="*/ 0 h 217"/>
                <a:gd name="T16" fmla="*/ 92 w 10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17">
                  <a:moveTo>
                    <a:pt x="92" y="0"/>
                  </a:moveTo>
                  <a:cubicBezTo>
                    <a:pt x="92" y="0"/>
                    <a:pt x="102" y="34"/>
                    <a:pt x="97" y="99"/>
                  </a:cubicBezTo>
                  <a:cubicBezTo>
                    <a:pt x="97" y="99"/>
                    <a:pt x="107" y="146"/>
                    <a:pt x="97" y="209"/>
                  </a:cubicBezTo>
                  <a:cubicBezTo>
                    <a:pt x="97" y="209"/>
                    <a:pt x="84" y="217"/>
                    <a:pt x="64" y="209"/>
                  </a:cubicBezTo>
                  <a:cubicBezTo>
                    <a:pt x="64" y="209"/>
                    <a:pt x="61" y="145"/>
                    <a:pt x="61" y="131"/>
                  </a:cubicBezTo>
                  <a:cubicBezTo>
                    <a:pt x="60" y="117"/>
                    <a:pt x="60" y="107"/>
                    <a:pt x="58" y="99"/>
                  </a:cubicBezTo>
                  <a:cubicBezTo>
                    <a:pt x="55" y="91"/>
                    <a:pt x="41" y="37"/>
                    <a:pt x="41" y="37"/>
                  </a:cubicBezTo>
                  <a:cubicBezTo>
                    <a:pt x="41" y="37"/>
                    <a:pt x="4" y="19"/>
                    <a:pt x="0" y="0"/>
                  </a:cubicBezTo>
                  <a:lnTo>
                    <a:pt x="92" y="0"/>
                  </a:ln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13">
              <a:extLst>
                <a:ext uri="{FF2B5EF4-FFF2-40B4-BE49-F238E27FC236}">
                  <a16:creationId xmlns:a16="http://schemas.microsoft.com/office/drawing/2014/main" id="{5A133677-AE17-4570-AAB9-0BAAFFFE7704}"/>
                </a:ext>
              </a:extLst>
            </p:cNvPr>
            <p:cNvSpPr>
              <a:spLocks/>
            </p:cNvSpPr>
            <p:nvPr/>
          </p:nvSpPr>
          <p:spPr bwMode="auto">
            <a:xfrm>
              <a:off x="3346451" y="3316288"/>
              <a:ext cx="287338" cy="52388"/>
            </a:xfrm>
            <a:custGeom>
              <a:avLst/>
              <a:gdLst>
                <a:gd name="T0" fmla="*/ 94 w 94"/>
                <a:gd name="T1" fmla="*/ 10 h 17"/>
                <a:gd name="T2" fmla="*/ 48 w 94"/>
                <a:gd name="T3" fmla="*/ 17 h 17"/>
                <a:gd name="T4" fmla="*/ 6 w 94"/>
                <a:gd name="T5" fmla="*/ 11 h 17"/>
                <a:gd name="T6" fmla="*/ 0 w 94"/>
                <a:gd name="T7" fmla="*/ 0 h 17"/>
                <a:gd name="T8" fmla="*/ 92 w 94"/>
                <a:gd name="T9" fmla="*/ 0 h 17"/>
                <a:gd name="T10" fmla="*/ 94 w 94"/>
                <a:gd name="T11" fmla="*/ 10 h 17"/>
              </a:gdLst>
              <a:ahLst/>
              <a:cxnLst>
                <a:cxn ang="0">
                  <a:pos x="T0" y="T1"/>
                </a:cxn>
                <a:cxn ang="0">
                  <a:pos x="T2" y="T3"/>
                </a:cxn>
                <a:cxn ang="0">
                  <a:pos x="T4" y="T5"/>
                </a:cxn>
                <a:cxn ang="0">
                  <a:pos x="T6" y="T7"/>
                </a:cxn>
                <a:cxn ang="0">
                  <a:pos x="T8" y="T9"/>
                </a:cxn>
                <a:cxn ang="0">
                  <a:pos x="T10" y="T11"/>
                </a:cxn>
              </a:cxnLst>
              <a:rect l="0" t="0" r="r" b="b"/>
              <a:pathLst>
                <a:path w="94" h="17">
                  <a:moveTo>
                    <a:pt x="94" y="10"/>
                  </a:moveTo>
                  <a:cubicBezTo>
                    <a:pt x="82" y="14"/>
                    <a:pt x="66" y="17"/>
                    <a:pt x="48" y="17"/>
                  </a:cubicBezTo>
                  <a:cubicBezTo>
                    <a:pt x="32" y="17"/>
                    <a:pt x="17" y="15"/>
                    <a:pt x="6" y="11"/>
                  </a:cubicBezTo>
                  <a:cubicBezTo>
                    <a:pt x="3" y="8"/>
                    <a:pt x="1" y="4"/>
                    <a:pt x="0" y="0"/>
                  </a:cubicBezTo>
                  <a:cubicBezTo>
                    <a:pt x="92" y="0"/>
                    <a:pt x="92" y="0"/>
                    <a:pt x="92" y="0"/>
                  </a:cubicBezTo>
                  <a:cubicBezTo>
                    <a:pt x="92" y="0"/>
                    <a:pt x="93" y="4"/>
                    <a:pt x="94" y="10"/>
                  </a:cubicBezTo>
                  <a:close/>
                </a:path>
              </a:pathLst>
            </a:custGeom>
            <a:solidFill>
              <a:srgbClr val="60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14">
              <a:extLst>
                <a:ext uri="{FF2B5EF4-FFF2-40B4-BE49-F238E27FC236}">
                  <a16:creationId xmlns:a16="http://schemas.microsoft.com/office/drawing/2014/main" id="{4C7FFE06-0CF5-4518-A0BC-38B4144E7C79}"/>
                </a:ext>
              </a:extLst>
            </p:cNvPr>
            <p:cNvSpPr>
              <a:spLocks/>
            </p:cNvSpPr>
            <p:nvPr/>
          </p:nvSpPr>
          <p:spPr bwMode="auto">
            <a:xfrm>
              <a:off x="3389313" y="3327401"/>
              <a:ext cx="50800" cy="38100"/>
            </a:xfrm>
            <a:custGeom>
              <a:avLst/>
              <a:gdLst>
                <a:gd name="T0" fmla="*/ 6 w 17"/>
                <a:gd name="T1" fmla="*/ 11 h 12"/>
                <a:gd name="T2" fmla="*/ 9 w 17"/>
                <a:gd name="T3" fmla="*/ 12 h 12"/>
                <a:gd name="T4" fmla="*/ 16 w 17"/>
                <a:gd name="T5" fmla="*/ 7 h 12"/>
                <a:gd name="T6" fmla="*/ 11 w 17"/>
                <a:gd name="T7" fmla="*/ 1 h 12"/>
                <a:gd name="T8" fmla="*/ 8 w 17"/>
                <a:gd name="T9" fmla="*/ 0 h 12"/>
                <a:gd name="T10" fmla="*/ 0 w 17"/>
                <a:gd name="T11" fmla="*/ 5 h 12"/>
                <a:gd name="T12" fmla="*/ 6 w 17"/>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7" h="12">
                  <a:moveTo>
                    <a:pt x="6" y="11"/>
                  </a:moveTo>
                  <a:cubicBezTo>
                    <a:pt x="9" y="12"/>
                    <a:pt x="9" y="12"/>
                    <a:pt x="9" y="12"/>
                  </a:cubicBezTo>
                  <a:cubicBezTo>
                    <a:pt x="12" y="12"/>
                    <a:pt x="16" y="10"/>
                    <a:pt x="16" y="7"/>
                  </a:cubicBezTo>
                  <a:cubicBezTo>
                    <a:pt x="17" y="4"/>
                    <a:pt x="14" y="1"/>
                    <a:pt x="11" y="1"/>
                  </a:cubicBezTo>
                  <a:cubicBezTo>
                    <a:pt x="8" y="0"/>
                    <a:pt x="8" y="0"/>
                    <a:pt x="8" y="0"/>
                  </a:cubicBezTo>
                  <a:cubicBezTo>
                    <a:pt x="4" y="0"/>
                    <a:pt x="1" y="2"/>
                    <a:pt x="0" y="5"/>
                  </a:cubicBezTo>
                  <a:cubicBezTo>
                    <a:pt x="0" y="8"/>
                    <a:pt x="2" y="11"/>
                    <a:pt x="6"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15">
              <a:extLst>
                <a:ext uri="{FF2B5EF4-FFF2-40B4-BE49-F238E27FC236}">
                  <a16:creationId xmlns:a16="http://schemas.microsoft.com/office/drawing/2014/main" id="{009F6B25-1918-448D-ADFD-D601067B0DFA}"/>
                </a:ext>
              </a:extLst>
            </p:cNvPr>
            <p:cNvSpPr>
              <a:spLocks/>
            </p:cNvSpPr>
            <p:nvPr/>
          </p:nvSpPr>
          <p:spPr bwMode="auto">
            <a:xfrm>
              <a:off x="3333751" y="2805113"/>
              <a:ext cx="314325" cy="550863"/>
            </a:xfrm>
            <a:custGeom>
              <a:avLst/>
              <a:gdLst>
                <a:gd name="T0" fmla="*/ 3 w 103"/>
                <a:gd name="T1" fmla="*/ 154 h 180"/>
                <a:gd name="T2" fmla="*/ 4 w 103"/>
                <a:gd name="T3" fmla="*/ 62 h 180"/>
                <a:gd name="T4" fmla="*/ 15 w 103"/>
                <a:gd name="T5" fmla="*/ 15 h 180"/>
                <a:gd name="T6" fmla="*/ 40 w 103"/>
                <a:gd name="T7" fmla="*/ 0 h 180"/>
                <a:gd name="T8" fmla="*/ 80 w 103"/>
                <a:gd name="T9" fmla="*/ 5 h 180"/>
                <a:gd name="T10" fmla="*/ 101 w 103"/>
                <a:gd name="T11" fmla="*/ 12 h 180"/>
                <a:gd name="T12" fmla="*/ 96 w 103"/>
                <a:gd name="T13" fmla="*/ 61 h 180"/>
                <a:gd name="T14" fmla="*/ 93 w 103"/>
                <a:gd name="T15" fmla="*/ 140 h 180"/>
                <a:gd name="T16" fmla="*/ 96 w 103"/>
                <a:gd name="T17" fmla="*/ 153 h 180"/>
                <a:gd name="T18" fmla="*/ 96 w 103"/>
                <a:gd name="T19" fmla="*/ 153 h 180"/>
                <a:gd name="T20" fmla="*/ 98 w 103"/>
                <a:gd name="T21" fmla="*/ 170 h 180"/>
                <a:gd name="T22" fmla="*/ 4 w 103"/>
                <a:gd name="T23" fmla="*/ 170 h 180"/>
                <a:gd name="T24" fmla="*/ 3 w 103"/>
                <a:gd name="T25" fmla="*/ 15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80">
                  <a:moveTo>
                    <a:pt x="3" y="154"/>
                  </a:moveTo>
                  <a:cubicBezTo>
                    <a:pt x="1" y="114"/>
                    <a:pt x="4" y="62"/>
                    <a:pt x="4" y="62"/>
                  </a:cubicBezTo>
                  <a:cubicBezTo>
                    <a:pt x="4" y="62"/>
                    <a:pt x="3" y="28"/>
                    <a:pt x="15" y="15"/>
                  </a:cubicBezTo>
                  <a:cubicBezTo>
                    <a:pt x="28" y="2"/>
                    <a:pt x="40" y="0"/>
                    <a:pt x="40" y="0"/>
                  </a:cubicBezTo>
                  <a:cubicBezTo>
                    <a:pt x="80" y="5"/>
                    <a:pt x="80" y="5"/>
                    <a:pt x="80" y="5"/>
                  </a:cubicBezTo>
                  <a:cubicBezTo>
                    <a:pt x="94" y="11"/>
                    <a:pt x="101" y="12"/>
                    <a:pt x="101" y="12"/>
                  </a:cubicBezTo>
                  <a:cubicBezTo>
                    <a:pt x="101" y="12"/>
                    <a:pt x="98" y="38"/>
                    <a:pt x="96" y="61"/>
                  </a:cubicBezTo>
                  <a:cubicBezTo>
                    <a:pt x="93" y="91"/>
                    <a:pt x="90" y="118"/>
                    <a:pt x="93" y="140"/>
                  </a:cubicBezTo>
                  <a:cubicBezTo>
                    <a:pt x="94" y="146"/>
                    <a:pt x="95" y="146"/>
                    <a:pt x="96" y="153"/>
                  </a:cubicBezTo>
                  <a:cubicBezTo>
                    <a:pt x="96" y="153"/>
                    <a:pt x="96" y="153"/>
                    <a:pt x="96" y="153"/>
                  </a:cubicBezTo>
                  <a:cubicBezTo>
                    <a:pt x="96" y="153"/>
                    <a:pt x="103" y="161"/>
                    <a:pt x="98" y="170"/>
                  </a:cubicBezTo>
                  <a:cubicBezTo>
                    <a:pt x="35" y="180"/>
                    <a:pt x="6" y="168"/>
                    <a:pt x="4" y="170"/>
                  </a:cubicBezTo>
                  <a:cubicBezTo>
                    <a:pt x="4" y="170"/>
                    <a:pt x="0" y="163"/>
                    <a:pt x="3" y="154"/>
                  </a:cubicBezTo>
                  <a:close/>
                </a:path>
              </a:pathLst>
            </a:custGeom>
            <a:solidFill>
              <a:srgbClr val="B1E3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16">
              <a:extLst>
                <a:ext uri="{FF2B5EF4-FFF2-40B4-BE49-F238E27FC236}">
                  <a16:creationId xmlns:a16="http://schemas.microsoft.com/office/drawing/2014/main" id="{72671256-5EEC-4A67-BE9B-10FCEB68E547}"/>
                </a:ext>
              </a:extLst>
            </p:cNvPr>
            <p:cNvSpPr>
              <a:spLocks/>
            </p:cNvSpPr>
            <p:nvPr/>
          </p:nvSpPr>
          <p:spPr bwMode="auto">
            <a:xfrm>
              <a:off x="3324226" y="2801938"/>
              <a:ext cx="131763" cy="571500"/>
            </a:xfrm>
            <a:custGeom>
              <a:avLst/>
              <a:gdLst>
                <a:gd name="T0" fmla="*/ 43 w 43"/>
                <a:gd name="T1" fmla="*/ 0 h 187"/>
                <a:gd name="T2" fmla="*/ 21 w 43"/>
                <a:gd name="T3" fmla="*/ 41 h 187"/>
                <a:gd name="T4" fmla="*/ 18 w 43"/>
                <a:gd name="T5" fmla="*/ 185 h 187"/>
                <a:gd name="T6" fmla="*/ 2 w 43"/>
                <a:gd name="T7" fmla="*/ 178 h 187"/>
                <a:gd name="T8" fmla="*/ 3 w 43"/>
                <a:gd name="T9" fmla="*/ 98 h 187"/>
                <a:gd name="T10" fmla="*/ 43 w 43"/>
                <a:gd name="T11" fmla="*/ 0 h 187"/>
              </a:gdLst>
              <a:ahLst/>
              <a:cxnLst>
                <a:cxn ang="0">
                  <a:pos x="T0" y="T1"/>
                </a:cxn>
                <a:cxn ang="0">
                  <a:pos x="T2" y="T3"/>
                </a:cxn>
                <a:cxn ang="0">
                  <a:pos x="T4" y="T5"/>
                </a:cxn>
                <a:cxn ang="0">
                  <a:pos x="T6" y="T7"/>
                </a:cxn>
                <a:cxn ang="0">
                  <a:pos x="T8" y="T9"/>
                </a:cxn>
                <a:cxn ang="0">
                  <a:pos x="T10" y="T11"/>
                </a:cxn>
              </a:cxnLst>
              <a:rect l="0" t="0" r="r" b="b"/>
              <a:pathLst>
                <a:path w="43" h="187">
                  <a:moveTo>
                    <a:pt x="43" y="0"/>
                  </a:moveTo>
                  <a:cubicBezTo>
                    <a:pt x="43" y="0"/>
                    <a:pt x="26" y="21"/>
                    <a:pt x="21" y="41"/>
                  </a:cubicBezTo>
                  <a:cubicBezTo>
                    <a:pt x="17" y="61"/>
                    <a:pt x="14" y="137"/>
                    <a:pt x="18" y="185"/>
                  </a:cubicBezTo>
                  <a:cubicBezTo>
                    <a:pt x="18" y="185"/>
                    <a:pt x="10" y="187"/>
                    <a:pt x="2" y="178"/>
                  </a:cubicBezTo>
                  <a:cubicBezTo>
                    <a:pt x="2" y="178"/>
                    <a:pt x="2" y="120"/>
                    <a:pt x="3" y="98"/>
                  </a:cubicBezTo>
                  <a:cubicBezTo>
                    <a:pt x="5" y="69"/>
                    <a:pt x="0" y="4"/>
                    <a:pt x="43" y="0"/>
                  </a:cubicBezTo>
                  <a:close/>
                </a:path>
              </a:pathLst>
            </a:custGeom>
            <a:solidFill>
              <a:srgbClr val="385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17">
              <a:extLst>
                <a:ext uri="{FF2B5EF4-FFF2-40B4-BE49-F238E27FC236}">
                  <a16:creationId xmlns:a16="http://schemas.microsoft.com/office/drawing/2014/main" id="{33440E41-0035-4FD2-BBEA-6D2D2F81DCDB}"/>
                </a:ext>
              </a:extLst>
            </p:cNvPr>
            <p:cNvSpPr>
              <a:spLocks/>
            </p:cNvSpPr>
            <p:nvPr/>
          </p:nvSpPr>
          <p:spPr bwMode="auto">
            <a:xfrm>
              <a:off x="3346451" y="2801938"/>
              <a:ext cx="109538" cy="314325"/>
            </a:xfrm>
            <a:custGeom>
              <a:avLst/>
              <a:gdLst>
                <a:gd name="T0" fmla="*/ 9 w 36"/>
                <a:gd name="T1" fmla="*/ 103 h 103"/>
                <a:gd name="T2" fmla="*/ 36 w 36"/>
                <a:gd name="T3" fmla="*/ 0 h 103"/>
                <a:gd name="T4" fmla="*/ 3 w 36"/>
                <a:gd name="T5" fmla="*/ 44 h 103"/>
                <a:gd name="T6" fmla="*/ 9 w 36"/>
                <a:gd name="T7" fmla="*/ 52 h 103"/>
                <a:gd name="T8" fmla="*/ 0 w 36"/>
                <a:gd name="T9" fmla="*/ 66 h 103"/>
                <a:gd name="T10" fmla="*/ 9 w 36"/>
                <a:gd name="T11" fmla="*/ 103 h 103"/>
              </a:gdLst>
              <a:ahLst/>
              <a:cxnLst>
                <a:cxn ang="0">
                  <a:pos x="T0" y="T1"/>
                </a:cxn>
                <a:cxn ang="0">
                  <a:pos x="T2" y="T3"/>
                </a:cxn>
                <a:cxn ang="0">
                  <a:pos x="T4" y="T5"/>
                </a:cxn>
                <a:cxn ang="0">
                  <a:pos x="T6" y="T7"/>
                </a:cxn>
                <a:cxn ang="0">
                  <a:pos x="T8" y="T9"/>
                </a:cxn>
                <a:cxn ang="0">
                  <a:pos x="T10" y="T11"/>
                </a:cxn>
              </a:cxnLst>
              <a:rect l="0" t="0" r="r" b="b"/>
              <a:pathLst>
                <a:path w="36" h="103">
                  <a:moveTo>
                    <a:pt x="9" y="103"/>
                  </a:moveTo>
                  <a:cubicBezTo>
                    <a:pt x="9" y="103"/>
                    <a:pt x="6" y="36"/>
                    <a:pt x="36" y="0"/>
                  </a:cubicBezTo>
                  <a:cubicBezTo>
                    <a:pt x="36" y="0"/>
                    <a:pt x="9" y="29"/>
                    <a:pt x="3" y="44"/>
                  </a:cubicBezTo>
                  <a:cubicBezTo>
                    <a:pt x="4" y="47"/>
                    <a:pt x="9" y="52"/>
                    <a:pt x="9" y="52"/>
                  </a:cubicBezTo>
                  <a:cubicBezTo>
                    <a:pt x="0" y="66"/>
                    <a:pt x="0" y="66"/>
                    <a:pt x="0" y="66"/>
                  </a:cubicBezTo>
                  <a:lnTo>
                    <a:pt x="9" y="103"/>
                  </a:ln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8">
              <a:extLst>
                <a:ext uri="{FF2B5EF4-FFF2-40B4-BE49-F238E27FC236}">
                  <a16:creationId xmlns:a16="http://schemas.microsoft.com/office/drawing/2014/main" id="{8D791681-61C2-4890-98CA-B4CF2D0C3E6E}"/>
                </a:ext>
              </a:extLst>
            </p:cNvPr>
            <p:cNvSpPr>
              <a:spLocks/>
            </p:cNvSpPr>
            <p:nvPr/>
          </p:nvSpPr>
          <p:spPr bwMode="auto">
            <a:xfrm>
              <a:off x="3455988" y="2811463"/>
              <a:ext cx="195263" cy="577850"/>
            </a:xfrm>
            <a:custGeom>
              <a:avLst/>
              <a:gdLst>
                <a:gd name="T0" fmla="*/ 38 w 64"/>
                <a:gd name="T1" fmla="*/ 0 h 189"/>
                <a:gd name="T2" fmla="*/ 61 w 64"/>
                <a:gd name="T3" fmla="*/ 10 h 189"/>
                <a:gd name="T4" fmla="*/ 53 w 64"/>
                <a:gd name="T5" fmla="*/ 90 h 189"/>
                <a:gd name="T6" fmla="*/ 58 w 64"/>
                <a:gd name="T7" fmla="*/ 146 h 189"/>
                <a:gd name="T8" fmla="*/ 63 w 64"/>
                <a:gd name="T9" fmla="*/ 178 h 189"/>
                <a:gd name="T10" fmla="*/ 0 w 64"/>
                <a:gd name="T11" fmla="*/ 184 h 189"/>
                <a:gd name="T12" fmla="*/ 3 w 64"/>
                <a:gd name="T13" fmla="*/ 73 h 189"/>
                <a:gd name="T14" fmla="*/ 38 w 64"/>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9">
                  <a:moveTo>
                    <a:pt x="38" y="0"/>
                  </a:moveTo>
                  <a:cubicBezTo>
                    <a:pt x="38" y="0"/>
                    <a:pt x="51" y="5"/>
                    <a:pt x="61" y="10"/>
                  </a:cubicBezTo>
                  <a:cubicBezTo>
                    <a:pt x="53" y="90"/>
                    <a:pt x="53" y="90"/>
                    <a:pt x="53" y="90"/>
                  </a:cubicBezTo>
                  <a:cubicBezTo>
                    <a:pt x="53" y="90"/>
                    <a:pt x="53" y="132"/>
                    <a:pt x="58" y="146"/>
                  </a:cubicBezTo>
                  <a:cubicBezTo>
                    <a:pt x="64" y="161"/>
                    <a:pt x="63" y="178"/>
                    <a:pt x="63" y="178"/>
                  </a:cubicBezTo>
                  <a:cubicBezTo>
                    <a:pt x="63" y="178"/>
                    <a:pt x="43" y="189"/>
                    <a:pt x="0" y="184"/>
                  </a:cubicBezTo>
                  <a:cubicBezTo>
                    <a:pt x="0" y="184"/>
                    <a:pt x="0" y="112"/>
                    <a:pt x="3" y="73"/>
                  </a:cubicBezTo>
                  <a:cubicBezTo>
                    <a:pt x="5" y="35"/>
                    <a:pt x="21" y="24"/>
                    <a:pt x="38" y="0"/>
                  </a:cubicBezTo>
                  <a:close/>
                </a:path>
              </a:pathLst>
            </a:custGeom>
            <a:solidFill>
              <a:srgbClr val="385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19">
              <a:extLst>
                <a:ext uri="{FF2B5EF4-FFF2-40B4-BE49-F238E27FC236}">
                  <a16:creationId xmlns:a16="http://schemas.microsoft.com/office/drawing/2014/main" id="{F03C63BD-E7FA-499A-8E23-99E830AE9757}"/>
                </a:ext>
              </a:extLst>
            </p:cNvPr>
            <p:cNvSpPr>
              <a:spLocks/>
            </p:cNvSpPr>
            <p:nvPr/>
          </p:nvSpPr>
          <p:spPr bwMode="auto">
            <a:xfrm>
              <a:off x="3422651" y="2811463"/>
              <a:ext cx="149225" cy="323850"/>
            </a:xfrm>
            <a:custGeom>
              <a:avLst/>
              <a:gdLst>
                <a:gd name="T0" fmla="*/ 49 w 49"/>
                <a:gd name="T1" fmla="*/ 0 h 106"/>
                <a:gd name="T2" fmla="*/ 45 w 49"/>
                <a:gd name="T3" fmla="*/ 51 h 106"/>
                <a:gd name="T4" fmla="*/ 30 w 49"/>
                <a:gd name="T5" fmla="*/ 58 h 106"/>
                <a:gd name="T6" fmla="*/ 37 w 49"/>
                <a:gd name="T7" fmla="*/ 73 h 106"/>
                <a:gd name="T8" fmla="*/ 12 w 49"/>
                <a:gd name="T9" fmla="*/ 106 h 106"/>
                <a:gd name="T10" fmla="*/ 49 w 49"/>
                <a:gd name="T11" fmla="*/ 0 h 106"/>
              </a:gdLst>
              <a:ahLst/>
              <a:cxnLst>
                <a:cxn ang="0">
                  <a:pos x="T0" y="T1"/>
                </a:cxn>
                <a:cxn ang="0">
                  <a:pos x="T2" y="T3"/>
                </a:cxn>
                <a:cxn ang="0">
                  <a:pos x="T4" y="T5"/>
                </a:cxn>
                <a:cxn ang="0">
                  <a:pos x="T6" y="T7"/>
                </a:cxn>
                <a:cxn ang="0">
                  <a:pos x="T8" y="T9"/>
                </a:cxn>
                <a:cxn ang="0">
                  <a:pos x="T10" y="T11"/>
                </a:cxn>
              </a:cxnLst>
              <a:rect l="0" t="0" r="r" b="b"/>
              <a:pathLst>
                <a:path w="49" h="106">
                  <a:moveTo>
                    <a:pt x="49" y="0"/>
                  </a:moveTo>
                  <a:cubicBezTo>
                    <a:pt x="45" y="51"/>
                    <a:pt x="45" y="51"/>
                    <a:pt x="45" y="51"/>
                  </a:cubicBezTo>
                  <a:cubicBezTo>
                    <a:pt x="30" y="58"/>
                    <a:pt x="30" y="58"/>
                    <a:pt x="30" y="58"/>
                  </a:cubicBezTo>
                  <a:cubicBezTo>
                    <a:pt x="37" y="73"/>
                    <a:pt x="37" y="73"/>
                    <a:pt x="37" y="73"/>
                  </a:cubicBezTo>
                  <a:cubicBezTo>
                    <a:pt x="12" y="106"/>
                    <a:pt x="12" y="106"/>
                    <a:pt x="12" y="106"/>
                  </a:cubicBezTo>
                  <a:cubicBezTo>
                    <a:pt x="12" y="106"/>
                    <a:pt x="0" y="39"/>
                    <a:pt x="49" y="0"/>
                  </a:cubicBez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20">
              <a:extLst>
                <a:ext uri="{FF2B5EF4-FFF2-40B4-BE49-F238E27FC236}">
                  <a16:creationId xmlns:a16="http://schemas.microsoft.com/office/drawing/2014/main" id="{8485C469-EAC5-4D4F-9223-B9D6928BA5BF}"/>
                </a:ext>
              </a:extLst>
            </p:cNvPr>
            <p:cNvSpPr>
              <a:spLocks/>
            </p:cNvSpPr>
            <p:nvPr/>
          </p:nvSpPr>
          <p:spPr bwMode="auto">
            <a:xfrm>
              <a:off x="3395663" y="2900363"/>
              <a:ext cx="60325" cy="433388"/>
            </a:xfrm>
            <a:custGeom>
              <a:avLst/>
              <a:gdLst>
                <a:gd name="T0" fmla="*/ 20 w 20"/>
                <a:gd name="T1" fmla="*/ 0 h 142"/>
                <a:gd name="T2" fmla="*/ 14 w 20"/>
                <a:gd name="T3" fmla="*/ 35 h 142"/>
                <a:gd name="T4" fmla="*/ 10 w 20"/>
                <a:gd name="T5" fmla="*/ 71 h 142"/>
                <a:gd name="T6" fmla="*/ 8 w 20"/>
                <a:gd name="T7" fmla="*/ 88 h 142"/>
                <a:gd name="T8" fmla="*/ 7 w 20"/>
                <a:gd name="T9" fmla="*/ 97 h 142"/>
                <a:gd name="T10" fmla="*/ 7 w 20"/>
                <a:gd name="T11" fmla="*/ 106 h 142"/>
                <a:gd name="T12" fmla="*/ 6 w 20"/>
                <a:gd name="T13" fmla="*/ 124 h 142"/>
                <a:gd name="T14" fmla="*/ 5 w 20"/>
                <a:gd name="T15" fmla="*/ 142 h 142"/>
                <a:gd name="T16" fmla="*/ 2 w 20"/>
                <a:gd name="T17" fmla="*/ 124 h 142"/>
                <a:gd name="T18" fmla="*/ 1 w 20"/>
                <a:gd name="T19" fmla="*/ 106 h 142"/>
                <a:gd name="T20" fmla="*/ 2 w 20"/>
                <a:gd name="T21" fmla="*/ 70 h 142"/>
                <a:gd name="T22" fmla="*/ 8 w 20"/>
                <a:gd name="T23" fmla="*/ 34 h 142"/>
                <a:gd name="T24" fmla="*/ 20 w 20"/>
                <a:gd name="T2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2">
                  <a:moveTo>
                    <a:pt x="20" y="0"/>
                  </a:moveTo>
                  <a:cubicBezTo>
                    <a:pt x="18" y="12"/>
                    <a:pt x="16" y="24"/>
                    <a:pt x="14" y="35"/>
                  </a:cubicBezTo>
                  <a:cubicBezTo>
                    <a:pt x="12" y="47"/>
                    <a:pt x="11" y="59"/>
                    <a:pt x="10" y="71"/>
                  </a:cubicBezTo>
                  <a:cubicBezTo>
                    <a:pt x="9" y="76"/>
                    <a:pt x="8" y="82"/>
                    <a:pt x="8" y="88"/>
                  </a:cubicBezTo>
                  <a:cubicBezTo>
                    <a:pt x="8" y="91"/>
                    <a:pt x="8" y="94"/>
                    <a:pt x="7" y="97"/>
                  </a:cubicBezTo>
                  <a:cubicBezTo>
                    <a:pt x="7" y="100"/>
                    <a:pt x="7" y="103"/>
                    <a:pt x="7" y="106"/>
                  </a:cubicBezTo>
                  <a:cubicBezTo>
                    <a:pt x="7" y="112"/>
                    <a:pt x="6" y="118"/>
                    <a:pt x="6" y="124"/>
                  </a:cubicBezTo>
                  <a:cubicBezTo>
                    <a:pt x="6" y="130"/>
                    <a:pt x="6" y="136"/>
                    <a:pt x="5" y="142"/>
                  </a:cubicBezTo>
                  <a:cubicBezTo>
                    <a:pt x="4" y="136"/>
                    <a:pt x="3" y="130"/>
                    <a:pt x="2" y="124"/>
                  </a:cubicBezTo>
                  <a:cubicBezTo>
                    <a:pt x="2" y="118"/>
                    <a:pt x="1" y="112"/>
                    <a:pt x="1" y="106"/>
                  </a:cubicBezTo>
                  <a:cubicBezTo>
                    <a:pt x="0" y="94"/>
                    <a:pt x="1" y="82"/>
                    <a:pt x="2" y="70"/>
                  </a:cubicBezTo>
                  <a:cubicBezTo>
                    <a:pt x="3" y="58"/>
                    <a:pt x="5" y="46"/>
                    <a:pt x="8" y="34"/>
                  </a:cubicBezTo>
                  <a:cubicBezTo>
                    <a:pt x="11" y="23"/>
                    <a:pt x="15" y="11"/>
                    <a:pt x="20" y="0"/>
                  </a:cubicBezTo>
                  <a:close/>
                </a:path>
              </a:pathLst>
            </a:custGeom>
            <a:solidFill>
              <a:srgbClr val="3E8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21">
              <a:extLst>
                <a:ext uri="{FF2B5EF4-FFF2-40B4-BE49-F238E27FC236}">
                  <a16:creationId xmlns:a16="http://schemas.microsoft.com/office/drawing/2014/main" id="{0705E559-0132-491A-842C-C6E6A8F94329}"/>
                </a:ext>
              </a:extLst>
            </p:cNvPr>
            <p:cNvSpPr>
              <a:spLocks/>
            </p:cNvSpPr>
            <p:nvPr/>
          </p:nvSpPr>
          <p:spPr bwMode="auto">
            <a:xfrm>
              <a:off x="3440113" y="2709863"/>
              <a:ext cx="122238" cy="190500"/>
            </a:xfrm>
            <a:custGeom>
              <a:avLst/>
              <a:gdLst>
                <a:gd name="T0" fmla="*/ 5 w 40"/>
                <a:gd name="T1" fmla="*/ 32 h 62"/>
                <a:gd name="T2" fmla="*/ 4 w 40"/>
                <a:gd name="T3" fmla="*/ 11 h 62"/>
                <a:gd name="T4" fmla="*/ 37 w 40"/>
                <a:gd name="T5" fmla="*/ 0 h 62"/>
                <a:gd name="T6" fmla="*/ 39 w 40"/>
                <a:gd name="T7" fmla="*/ 34 h 62"/>
                <a:gd name="T8" fmla="*/ 16 w 40"/>
                <a:gd name="T9" fmla="*/ 49 h 62"/>
                <a:gd name="T10" fmla="*/ 11 w 40"/>
                <a:gd name="T11" fmla="*/ 50 h 62"/>
                <a:gd name="T12" fmla="*/ 11 w 40"/>
                <a:gd name="T13" fmla="*/ 50 h 62"/>
                <a:gd name="T14" fmla="*/ 5 w 40"/>
                <a:gd name="T15" fmla="*/ 62 h 62"/>
                <a:gd name="T16" fmla="*/ 3 w 40"/>
                <a:gd name="T17" fmla="*/ 49 h 62"/>
                <a:gd name="T18" fmla="*/ 5 w 40"/>
                <a:gd name="T19"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2">
                  <a:moveTo>
                    <a:pt x="5" y="32"/>
                  </a:moveTo>
                  <a:cubicBezTo>
                    <a:pt x="5" y="22"/>
                    <a:pt x="4" y="11"/>
                    <a:pt x="4" y="11"/>
                  </a:cubicBezTo>
                  <a:cubicBezTo>
                    <a:pt x="37" y="0"/>
                    <a:pt x="37" y="0"/>
                    <a:pt x="37" y="0"/>
                  </a:cubicBezTo>
                  <a:cubicBezTo>
                    <a:pt x="37" y="0"/>
                    <a:pt x="39" y="31"/>
                    <a:pt x="39" y="34"/>
                  </a:cubicBezTo>
                  <a:cubicBezTo>
                    <a:pt x="40" y="36"/>
                    <a:pt x="26" y="46"/>
                    <a:pt x="16" y="49"/>
                  </a:cubicBezTo>
                  <a:cubicBezTo>
                    <a:pt x="14" y="50"/>
                    <a:pt x="12" y="50"/>
                    <a:pt x="11" y="50"/>
                  </a:cubicBezTo>
                  <a:cubicBezTo>
                    <a:pt x="11" y="50"/>
                    <a:pt x="11" y="50"/>
                    <a:pt x="11" y="50"/>
                  </a:cubicBezTo>
                  <a:cubicBezTo>
                    <a:pt x="5" y="62"/>
                    <a:pt x="5" y="62"/>
                    <a:pt x="5" y="62"/>
                  </a:cubicBezTo>
                  <a:cubicBezTo>
                    <a:pt x="3" y="49"/>
                    <a:pt x="3" y="49"/>
                    <a:pt x="3" y="49"/>
                  </a:cubicBezTo>
                  <a:cubicBezTo>
                    <a:pt x="3" y="49"/>
                    <a:pt x="0" y="43"/>
                    <a:pt x="5" y="32"/>
                  </a:cubicBez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22">
              <a:extLst>
                <a:ext uri="{FF2B5EF4-FFF2-40B4-BE49-F238E27FC236}">
                  <a16:creationId xmlns:a16="http://schemas.microsoft.com/office/drawing/2014/main" id="{C52C1C9D-9161-4514-8FB8-7B78F68B87E1}"/>
                </a:ext>
              </a:extLst>
            </p:cNvPr>
            <p:cNvSpPr>
              <a:spLocks/>
            </p:cNvSpPr>
            <p:nvPr/>
          </p:nvSpPr>
          <p:spPr bwMode="auto">
            <a:xfrm>
              <a:off x="3425826" y="2795588"/>
              <a:ext cx="30163" cy="76200"/>
            </a:xfrm>
            <a:custGeom>
              <a:avLst/>
              <a:gdLst>
                <a:gd name="T0" fmla="*/ 8 w 10"/>
                <a:gd name="T1" fmla="*/ 21 h 25"/>
                <a:gd name="T2" fmla="*/ 0 w 10"/>
                <a:gd name="T3" fmla="*/ 25 h 25"/>
                <a:gd name="T4" fmla="*/ 9 w 10"/>
                <a:gd name="T5" fmla="*/ 0 h 25"/>
                <a:gd name="T6" fmla="*/ 10 w 10"/>
                <a:gd name="T7" fmla="*/ 2 h 25"/>
                <a:gd name="T8" fmla="*/ 8 w 10"/>
                <a:gd name="T9" fmla="*/ 21 h 25"/>
              </a:gdLst>
              <a:ahLst/>
              <a:cxnLst>
                <a:cxn ang="0">
                  <a:pos x="T0" y="T1"/>
                </a:cxn>
                <a:cxn ang="0">
                  <a:pos x="T2" y="T3"/>
                </a:cxn>
                <a:cxn ang="0">
                  <a:pos x="T4" y="T5"/>
                </a:cxn>
                <a:cxn ang="0">
                  <a:pos x="T6" y="T7"/>
                </a:cxn>
                <a:cxn ang="0">
                  <a:pos x="T8" y="T9"/>
                </a:cxn>
              </a:cxnLst>
              <a:rect l="0" t="0" r="r" b="b"/>
              <a:pathLst>
                <a:path w="10" h="25">
                  <a:moveTo>
                    <a:pt x="8" y="21"/>
                  </a:moveTo>
                  <a:cubicBezTo>
                    <a:pt x="0" y="25"/>
                    <a:pt x="0" y="25"/>
                    <a:pt x="0" y="25"/>
                  </a:cubicBezTo>
                  <a:cubicBezTo>
                    <a:pt x="0" y="25"/>
                    <a:pt x="2" y="7"/>
                    <a:pt x="9" y="0"/>
                  </a:cubicBezTo>
                  <a:cubicBezTo>
                    <a:pt x="10" y="2"/>
                    <a:pt x="10" y="2"/>
                    <a:pt x="10" y="2"/>
                  </a:cubicBezTo>
                  <a:cubicBezTo>
                    <a:pt x="10" y="2"/>
                    <a:pt x="6" y="17"/>
                    <a:pt x="8" y="21"/>
                  </a:cubicBez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23">
              <a:extLst>
                <a:ext uri="{FF2B5EF4-FFF2-40B4-BE49-F238E27FC236}">
                  <a16:creationId xmlns:a16="http://schemas.microsoft.com/office/drawing/2014/main" id="{73B74304-761B-49F1-9E1B-96EFC55F063A}"/>
                </a:ext>
              </a:extLst>
            </p:cNvPr>
            <p:cNvSpPr>
              <a:spLocks/>
            </p:cNvSpPr>
            <p:nvPr/>
          </p:nvSpPr>
          <p:spPr bwMode="auto">
            <a:xfrm>
              <a:off x="3475038" y="2801938"/>
              <a:ext cx="103188" cy="88900"/>
            </a:xfrm>
            <a:custGeom>
              <a:avLst/>
              <a:gdLst>
                <a:gd name="T0" fmla="*/ 28 w 34"/>
                <a:gd name="T1" fmla="*/ 0 h 29"/>
                <a:gd name="T2" fmla="*/ 0 w 34"/>
                <a:gd name="T3" fmla="*/ 20 h 29"/>
                <a:gd name="T4" fmla="*/ 7 w 34"/>
                <a:gd name="T5" fmla="*/ 29 h 29"/>
                <a:gd name="T6" fmla="*/ 34 w 34"/>
                <a:gd name="T7" fmla="*/ 6 h 29"/>
                <a:gd name="T8" fmla="*/ 28 w 34"/>
                <a:gd name="T9" fmla="*/ 0 h 29"/>
              </a:gdLst>
              <a:ahLst/>
              <a:cxnLst>
                <a:cxn ang="0">
                  <a:pos x="T0" y="T1"/>
                </a:cxn>
                <a:cxn ang="0">
                  <a:pos x="T2" y="T3"/>
                </a:cxn>
                <a:cxn ang="0">
                  <a:pos x="T4" y="T5"/>
                </a:cxn>
                <a:cxn ang="0">
                  <a:pos x="T6" y="T7"/>
                </a:cxn>
                <a:cxn ang="0">
                  <a:pos x="T8" y="T9"/>
                </a:cxn>
              </a:cxnLst>
              <a:rect l="0" t="0" r="r" b="b"/>
              <a:pathLst>
                <a:path w="34" h="29">
                  <a:moveTo>
                    <a:pt x="28" y="0"/>
                  </a:moveTo>
                  <a:cubicBezTo>
                    <a:pt x="28" y="0"/>
                    <a:pt x="23" y="16"/>
                    <a:pt x="0" y="20"/>
                  </a:cubicBezTo>
                  <a:cubicBezTo>
                    <a:pt x="7" y="29"/>
                    <a:pt x="7" y="29"/>
                    <a:pt x="7" y="29"/>
                  </a:cubicBezTo>
                  <a:cubicBezTo>
                    <a:pt x="7" y="29"/>
                    <a:pt x="25" y="21"/>
                    <a:pt x="34" y="6"/>
                  </a:cubicBezTo>
                  <a:cubicBezTo>
                    <a:pt x="34" y="6"/>
                    <a:pt x="32" y="3"/>
                    <a:pt x="28" y="0"/>
                  </a:cubicBez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24">
              <a:extLst>
                <a:ext uri="{FF2B5EF4-FFF2-40B4-BE49-F238E27FC236}">
                  <a16:creationId xmlns:a16="http://schemas.microsoft.com/office/drawing/2014/main" id="{7554DF97-7E7D-47DD-A159-FCF80D1D80E8}"/>
                </a:ext>
              </a:extLst>
            </p:cNvPr>
            <p:cNvSpPr>
              <a:spLocks/>
            </p:cNvSpPr>
            <p:nvPr/>
          </p:nvSpPr>
          <p:spPr bwMode="auto">
            <a:xfrm>
              <a:off x="3275013" y="3132138"/>
              <a:ext cx="131763" cy="88900"/>
            </a:xfrm>
            <a:custGeom>
              <a:avLst/>
              <a:gdLst>
                <a:gd name="T0" fmla="*/ 26 w 43"/>
                <a:gd name="T1" fmla="*/ 6 h 29"/>
                <a:gd name="T2" fmla="*/ 5 w 43"/>
                <a:gd name="T3" fmla="*/ 5 h 29"/>
                <a:gd name="T4" fmla="*/ 20 w 43"/>
                <a:gd name="T5" fmla="*/ 11 h 29"/>
                <a:gd name="T6" fmla="*/ 11 w 43"/>
                <a:gd name="T7" fmla="*/ 12 h 29"/>
                <a:gd name="T8" fmla="*/ 1 w 43"/>
                <a:gd name="T9" fmla="*/ 12 h 29"/>
                <a:gd name="T10" fmla="*/ 5 w 43"/>
                <a:gd name="T11" fmla="*/ 17 h 29"/>
                <a:gd name="T12" fmla="*/ 21 w 43"/>
                <a:gd name="T13" fmla="*/ 19 h 29"/>
                <a:gd name="T14" fmla="*/ 7 w 43"/>
                <a:gd name="T15" fmla="*/ 19 h 29"/>
                <a:gd name="T16" fmla="*/ 6 w 43"/>
                <a:gd name="T17" fmla="*/ 23 h 29"/>
                <a:gd name="T18" fmla="*/ 19 w 43"/>
                <a:gd name="T19" fmla="*/ 23 h 29"/>
                <a:gd name="T20" fmla="*/ 9 w 43"/>
                <a:gd name="T21" fmla="*/ 25 h 29"/>
                <a:gd name="T22" fmla="*/ 6 w 43"/>
                <a:gd name="T23" fmla="*/ 28 h 29"/>
                <a:gd name="T24" fmla="*/ 20 w 43"/>
                <a:gd name="T25" fmla="*/ 28 h 29"/>
                <a:gd name="T26" fmla="*/ 41 w 43"/>
                <a:gd name="T27" fmla="*/ 17 h 29"/>
                <a:gd name="T28" fmla="*/ 35 w 43"/>
                <a:gd name="T29" fmla="*/ 6 h 29"/>
                <a:gd name="T30" fmla="*/ 24 w 43"/>
                <a:gd name="T31" fmla="*/ 0 h 29"/>
                <a:gd name="T32" fmla="*/ 26 w 43"/>
                <a:gd name="T3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29">
                  <a:moveTo>
                    <a:pt x="26" y="6"/>
                  </a:moveTo>
                  <a:cubicBezTo>
                    <a:pt x="18" y="6"/>
                    <a:pt x="8" y="2"/>
                    <a:pt x="5" y="5"/>
                  </a:cubicBezTo>
                  <a:cubicBezTo>
                    <a:pt x="3" y="7"/>
                    <a:pt x="11" y="10"/>
                    <a:pt x="20" y="11"/>
                  </a:cubicBezTo>
                  <a:cubicBezTo>
                    <a:pt x="20" y="11"/>
                    <a:pt x="18" y="13"/>
                    <a:pt x="11" y="12"/>
                  </a:cubicBezTo>
                  <a:cubicBezTo>
                    <a:pt x="4" y="10"/>
                    <a:pt x="2" y="10"/>
                    <a:pt x="1" y="12"/>
                  </a:cubicBezTo>
                  <a:cubicBezTo>
                    <a:pt x="0" y="13"/>
                    <a:pt x="3" y="16"/>
                    <a:pt x="5" y="17"/>
                  </a:cubicBezTo>
                  <a:cubicBezTo>
                    <a:pt x="9" y="18"/>
                    <a:pt x="17" y="18"/>
                    <a:pt x="21" y="19"/>
                  </a:cubicBezTo>
                  <a:cubicBezTo>
                    <a:pt x="21" y="19"/>
                    <a:pt x="13" y="19"/>
                    <a:pt x="7" y="19"/>
                  </a:cubicBezTo>
                  <a:cubicBezTo>
                    <a:pt x="0" y="18"/>
                    <a:pt x="3" y="22"/>
                    <a:pt x="6" y="23"/>
                  </a:cubicBezTo>
                  <a:cubicBezTo>
                    <a:pt x="10" y="24"/>
                    <a:pt x="19" y="23"/>
                    <a:pt x="19" y="23"/>
                  </a:cubicBezTo>
                  <a:cubicBezTo>
                    <a:pt x="19" y="23"/>
                    <a:pt x="12" y="25"/>
                    <a:pt x="9" y="25"/>
                  </a:cubicBezTo>
                  <a:cubicBezTo>
                    <a:pt x="5" y="25"/>
                    <a:pt x="6" y="27"/>
                    <a:pt x="6" y="28"/>
                  </a:cubicBezTo>
                  <a:cubicBezTo>
                    <a:pt x="6" y="29"/>
                    <a:pt x="10" y="29"/>
                    <a:pt x="20" y="28"/>
                  </a:cubicBezTo>
                  <a:cubicBezTo>
                    <a:pt x="30" y="27"/>
                    <a:pt x="40" y="24"/>
                    <a:pt x="41" y="17"/>
                  </a:cubicBezTo>
                  <a:cubicBezTo>
                    <a:pt x="43" y="10"/>
                    <a:pt x="39" y="8"/>
                    <a:pt x="35" y="6"/>
                  </a:cubicBezTo>
                  <a:cubicBezTo>
                    <a:pt x="32" y="3"/>
                    <a:pt x="24" y="0"/>
                    <a:pt x="24" y="0"/>
                  </a:cubicBezTo>
                  <a:lnTo>
                    <a:pt x="26" y="6"/>
                  </a:ln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25">
              <a:extLst>
                <a:ext uri="{FF2B5EF4-FFF2-40B4-BE49-F238E27FC236}">
                  <a16:creationId xmlns:a16="http://schemas.microsoft.com/office/drawing/2014/main" id="{EEED42B8-EDC1-45F4-AACE-1922F8C25F3F}"/>
                </a:ext>
              </a:extLst>
            </p:cNvPr>
            <p:cNvSpPr>
              <a:spLocks/>
            </p:cNvSpPr>
            <p:nvPr/>
          </p:nvSpPr>
          <p:spPr bwMode="auto">
            <a:xfrm>
              <a:off x="3379788" y="3141663"/>
              <a:ext cx="30163" cy="76200"/>
            </a:xfrm>
            <a:custGeom>
              <a:avLst/>
              <a:gdLst>
                <a:gd name="T0" fmla="*/ 10 w 10"/>
                <a:gd name="T1" fmla="*/ 25 h 25"/>
                <a:gd name="T2" fmla="*/ 6 w 10"/>
                <a:gd name="T3" fmla="*/ 24 h 25"/>
                <a:gd name="T4" fmla="*/ 5 w 10"/>
                <a:gd name="T5" fmla="*/ 2 h 25"/>
                <a:gd name="T6" fmla="*/ 8 w 10"/>
                <a:gd name="T7" fmla="*/ 0 h 25"/>
                <a:gd name="T8" fmla="*/ 10 w 10"/>
                <a:gd name="T9" fmla="*/ 25 h 25"/>
              </a:gdLst>
              <a:ahLst/>
              <a:cxnLst>
                <a:cxn ang="0">
                  <a:pos x="T0" y="T1"/>
                </a:cxn>
                <a:cxn ang="0">
                  <a:pos x="T2" y="T3"/>
                </a:cxn>
                <a:cxn ang="0">
                  <a:pos x="T4" y="T5"/>
                </a:cxn>
                <a:cxn ang="0">
                  <a:pos x="T6" y="T7"/>
                </a:cxn>
                <a:cxn ang="0">
                  <a:pos x="T8" y="T9"/>
                </a:cxn>
              </a:cxnLst>
              <a:rect l="0" t="0" r="r" b="b"/>
              <a:pathLst>
                <a:path w="10" h="25">
                  <a:moveTo>
                    <a:pt x="10" y="25"/>
                  </a:moveTo>
                  <a:cubicBezTo>
                    <a:pt x="6" y="24"/>
                    <a:pt x="6" y="24"/>
                    <a:pt x="6" y="24"/>
                  </a:cubicBezTo>
                  <a:cubicBezTo>
                    <a:pt x="6" y="24"/>
                    <a:pt x="0" y="12"/>
                    <a:pt x="5" y="2"/>
                  </a:cubicBezTo>
                  <a:cubicBezTo>
                    <a:pt x="8" y="0"/>
                    <a:pt x="8" y="0"/>
                    <a:pt x="8" y="0"/>
                  </a:cubicBezTo>
                  <a:lnTo>
                    <a:pt x="10" y="25"/>
                  </a:lnTo>
                  <a:close/>
                </a:path>
              </a:pathLst>
            </a:custGeom>
            <a:solidFill>
              <a:srgbClr val="E2F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26">
              <a:extLst>
                <a:ext uri="{FF2B5EF4-FFF2-40B4-BE49-F238E27FC236}">
                  <a16:creationId xmlns:a16="http://schemas.microsoft.com/office/drawing/2014/main" id="{49B6EF5B-1DB6-4B54-8ED7-BEDF2638E94C}"/>
                </a:ext>
              </a:extLst>
            </p:cNvPr>
            <p:cNvSpPr>
              <a:spLocks/>
            </p:cNvSpPr>
            <p:nvPr/>
          </p:nvSpPr>
          <p:spPr bwMode="auto">
            <a:xfrm>
              <a:off x="3395663" y="2841626"/>
              <a:ext cx="347663" cy="412750"/>
            </a:xfrm>
            <a:custGeom>
              <a:avLst/>
              <a:gdLst>
                <a:gd name="T0" fmla="*/ 81 w 114"/>
                <a:gd name="T1" fmla="*/ 0 h 135"/>
                <a:gd name="T2" fmla="*/ 69 w 114"/>
                <a:gd name="T3" fmla="*/ 52 h 135"/>
                <a:gd name="T4" fmla="*/ 73 w 114"/>
                <a:gd name="T5" fmla="*/ 80 h 135"/>
                <a:gd name="T6" fmla="*/ 72 w 114"/>
                <a:gd name="T7" fmla="*/ 88 h 135"/>
                <a:gd name="T8" fmla="*/ 4 w 114"/>
                <a:gd name="T9" fmla="*/ 97 h 135"/>
                <a:gd name="T10" fmla="*/ 3 w 114"/>
                <a:gd name="T11" fmla="*/ 98 h 135"/>
                <a:gd name="T12" fmla="*/ 6 w 114"/>
                <a:gd name="T13" fmla="*/ 123 h 135"/>
                <a:gd name="T14" fmla="*/ 7 w 114"/>
                <a:gd name="T15" fmla="*/ 124 h 135"/>
                <a:gd name="T16" fmla="*/ 105 w 114"/>
                <a:gd name="T17" fmla="*/ 112 h 135"/>
                <a:gd name="T18" fmla="*/ 108 w 114"/>
                <a:gd name="T19" fmla="*/ 37 h 135"/>
                <a:gd name="T20" fmla="*/ 81 w 114"/>
                <a:gd name="T2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35">
                  <a:moveTo>
                    <a:pt x="81" y="0"/>
                  </a:moveTo>
                  <a:cubicBezTo>
                    <a:pt x="81" y="0"/>
                    <a:pt x="65" y="18"/>
                    <a:pt x="69" y="52"/>
                  </a:cubicBezTo>
                  <a:cubicBezTo>
                    <a:pt x="69" y="52"/>
                    <a:pt x="70" y="58"/>
                    <a:pt x="73" y="80"/>
                  </a:cubicBezTo>
                  <a:cubicBezTo>
                    <a:pt x="74" y="81"/>
                    <a:pt x="73" y="86"/>
                    <a:pt x="72" y="88"/>
                  </a:cubicBezTo>
                  <a:cubicBezTo>
                    <a:pt x="66" y="95"/>
                    <a:pt x="23" y="93"/>
                    <a:pt x="4" y="97"/>
                  </a:cubicBezTo>
                  <a:cubicBezTo>
                    <a:pt x="3" y="98"/>
                    <a:pt x="3" y="98"/>
                    <a:pt x="3" y="98"/>
                  </a:cubicBezTo>
                  <a:cubicBezTo>
                    <a:pt x="2" y="100"/>
                    <a:pt x="0" y="113"/>
                    <a:pt x="6" y="123"/>
                  </a:cubicBezTo>
                  <a:cubicBezTo>
                    <a:pt x="6" y="124"/>
                    <a:pt x="6" y="124"/>
                    <a:pt x="7" y="124"/>
                  </a:cubicBezTo>
                  <a:cubicBezTo>
                    <a:pt x="12" y="123"/>
                    <a:pt x="102" y="135"/>
                    <a:pt x="105" y="112"/>
                  </a:cubicBezTo>
                  <a:cubicBezTo>
                    <a:pt x="105" y="112"/>
                    <a:pt x="114" y="59"/>
                    <a:pt x="108" y="37"/>
                  </a:cubicBezTo>
                  <a:cubicBezTo>
                    <a:pt x="102" y="15"/>
                    <a:pt x="97" y="6"/>
                    <a:pt x="81" y="0"/>
                  </a:cubicBezTo>
                  <a:close/>
                </a:path>
              </a:pathLst>
            </a:custGeom>
            <a:solidFill>
              <a:srgbClr val="2339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27">
              <a:extLst>
                <a:ext uri="{FF2B5EF4-FFF2-40B4-BE49-F238E27FC236}">
                  <a16:creationId xmlns:a16="http://schemas.microsoft.com/office/drawing/2014/main" id="{ACC5082B-2B2A-4965-B521-CF779BACDE97}"/>
                </a:ext>
              </a:extLst>
            </p:cNvPr>
            <p:cNvSpPr>
              <a:spLocks/>
            </p:cNvSpPr>
            <p:nvPr/>
          </p:nvSpPr>
          <p:spPr bwMode="auto">
            <a:xfrm>
              <a:off x="3132138" y="2927351"/>
              <a:ext cx="241300" cy="317500"/>
            </a:xfrm>
            <a:custGeom>
              <a:avLst/>
              <a:gdLst>
                <a:gd name="T0" fmla="*/ 0 w 152"/>
                <a:gd name="T1" fmla="*/ 0 h 200"/>
                <a:gd name="T2" fmla="*/ 117 w 152"/>
                <a:gd name="T3" fmla="*/ 37 h 200"/>
                <a:gd name="T4" fmla="*/ 152 w 152"/>
                <a:gd name="T5" fmla="*/ 200 h 200"/>
                <a:gd name="T6" fmla="*/ 35 w 152"/>
                <a:gd name="T7" fmla="*/ 164 h 200"/>
                <a:gd name="T8" fmla="*/ 0 w 152"/>
                <a:gd name="T9" fmla="*/ 0 h 200"/>
              </a:gdLst>
              <a:ahLst/>
              <a:cxnLst>
                <a:cxn ang="0">
                  <a:pos x="T0" y="T1"/>
                </a:cxn>
                <a:cxn ang="0">
                  <a:pos x="T2" y="T3"/>
                </a:cxn>
                <a:cxn ang="0">
                  <a:pos x="T4" y="T5"/>
                </a:cxn>
                <a:cxn ang="0">
                  <a:pos x="T6" y="T7"/>
                </a:cxn>
                <a:cxn ang="0">
                  <a:pos x="T8" y="T9"/>
                </a:cxn>
              </a:cxnLst>
              <a:rect l="0" t="0" r="r" b="b"/>
              <a:pathLst>
                <a:path w="152" h="200">
                  <a:moveTo>
                    <a:pt x="0" y="0"/>
                  </a:moveTo>
                  <a:lnTo>
                    <a:pt x="117" y="37"/>
                  </a:lnTo>
                  <a:lnTo>
                    <a:pt x="152" y="200"/>
                  </a:lnTo>
                  <a:lnTo>
                    <a:pt x="35" y="164"/>
                  </a:lnTo>
                  <a:lnTo>
                    <a:pt x="0" y="0"/>
                  </a:lnTo>
                  <a:close/>
                </a:path>
              </a:pathLst>
            </a:custGeom>
            <a:solidFill>
              <a:srgbClr val="3E8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28">
              <a:extLst>
                <a:ext uri="{FF2B5EF4-FFF2-40B4-BE49-F238E27FC236}">
                  <a16:creationId xmlns:a16="http://schemas.microsoft.com/office/drawing/2014/main" id="{E48CBEFE-FFE8-4C04-8357-E5BC03C5032C}"/>
                </a:ext>
              </a:extLst>
            </p:cNvPr>
            <p:cNvSpPr>
              <a:spLocks/>
            </p:cNvSpPr>
            <p:nvPr/>
          </p:nvSpPr>
          <p:spPr bwMode="auto">
            <a:xfrm>
              <a:off x="3152776" y="3095626"/>
              <a:ext cx="61913" cy="79375"/>
            </a:xfrm>
            <a:custGeom>
              <a:avLst/>
              <a:gdLst>
                <a:gd name="T0" fmla="*/ 9 w 20"/>
                <a:gd name="T1" fmla="*/ 1 h 26"/>
                <a:gd name="T2" fmla="*/ 0 w 20"/>
                <a:gd name="T3" fmla="*/ 8 h 26"/>
                <a:gd name="T4" fmla="*/ 4 w 20"/>
                <a:gd name="T5" fmla="*/ 22 h 26"/>
                <a:gd name="T6" fmla="*/ 16 w 20"/>
                <a:gd name="T7" fmla="*/ 24 h 26"/>
                <a:gd name="T8" fmla="*/ 10 w 20"/>
                <a:gd name="T9" fmla="*/ 20 h 26"/>
                <a:gd name="T10" fmla="*/ 17 w 20"/>
                <a:gd name="T11" fmla="*/ 17 h 26"/>
                <a:gd name="T12" fmla="*/ 8 w 20"/>
                <a:gd name="T13" fmla="*/ 14 h 26"/>
                <a:gd name="T14" fmla="*/ 18 w 20"/>
                <a:gd name="T15" fmla="*/ 13 h 26"/>
                <a:gd name="T16" fmla="*/ 8 w 20"/>
                <a:gd name="T17" fmla="*/ 8 h 26"/>
                <a:gd name="T18" fmla="*/ 20 w 20"/>
                <a:gd name="T19" fmla="*/ 5 h 26"/>
                <a:gd name="T20" fmla="*/ 9 w 20"/>
                <a:gd name="T2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6">
                  <a:moveTo>
                    <a:pt x="9" y="1"/>
                  </a:moveTo>
                  <a:cubicBezTo>
                    <a:pt x="4" y="0"/>
                    <a:pt x="0" y="3"/>
                    <a:pt x="0" y="8"/>
                  </a:cubicBezTo>
                  <a:cubicBezTo>
                    <a:pt x="1" y="13"/>
                    <a:pt x="1" y="20"/>
                    <a:pt x="4" y="22"/>
                  </a:cubicBezTo>
                  <a:cubicBezTo>
                    <a:pt x="9" y="26"/>
                    <a:pt x="16" y="26"/>
                    <a:pt x="16" y="24"/>
                  </a:cubicBezTo>
                  <a:cubicBezTo>
                    <a:pt x="16" y="22"/>
                    <a:pt x="10" y="20"/>
                    <a:pt x="10" y="20"/>
                  </a:cubicBezTo>
                  <a:cubicBezTo>
                    <a:pt x="10" y="20"/>
                    <a:pt x="17" y="21"/>
                    <a:pt x="17" y="17"/>
                  </a:cubicBezTo>
                  <a:cubicBezTo>
                    <a:pt x="17" y="14"/>
                    <a:pt x="8" y="14"/>
                    <a:pt x="8" y="14"/>
                  </a:cubicBezTo>
                  <a:cubicBezTo>
                    <a:pt x="8" y="14"/>
                    <a:pt x="18" y="16"/>
                    <a:pt x="18" y="13"/>
                  </a:cubicBezTo>
                  <a:cubicBezTo>
                    <a:pt x="19" y="9"/>
                    <a:pt x="8" y="8"/>
                    <a:pt x="8" y="8"/>
                  </a:cubicBezTo>
                  <a:cubicBezTo>
                    <a:pt x="8" y="8"/>
                    <a:pt x="20" y="10"/>
                    <a:pt x="20" y="5"/>
                  </a:cubicBezTo>
                  <a:cubicBezTo>
                    <a:pt x="20" y="3"/>
                    <a:pt x="15" y="1"/>
                    <a:pt x="9" y="1"/>
                  </a:cubicBez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29">
              <a:extLst>
                <a:ext uri="{FF2B5EF4-FFF2-40B4-BE49-F238E27FC236}">
                  <a16:creationId xmlns:a16="http://schemas.microsoft.com/office/drawing/2014/main" id="{AC944592-8189-496A-9302-D2C8937ECAB5}"/>
                </a:ext>
              </a:extLst>
            </p:cNvPr>
            <p:cNvSpPr>
              <a:spLocks/>
            </p:cNvSpPr>
            <p:nvPr/>
          </p:nvSpPr>
          <p:spPr bwMode="auto">
            <a:xfrm>
              <a:off x="3386138" y="2581276"/>
              <a:ext cx="198438" cy="236538"/>
            </a:xfrm>
            <a:custGeom>
              <a:avLst/>
              <a:gdLst>
                <a:gd name="T0" fmla="*/ 13 w 65"/>
                <a:gd name="T1" fmla="*/ 10 h 77"/>
                <a:gd name="T2" fmla="*/ 18 w 65"/>
                <a:gd name="T3" fmla="*/ 7 h 77"/>
                <a:gd name="T4" fmla="*/ 62 w 65"/>
                <a:gd name="T5" fmla="*/ 31 h 77"/>
                <a:gd name="T6" fmla="*/ 18 w 65"/>
                <a:gd name="T7" fmla="*/ 76 h 77"/>
                <a:gd name="T8" fmla="*/ 1 w 65"/>
                <a:gd name="T9" fmla="*/ 31 h 77"/>
                <a:gd name="T10" fmla="*/ 13 w 65"/>
                <a:gd name="T11" fmla="*/ 10 h 77"/>
              </a:gdLst>
              <a:ahLst/>
              <a:cxnLst>
                <a:cxn ang="0">
                  <a:pos x="T0" y="T1"/>
                </a:cxn>
                <a:cxn ang="0">
                  <a:pos x="T2" y="T3"/>
                </a:cxn>
                <a:cxn ang="0">
                  <a:pos x="T4" y="T5"/>
                </a:cxn>
                <a:cxn ang="0">
                  <a:pos x="T6" y="T7"/>
                </a:cxn>
                <a:cxn ang="0">
                  <a:pos x="T8" y="T9"/>
                </a:cxn>
                <a:cxn ang="0">
                  <a:pos x="T10" y="T11"/>
                </a:cxn>
              </a:cxnLst>
              <a:rect l="0" t="0" r="r" b="b"/>
              <a:pathLst>
                <a:path w="65" h="77">
                  <a:moveTo>
                    <a:pt x="13" y="10"/>
                  </a:moveTo>
                  <a:cubicBezTo>
                    <a:pt x="14" y="9"/>
                    <a:pt x="16" y="8"/>
                    <a:pt x="18" y="7"/>
                  </a:cubicBezTo>
                  <a:cubicBezTo>
                    <a:pt x="39" y="0"/>
                    <a:pt x="59" y="6"/>
                    <a:pt x="62" y="31"/>
                  </a:cubicBezTo>
                  <a:cubicBezTo>
                    <a:pt x="65" y="56"/>
                    <a:pt x="30" y="75"/>
                    <a:pt x="18" y="76"/>
                  </a:cubicBezTo>
                  <a:cubicBezTo>
                    <a:pt x="6" y="77"/>
                    <a:pt x="0" y="46"/>
                    <a:pt x="1" y="31"/>
                  </a:cubicBezTo>
                  <a:cubicBezTo>
                    <a:pt x="3" y="20"/>
                    <a:pt x="9" y="13"/>
                    <a:pt x="13" y="10"/>
                  </a:cubicBezTo>
                  <a:close/>
                </a:path>
              </a:pathLst>
            </a:custGeom>
            <a:solidFill>
              <a:srgbClr val="FBBA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30">
              <a:extLst>
                <a:ext uri="{FF2B5EF4-FFF2-40B4-BE49-F238E27FC236}">
                  <a16:creationId xmlns:a16="http://schemas.microsoft.com/office/drawing/2014/main" id="{26F128BC-DED0-45FA-BD98-7348AABF81FD}"/>
                </a:ext>
              </a:extLst>
            </p:cNvPr>
            <p:cNvSpPr>
              <a:spLocks/>
            </p:cNvSpPr>
            <p:nvPr/>
          </p:nvSpPr>
          <p:spPr bwMode="auto">
            <a:xfrm>
              <a:off x="3379788" y="2709863"/>
              <a:ext cx="180975" cy="128588"/>
            </a:xfrm>
            <a:custGeom>
              <a:avLst/>
              <a:gdLst>
                <a:gd name="T0" fmla="*/ 5 w 59"/>
                <a:gd name="T1" fmla="*/ 10 h 42"/>
                <a:gd name="T2" fmla="*/ 29 w 59"/>
                <a:gd name="T3" fmla="*/ 12 h 42"/>
                <a:gd name="T4" fmla="*/ 51 w 59"/>
                <a:gd name="T5" fmla="*/ 0 h 42"/>
                <a:gd name="T6" fmla="*/ 59 w 59"/>
                <a:gd name="T7" fmla="*/ 8 h 42"/>
                <a:gd name="T8" fmla="*/ 25 w 59"/>
                <a:gd name="T9" fmla="*/ 39 h 42"/>
                <a:gd name="T10" fmla="*/ 5 w 59"/>
                <a:gd name="T11" fmla="*/ 10 h 42"/>
              </a:gdLst>
              <a:ahLst/>
              <a:cxnLst>
                <a:cxn ang="0">
                  <a:pos x="T0" y="T1"/>
                </a:cxn>
                <a:cxn ang="0">
                  <a:pos x="T2" y="T3"/>
                </a:cxn>
                <a:cxn ang="0">
                  <a:pos x="T4" y="T5"/>
                </a:cxn>
                <a:cxn ang="0">
                  <a:pos x="T6" y="T7"/>
                </a:cxn>
                <a:cxn ang="0">
                  <a:pos x="T8" y="T9"/>
                </a:cxn>
                <a:cxn ang="0">
                  <a:pos x="T10" y="T11"/>
                </a:cxn>
              </a:cxnLst>
              <a:rect l="0" t="0" r="r" b="b"/>
              <a:pathLst>
                <a:path w="59" h="42">
                  <a:moveTo>
                    <a:pt x="5" y="10"/>
                  </a:moveTo>
                  <a:cubicBezTo>
                    <a:pt x="5" y="10"/>
                    <a:pt x="15" y="6"/>
                    <a:pt x="29" y="12"/>
                  </a:cubicBezTo>
                  <a:cubicBezTo>
                    <a:pt x="29" y="12"/>
                    <a:pt x="37" y="4"/>
                    <a:pt x="51" y="0"/>
                  </a:cubicBezTo>
                  <a:cubicBezTo>
                    <a:pt x="51" y="0"/>
                    <a:pt x="48" y="11"/>
                    <a:pt x="59" y="8"/>
                  </a:cubicBezTo>
                  <a:cubicBezTo>
                    <a:pt x="59" y="8"/>
                    <a:pt x="45" y="36"/>
                    <a:pt x="25" y="39"/>
                  </a:cubicBezTo>
                  <a:cubicBezTo>
                    <a:pt x="5" y="42"/>
                    <a:pt x="0" y="24"/>
                    <a:pt x="5" y="10"/>
                  </a:cubicBezTo>
                  <a:close/>
                </a:path>
              </a:pathLst>
            </a:custGeom>
            <a:solidFill>
              <a:srgbClr val="402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18" name="Curved Connector 473">
            <a:extLst>
              <a:ext uri="{FF2B5EF4-FFF2-40B4-BE49-F238E27FC236}">
                <a16:creationId xmlns:a16="http://schemas.microsoft.com/office/drawing/2014/main" id="{5B894B25-41D2-4AF6-A563-3026B90F0714}"/>
              </a:ext>
            </a:extLst>
          </p:cNvPr>
          <p:cNvCxnSpPr>
            <a:stCxn id="58" idx="2"/>
          </p:cNvCxnSpPr>
          <p:nvPr/>
        </p:nvCxnSpPr>
        <p:spPr>
          <a:xfrm rot="16200000" flipH="1">
            <a:off x="9183476" y="4643521"/>
            <a:ext cx="678079" cy="1742610"/>
          </a:xfrm>
          <a:prstGeom prst="curvedConnector2">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9" name="Title 1">
            <a:extLst>
              <a:ext uri="{FF2B5EF4-FFF2-40B4-BE49-F238E27FC236}">
                <a16:creationId xmlns:a16="http://schemas.microsoft.com/office/drawing/2014/main" id="{2E08AA11-6D4A-4B05-8BF7-0BB22BEC258B}"/>
              </a:ext>
            </a:extLst>
          </p:cNvPr>
          <p:cNvSpPr txBox="1">
            <a:spLocks/>
          </p:cNvSpPr>
          <p:nvPr/>
        </p:nvSpPr>
        <p:spPr>
          <a:xfrm>
            <a:off x="1284494" y="99779"/>
            <a:ext cx="99978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How Bitcoin Transaction Works</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3" name="Picture 2">
            <a:extLst>
              <a:ext uri="{FF2B5EF4-FFF2-40B4-BE49-F238E27FC236}">
                <a16:creationId xmlns:a16="http://schemas.microsoft.com/office/drawing/2014/main" id="{D12D6E62-61CB-4430-A7AA-E3695F112EF6}"/>
              </a:ext>
            </a:extLst>
          </p:cNvPr>
          <p:cNvPicPr>
            <a:picLocks noChangeAspect="1"/>
          </p:cNvPicPr>
          <p:nvPr/>
        </p:nvPicPr>
        <p:blipFill>
          <a:blip r:embed="rId13"/>
          <a:stretch>
            <a:fillRect/>
          </a:stretch>
        </p:blipFill>
        <p:spPr>
          <a:xfrm>
            <a:off x="7699948" y="1887639"/>
            <a:ext cx="1747606" cy="1045297"/>
          </a:xfrm>
          <a:prstGeom prst="rect">
            <a:avLst/>
          </a:prstGeom>
        </p:spPr>
      </p:pic>
      <p:pic>
        <p:nvPicPr>
          <p:cNvPr id="120" name="Picture 119">
            <a:extLst>
              <a:ext uri="{FF2B5EF4-FFF2-40B4-BE49-F238E27FC236}">
                <a16:creationId xmlns:a16="http://schemas.microsoft.com/office/drawing/2014/main" id="{AE1E9192-C403-41A4-A75E-CD087C986F95}"/>
              </a:ext>
            </a:extLst>
          </p:cNvPr>
          <p:cNvPicPr>
            <a:picLocks noChangeAspect="1"/>
          </p:cNvPicPr>
          <p:nvPr/>
        </p:nvPicPr>
        <p:blipFill>
          <a:blip r:embed="rId13"/>
          <a:stretch>
            <a:fillRect/>
          </a:stretch>
        </p:blipFill>
        <p:spPr>
          <a:xfrm rot="19550787">
            <a:off x="7667237" y="1602382"/>
            <a:ext cx="1747606" cy="1045297"/>
          </a:xfrm>
          <a:prstGeom prst="rect">
            <a:avLst/>
          </a:prstGeom>
        </p:spPr>
      </p:pic>
      <p:pic>
        <p:nvPicPr>
          <p:cNvPr id="121" name="Picture 120">
            <a:extLst>
              <a:ext uri="{FF2B5EF4-FFF2-40B4-BE49-F238E27FC236}">
                <a16:creationId xmlns:a16="http://schemas.microsoft.com/office/drawing/2014/main" id="{7549C3E1-472E-4BD1-A1E1-EB0C33DA9F72}"/>
              </a:ext>
            </a:extLst>
          </p:cNvPr>
          <p:cNvPicPr>
            <a:picLocks noChangeAspect="1"/>
          </p:cNvPicPr>
          <p:nvPr/>
        </p:nvPicPr>
        <p:blipFill>
          <a:blip r:embed="rId13"/>
          <a:stretch>
            <a:fillRect/>
          </a:stretch>
        </p:blipFill>
        <p:spPr>
          <a:xfrm rot="19550787">
            <a:off x="8297601" y="1020213"/>
            <a:ext cx="484670" cy="462618"/>
          </a:xfrm>
          <a:prstGeom prst="rect">
            <a:avLst/>
          </a:prstGeom>
        </p:spPr>
      </p:pic>
      <p:cxnSp>
        <p:nvCxnSpPr>
          <p:cNvPr id="61" name="Curved Connector 372">
            <a:extLst>
              <a:ext uri="{FF2B5EF4-FFF2-40B4-BE49-F238E27FC236}">
                <a16:creationId xmlns:a16="http://schemas.microsoft.com/office/drawing/2014/main" id="{19E15573-4C4D-4F81-93D1-F5817C4AEBAF}"/>
              </a:ext>
            </a:extLst>
          </p:cNvPr>
          <p:cNvCxnSpPr>
            <a:cxnSpLocks/>
            <a:endCxn id="58" idx="0"/>
          </p:cNvCxnSpPr>
          <p:nvPr/>
        </p:nvCxnSpPr>
        <p:spPr>
          <a:xfrm rot="16200000" flipH="1">
            <a:off x="7154078" y="2635926"/>
            <a:ext cx="2288993" cy="705272"/>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368">
            <a:extLst>
              <a:ext uri="{FF2B5EF4-FFF2-40B4-BE49-F238E27FC236}">
                <a16:creationId xmlns:a16="http://schemas.microsoft.com/office/drawing/2014/main" id="{43A5F9AF-8B0F-4841-8284-A93D8BDA29F7}"/>
              </a:ext>
            </a:extLst>
          </p:cNvPr>
          <p:cNvCxnSpPr>
            <a:cxnSpLocks/>
            <a:stCxn id="120" idx="0"/>
            <a:endCxn id="59" idx="1"/>
          </p:cNvCxnSpPr>
          <p:nvPr/>
        </p:nvCxnSpPr>
        <p:spPr>
          <a:xfrm rot="16200000" flipH="1">
            <a:off x="8292681" y="1647458"/>
            <a:ext cx="1963278" cy="2053403"/>
          </a:xfrm>
          <a:prstGeom prst="curvedConnector4">
            <a:avLst>
              <a:gd name="adj1" fmla="val -11644"/>
              <a:gd name="adj2" fmla="val 78422"/>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203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9" name="Title 8"/>
          <p:cNvSpPr>
            <a:spLocks noGrp="1"/>
          </p:cNvSpPr>
          <p:nvPr>
            <p:ph type="title"/>
          </p:nvPr>
        </p:nvSpPr>
        <p:spPr>
          <a:xfrm>
            <a:off x="8633255" y="6402854"/>
            <a:ext cx="3428758" cy="455146"/>
          </a:xfrm>
        </p:spPr>
        <p:txBody>
          <a:bodyPr>
            <a:normAutofit/>
          </a:bodyPr>
          <a:lstStyle/>
          <a:p>
            <a:r>
              <a:rPr lang="en-ID" sz="1000">
                <a:solidFill>
                  <a:schemeClr val="bg1"/>
                </a:solidFill>
                <a:latin typeface="Square721 BT" panose="020B0504020202060204" pitchFamily="34" charset="0"/>
              </a:rPr>
              <a:t>   Workshop Blockchain 2018 - The </a:t>
            </a:r>
            <a:r>
              <a:rPr lang="en-ID" sz="1000" dirty="0" err="1">
                <a:solidFill>
                  <a:schemeClr val="bg1"/>
                </a:solidFill>
                <a:latin typeface="Square721 BT" panose="020B0504020202060204" pitchFamily="34" charset="0"/>
              </a:rPr>
              <a:t>Cryptocurrency</a:t>
            </a:r>
            <a:r>
              <a:rPr lang="en-ID" sz="1000" dirty="0">
                <a:solidFill>
                  <a:schemeClr val="bg1"/>
                </a:solidFill>
                <a:latin typeface="Square721 BT" panose="020B0504020202060204" pitchFamily="34" charset="0"/>
              </a:rPr>
              <a:t> Industry</a:t>
            </a:r>
            <a:endParaRPr lang="en-US" sz="1000" b="1" dirty="0">
              <a:solidFill>
                <a:schemeClr val="bg1"/>
              </a:solidFill>
              <a:latin typeface="Square721 BT" panose="020B0504020202060204" pitchFamily="34" charset="0"/>
            </a:endParaRPr>
          </a:p>
        </p:txBody>
      </p:sp>
      <p:sp>
        <p:nvSpPr>
          <p:cNvPr id="11" name="Title 1">
            <a:extLst>
              <a:ext uri="{FF2B5EF4-FFF2-40B4-BE49-F238E27FC236}">
                <a16:creationId xmlns:a16="http://schemas.microsoft.com/office/drawing/2014/main" id="{CAE43B3F-A417-432F-ACC9-9AE3AC9BC64D}"/>
              </a:ext>
            </a:extLst>
          </p:cNvPr>
          <p:cNvSpPr txBox="1">
            <a:spLocks/>
          </p:cNvSpPr>
          <p:nvPr/>
        </p:nvSpPr>
        <p:spPr>
          <a:xfrm>
            <a:off x="425278" y="1822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a:t>Non-Technical Version</a:t>
            </a:r>
          </a:p>
        </p:txBody>
      </p:sp>
      <p:sp>
        <p:nvSpPr>
          <p:cNvPr id="8" name="Title 8">
            <a:extLst>
              <a:ext uri="{FF2B5EF4-FFF2-40B4-BE49-F238E27FC236}">
                <a16:creationId xmlns:a16="http://schemas.microsoft.com/office/drawing/2014/main" id="{1E265DB8-A634-4512-BED4-476197E6636E}"/>
              </a:ext>
            </a:extLst>
          </p:cNvPr>
          <p:cNvSpPr txBox="1">
            <a:spLocks/>
          </p:cNvSpPr>
          <p:nvPr/>
        </p:nvSpPr>
        <p:spPr>
          <a:xfrm>
            <a:off x="-88779" y="644112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4" name="Picture 3">
            <a:extLst>
              <a:ext uri="{FF2B5EF4-FFF2-40B4-BE49-F238E27FC236}">
                <a16:creationId xmlns:a16="http://schemas.microsoft.com/office/drawing/2014/main" id="{54874F38-3537-4117-BD7E-2BF1129C91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494" y="1046629"/>
            <a:ext cx="11267182" cy="5583798"/>
          </a:xfrm>
          <a:prstGeom prst="rect">
            <a:avLst/>
          </a:prstGeom>
        </p:spPr>
      </p:pic>
    </p:spTree>
    <p:extLst>
      <p:ext uri="{BB962C8B-B14F-4D97-AF65-F5344CB8AC3E}">
        <p14:creationId xmlns:p14="http://schemas.microsoft.com/office/powerpoint/2010/main" val="181040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90472"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1" name="Picture 10">
            <a:extLst>
              <a:ext uri="{FF2B5EF4-FFF2-40B4-BE49-F238E27FC236}">
                <a16:creationId xmlns:a16="http://schemas.microsoft.com/office/drawing/2014/main" id="{11BF1643-503E-4216-9C9C-E8A156DC44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9100" y="1607914"/>
            <a:ext cx="1955989" cy="1974934"/>
          </a:xfrm>
          <a:prstGeom prst="rect">
            <a:avLst/>
          </a:prstGeom>
        </p:spPr>
      </p:pic>
      <p:cxnSp>
        <p:nvCxnSpPr>
          <p:cNvPr id="12" name="Curved Connector 322">
            <a:extLst>
              <a:ext uri="{FF2B5EF4-FFF2-40B4-BE49-F238E27FC236}">
                <a16:creationId xmlns:a16="http://schemas.microsoft.com/office/drawing/2014/main" id="{FC3A2BDE-8AC0-463E-9017-88B877EEDC09}"/>
              </a:ext>
            </a:extLst>
          </p:cNvPr>
          <p:cNvCxnSpPr>
            <a:stCxn id="11" idx="3"/>
          </p:cNvCxnSpPr>
          <p:nvPr/>
        </p:nvCxnSpPr>
        <p:spPr>
          <a:xfrm>
            <a:off x="7112566" y="2595381"/>
            <a:ext cx="1376807" cy="2326006"/>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325">
            <a:extLst>
              <a:ext uri="{FF2B5EF4-FFF2-40B4-BE49-F238E27FC236}">
                <a16:creationId xmlns:a16="http://schemas.microsoft.com/office/drawing/2014/main" id="{C645CD7A-7699-45FB-842A-082EEDD59B47}"/>
              </a:ext>
            </a:extLst>
          </p:cNvPr>
          <p:cNvCxnSpPr>
            <a:stCxn id="11" idx="1"/>
          </p:cNvCxnSpPr>
          <p:nvPr/>
        </p:nvCxnSpPr>
        <p:spPr>
          <a:xfrm rot="10800000" flipV="1">
            <a:off x="3691304" y="2595380"/>
            <a:ext cx="1230321" cy="2548093"/>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AFDE6D0-235D-4E41-A594-DE2F15F41B39}"/>
              </a:ext>
            </a:extLst>
          </p:cNvPr>
          <p:cNvGrpSpPr/>
          <p:nvPr/>
        </p:nvGrpSpPr>
        <p:grpSpPr>
          <a:xfrm>
            <a:off x="1368897" y="4921387"/>
            <a:ext cx="2322406" cy="725323"/>
            <a:chOff x="1368897" y="4921387"/>
            <a:chExt cx="2322406" cy="725323"/>
          </a:xfrm>
        </p:grpSpPr>
        <p:sp>
          <p:nvSpPr>
            <p:cNvPr id="16" name="Freeform 284">
              <a:extLst>
                <a:ext uri="{FF2B5EF4-FFF2-40B4-BE49-F238E27FC236}">
                  <a16:creationId xmlns:a16="http://schemas.microsoft.com/office/drawing/2014/main" id="{E32AD7AA-F0FC-4F7C-84AB-44CB88B09EA4}"/>
                </a:ext>
              </a:extLst>
            </p:cNvPr>
            <p:cNvSpPr>
              <a:spLocks/>
            </p:cNvSpPr>
            <p:nvPr/>
          </p:nvSpPr>
          <p:spPr bwMode="auto">
            <a:xfrm>
              <a:off x="1368897" y="4921387"/>
              <a:ext cx="2322406" cy="725323"/>
            </a:xfrm>
            <a:custGeom>
              <a:avLst/>
              <a:gdLst>
                <a:gd name="T0" fmla="*/ 890 w 1054"/>
                <a:gd name="T1" fmla="*/ 0 h 329"/>
                <a:gd name="T2" fmla="*/ 164 w 1054"/>
                <a:gd name="T3" fmla="*/ 0 h 329"/>
                <a:gd name="T4" fmla="*/ 0 w 1054"/>
                <a:gd name="T5" fmla="*/ 165 h 329"/>
                <a:gd name="T6" fmla="*/ 164 w 1054"/>
                <a:gd name="T7" fmla="*/ 329 h 329"/>
                <a:gd name="T8" fmla="*/ 890 w 1054"/>
                <a:gd name="T9" fmla="*/ 329 h 329"/>
                <a:gd name="T10" fmla="*/ 1054 w 1054"/>
                <a:gd name="T11" fmla="*/ 165 h 329"/>
                <a:gd name="T12" fmla="*/ 890 w 1054"/>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1054" h="329">
                  <a:moveTo>
                    <a:pt x="890" y="0"/>
                  </a:moveTo>
                  <a:cubicBezTo>
                    <a:pt x="164" y="0"/>
                    <a:pt x="164" y="0"/>
                    <a:pt x="164" y="0"/>
                  </a:cubicBezTo>
                  <a:cubicBezTo>
                    <a:pt x="74" y="0"/>
                    <a:pt x="0" y="74"/>
                    <a:pt x="0" y="165"/>
                  </a:cubicBezTo>
                  <a:cubicBezTo>
                    <a:pt x="0" y="255"/>
                    <a:pt x="74" y="329"/>
                    <a:pt x="164" y="329"/>
                  </a:cubicBezTo>
                  <a:cubicBezTo>
                    <a:pt x="890" y="329"/>
                    <a:pt x="890" y="329"/>
                    <a:pt x="890" y="329"/>
                  </a:cubicBezTo>
                  <a:cubicBezTo>
                    <a:pt x="981" y="329"/>
                    <a:pt x="1054" y="255"/>
                    <a:pt x="1054" y="165"/>
                  </a:cubicBezTo>
                  <a:cubicBezTo>
                    <a:pt x="1054" y="74"/>
                    <a:pt x="981" y="0"/>
                    <a:pt x="890" y="0"/>
                  </a:cubicBezTo>
                  <a:close/>
                </a:path>
              </a:pathLst>
            </a:custGeom>
            <a:solidFill>
              <a:srgbClr val="01A7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a16="http://schemas.microsoft.com/office/drawing/2014/main" id="{7904745D-518D-4D55-9756-DDE8F4B62E00}"/>
                </a:ext>
              </a:extLst>
            </p:cNvPr>
            <p:cNvSpPr txBox="1">
              <a:spLocks/>
            </p:cNvSpPr>
            <p:nvPr/>
          </p:nvSpPr>
          <p:spPr>
            <a:xfrm>
              <a:off x="1731813" y="5091462"/>
              <a:ext cx="1596573" cy="4613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400" b="1" dirty="0">
                  <a:solidFill>
                    <a:schemeClr val="bg1"/>
                  </a:solidFill>
                  <a:latin typeface="Adobe Heiti Std R" panose="020B0400000000000000" pitchFamily="34" charset="-128"/>
                  <a:ea typeface="Adobe Heiti Std R" panose="020B0400000000000000" pitchFamily="34" charset="-128"/>
                </a:rPr>
                <a:t>CUSTODIAL WALLET</a:t>
              </a:r>
              <a:endParaRPr lang="en-US" sz="1400" b="1" dirty="0">
                <a:solidFill>
                  <a:schemeClr val="bg1"/>
                </a:solidFill>
                <a:latin typeface="Adobe Heiti Std R" panose="020B0400000000000000" pitchFamily="34" charset="-128"/>
                <a:ea typeface="Adobe Heiti Std R" panose="020B0400000000000000" pitchFamily="34" charset="-128"/>
              </a:endParaRPr>
            </a:p>
          </p:txBody>
        </p:sp>
      </p:grpSp>
      <p:grpSp>
        <p:nvGrpSpPr>
          <p:cNvPr id="18" name="Group 17">
            <a:extLst>
              <a:ext uri="{FF2B5EF4-FFF2-40B4-BE49-F238E27FC236}">
                <a16:creationId xmlns:a16="http://schemas.microsoft.com/office/drawing/2014/main" id="{1F6CB17A-3ABB-4C6A-82DF-DA006A6EB787}"/>
              </a:ext>
            </a:extLst>
          </p:cNvPr>
          <p:cNvGrpSpPr/>
          <p:nvPr/>
        </p:nvGrpSpPr>
        <p:grpSpPr>
          <a:xfrm>
            <a:off x="8489373" y="4921386"/>
            <a:ext cx="2322406" cy="725323"/>
            <a:chOff x="8489373" y="4921386"/>
            <a:chExt cx="2322406" cy="725323"/>
          </a:xfrm>
        </p:grpSpPr>
        <p:sp>
          <p:nvSpPr>
            <p:cNvPr id="19" name="Freeform 284">
              <a:extLst>
                <a:ext uri="{FF2B5EF4-FFF2-40B4-BE49-F238E27FC236}">
                  <a16:creationId xmlns:a16="http://schemas.microsoft.com/office/drawing/2014/main" id="{F2E8AC29-E4A5-4607-8148-563D4F9ADB8A}"/>
                </a:ext>
              </a:extLst>
            </p:cNvPr>
            <p:cNvSpPr>
              <a:spLocks/>
            </p:cNvSpPr>
            <p:nvPr/>
          </p:nvSpPr>
          <p:spPr bwMode="auto">
            <a:xfrm>
              <a:off x="8489373" y="4921386"/>
              <a:ext cx="2322406" cy="725323"/>
            </a:xfrm>
            <a:custGeom>
              <a:avLst/>
              <a:gdLst>
                <a:gd name="T0" fmla="*/ 890 w 1054"/>
                <a:gd name="T1" fmla="*/ 0 h 329"/>
                <a:gd name="T2" fmla="*/ 164 w 1054"/>
                <a:gd name="T3" fmla="*/ 0 h 329"/>
                <a:gd name="T4" fmla="*/ 0 w 1054"/>
                <a:gd name="T5" fmla="*/ 165 h 329"/>
                <a:gd name="T6" fmla="*/ 164 w 1054"/>
                <a:gd name="T7" fmla="*/ 329 h 329"/>
                <a:gd name="T8" fmla="*/ 890 w 1054"/>
                <a:gd name="T9" fmla="*/ 329 h 329"/>
                <a:gd name="T10" fmla="*/ 1054 w 1054"/>
                <a:gd name="T11" fmla="*/ 165 h 329"/>
                <a:gd name="T12" fmla="*/ 890 w 1054"/>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1054" h="329">
                  <a:moveTo>
                    <a:pt x="890" y="0"/>
                  </a:moveTo>
                  <a:cubicBezTo>
                    <a:pt x="164" y="0"/>
                    <a:pt x="164" y="0"/>
                    <a:pt x="164" y="0"/>
                  </a:cubicBezTo>
                  <a:cubicBezTo>
                    <a:pt x="74" y="0"/>
                    <a:pt x="0" y="74"/>
                    <a:pt x="0" y="165"/>
                  </a:cubicBezTo>
                  <a:cubicBezTo>
                    <a:pt x="0" y="255"/>
                    <a:pt x="74" y="329"/>
                    <a:pt x="164" y="329"/>
                  </a:cubicBezTo>
                  <a:cubicBezTo>
                    <a:pt x="890" y="329"/>
                    <a:pt x="890" y="329"/>
                    <a:pt x="890" y="329"/>
                  </a:cubicBezTo>
                  <a:cubicBezTo>
                    <a:pt x="981" y="329"/>
                    <a:pt x="1054" y="255"/>
                    <a:pt x="1054" y="165"/>
                  </a:cubicBezTo>
                  <a:cubicBezTo>
                    <a:pt x="1054" y="74"/>
                    <a:pt x="981" y="0"/>
                    <a:pt x="890"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itle 1">
              <a:extLst>
                <a:ext uri="{FF2B5EF4-FFF2-40B4-BE49-F238E27FC236}">
                  <a16:creationId xmlns:a16="http://schemas.microsoft.com/office/drawing/2014/main" id="{7AF7399B-DB71-4A73-93C8-99FC2481F55D}"/>
                </a:ext>
              </a:extLst>
            </p:cNvPr>
            <p:cNvSpPr txBox="1">
              <a:spLocks/>
            </p:cNvSpPr>
            <p:nvPr/>
          </p:nvSpPr>
          <p:spPr>
            <a:xfrm>
              <a:off x="8799870" y="5086458"/>
              <a:ext cx="1701411" cy="4613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400" b="1" dirty="0">
                  <a:solidFill>
                    <a:schemeClr val="bg1"/>
                  </a:solidFill>
                  <a:latin typeface="Adobe Heiti Std R" panose="020B0400000000000000" pitchFamily="34" charset="-128"/>
                  <a:ea typeface="Adobe Heiti Std R" panose="020B0400000000000000" pitchFamily="34" charset="-128"/>
                </a:rPr>
                <a:t>NON CUSTODIAL WALLET</a:t>
              </a:r>
              <a:endParaRPr lang="en-US" sz="1400" b="1" dirty="0">
                <a:solidFill>
                  <a:schemeClr val="bg1"/>
                </a:solidFill>
                <a:latin typeface="Adobe Heiti Std R" panose="020B0400000000000000" pitchFamily="34" charset="-128"/>
                <a:ea typeface="Adobe Heiti Std R" panose="020B0400000000000000" pitchFamily="34" charset="-128"/>
              </a:endParaRPr>
            </a:p>
          </p:txBody>
        </p:sp>
      </p:grpSp>
      <p:sp>
        <p:nvSpPr>
          <p:cNvPr id="22" name="Title 1">
            <a:extLst>
              <a:ext uri="{FF2B5EF4-FFF2-40B4-BE49-F238E27FC236}">
                <a16:creationId xmlns:a16="http://schemas.microsoft.com/office/drawing/2014/main" id="{6DACB3D7-5EDD-4599-86FC-1FA6A9BBE62C}"/>
              </a:ext>
            </a:extLst>
          </p:cNvPr>
          <p:cNvSpPr txBox="1">
            <a:spLocks/>
          </p:cNvSpPr>
          <p:nvPr/>
        </p:nvSpPr>
        <p:spPr>
          <a:xfrm>
            <a:off x="2434272" y="176411"/>
            <a:ext cx="7323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Bitcoin Wallet</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195463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91496"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cxnSp>
        <p:nvCxnSpPr>
          <p:cNvPr id="11" name="Curved Connector 26">
            <a:extLst>
              <a:ext uri="{FF2B5EF4-FFF2-40B4-BE49-F238E27FC236}">
                <a16:creationId xmlns:a16="http://schemas.microsoft.com/office/drawing/2014/main" id="{C767455D-655D-4F07-BFA6-EBC512D7E5D0}"/>
              </a:ext>
            </a:extLst>
          </p:cNvPr>
          <p:cNvCxnSpPr>
            <a:stCxn id="14" idx="5"/>
            <a:endCxn id="12" idx="1"/>
          </p:cNvCxnSpPr>
          <p:nvPr/>
        </p:nvCxnSpPr>
        <p:spPr>
          <a:xfrm flipV="1">
            <a:off x="4769758" y="3779285"/>
            <a:ext cx="1974669" cy="6623"/>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C9AABB6-FEE3-4B5D-8B3F-C35B463452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4427" y="2764544"/>
            <a:ext cx="1929673" cy="2029481"/>
          </a:xfrm>
          <a:prstGeom prst="rect">
            <a:avLst/>
          </a:prstGeom>
        </p:spPr>
      </p:pic>
      <p:grpSp>
        <p:nvGrpSpPr>
          <p:cNvPr id="13" name="Group 12">
            <a:extLst>
              <a:ext uri="{FF2B5EF4-FFF2-40B4-BE49-F238E27FC236}">
                <a16:creationId xmlns:a16="http://schemas.microsoft.com/office/drawing/2014/main" id="{97D91F08-991B-450A-924C-02B13AF641DA}"/>
              </a:ext>
            </a:extLst>
          </p:cNvPr>
          <p:cNvGrpSpPr/>
          <p:nvPr/>
        </p:nvGrpSpPr>
        <p:grpSpPr>
          <a:xfrm>
            <a:off x="1680307" y="3302000"/>
            <a:ext cx="3089451" cy="964883"/>
            <a:chOff x="1368897" y="4921387"/>
            <a:chExt cx="2322406" cy="725323"/>
          </a:xfrm>
        </p:grpSpPr>
        <p:sp>
          <p:nvSpPr>
            <p:cNvPr id="14" name="Freeform 284">
              <a:extLst>
                <a:ext uri="{FF2B5EF4-FFF2-40B4-BE49-F238E27FC236}">
                  <a16:creationId xmlns:a16="http://schemas.microsoft.com/office/drawing/2014/main" id="{639F2246-C07E-4CC3-A558-187943C83157}"/>
                </a:ext>
              </a:extLst>
            </p:cNvPr>
            <p:cNvSpPr>
              <a:spLocks/>
            </p:cNvSpPr>
            <p:nvPr/>
          </p:nvSpPr>
          <p:spPr bwMode="auto">
            <a:xfrm>
              <a:off x="1368897" y="4921387"/>
              <a:ext cx="2322406" cy="725323"/>
            </a:xfrm>
            <a:custGeom>
              <a:avLst/>
              <a:gdLst>
                <a:gd name="T0" fmla="*/ 890 w 1054"/>
                <a:gd name="T1" fmla="*/ 0 h 329"/>
                <a:gd name="T2" fmla="*/ 164 w 1054"/>
                <a:gd name="T3" fmla="*/ 0 h 329"/>
                <a:gd name="T4" fmla="*/ 0 w 1054"/>
                <a:gd name="T5" fmla="*/ 165 h 329"/>
                <a:gd name="T6" fmla="*/ 164 w 1054"/>
                <a:gd name="T7" fmla="*/ 329 h 329"/>
                <a:gd name="T8" fmla="*/ 890 w 1054"/>
                <a:gd name="T9" fmla="*/ 329 h 329"/>
                <a:gd name="T10" fmla="*/ 1054 w 1054"/>
                <a:gd name="T11" fmla="*/ 165 h 329"/>
                <a:gd name="T12" fmla="*/ 890 w 1054"/>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1054" h="329">
                  <a:moveTo>
                    <a:pt x="890" y="0"/>
                  </a:moveTo>
                  <a:cubicBezTo>
                    <a:pt x="164" y="0"/>
                    <a:pt x="164" y="0"/>
                    <a:pt x="164" y="0"/>
                  </a:cubicBezTo>
                  <a:cubicBezTo>
                    <a:pt x="74" y="0"/>
                    <a:pt x="0" y="74"/>
                    <a:pt x="0" y="165"/>
                  </a:cubicBezTo>
                  <a:cubicBezTo>
                    <a:pt x="0" y="255"/>
                    <a:pt x="74" y="329"/>
                    <a:pt x="164" y="329"/>
                  </a:cubicBezTo>
                  <a:cubicBezTo>
                    <a:pt x="890" y="329"/>
                    <a:pt x="890" y="329"/>
                    <a:pt x="890" y="329"/>
                  </a:cubicBezTo>
                  <a:cubicBezTo>
                    <a:pt x="981" y="329"/>
                    <a:pt x="1054" y="255"/>
                    <a:pt x="1054" y="165"/>
                  </a:cubicBezTo>
                  <a:cubicBezTo>
                    <a:pt x="1054" y="74"/>
                    <a:pt x="981" y="0"/>
                    <a:pt x="890" y="0"/>
                  </a:cubicBezTo>
                  <a:close/>
                </a:path>
              </a:pathLst>
            </a:custGeom>
            <a:solidFill>
              <a:srgbClr val="01A7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itle 1">
              <a:extLst>
                <a:ext uri="{FF2B5EF4-FFF2-40B4-BE49-F238E27FC236}">
                  <a16:creationId xmlns:a16="http://schemas.microsoft.com/office/drawing/2014/main" id="{67BC170C-E82C-43C7-AA0B-EBDAE02B377F}"/>
                </a:ext>
              </a:extLst>
            </p:cNvPr>
            <p:cNvSpPr txBox="1">
              <a:spLocks/>
            </p:cNvSpPr>
            <p:nvPr/>
          </p:nvSpPr>
          <p:spPr>
            <a:xfrm>
              <a:off x="1731813" y="5091462"/>
              <a:ext cx="1596573" cy="4613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400" b="1" dirty="0">
                  <a:solidFill>
                    <a:schemeClr val="bg1"/>
                  </a:solidFill>
                  <a:latin typeface="Adobe Heiti Std R" panose="020B0400000000000000" pitchFamily="34" charset="-128"/>
                  <a:ea typeface="Adobe Heiti Std R" panose="020B0400000000000000" pitchFamily="34" charset="-128"/>
                </a:rPr>
                <a:t>CUSTODIAL WALLET</a:t>
              </a:r>
              <a:endParaRPr lang="en-US" sz="1400" b="1" dirty="0">
                <a:solidFill>
                  <a:schemeClr val="bg1"/>
                </a:solidFill>
                <a:latin typeface="Adobe Heiti Std R" panose="020B0400000000000000" pitchFamily="34" charset="-128"/>
                <a:ea typeface="Adobe Heiti Std R" panose="020B0400000000000000" pitchFamily="34" charset="-128"/>
              </a:endParaRPr>
            </a:p>
          </p:txBody>
        </p:sp>
      </p:grpSp>
      <p:sp>
        <p:nvSpPr>
          <p:cNvPr id="17" name="Title 1">
            <a:extLst>
              <a:ext uri="{FF2B5EF4-FFF2-40B4-BE49-F238E27FC236}">
                <a16:creationId xmlns:a16="http://schemas.microsoft.com/office/drawing/2014/main" id="{463E2A1F-8D45-4824-8E92-E760162193CD}"/>
              </a:ext>
            </a:extLst>
          </p:cNvPr>
          <p:cNvSpPr txBox="1">
            <a:spLocks/>
          </p:cNvSpPr>
          <p:nvPr/>
        </p:nvSpPr>
        <p:spPr>
          <a:xfrm>
            <a:off x="2434272" y="611050"/>
            <a:ext cx="7323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Custodial Wallet</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405917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0" name="Picture 9">
            <a:extLst>
              <a:ext uri="{FF2B5EF4-FFF2-40B4-BE49-F238E27FC236}">
                <a16:creationId xmlns:a16="http://schemas.microsoft.com/office/drawing/2014/main" id="{433BA18D-E216-49AD-91A3-3DD452AC88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03" y="132184"/>
            <a:ext cx="2023971" cy="951486"/>
          </a:xfrm>
          <a:prstGeom prst="rect">
            <a:avLst/>
          </a:prstGeom>
        </p:spPr>
      </p:pic>
      <p:pic>
        <p:nvPicPr>
          <p:cNvPr id="11" name="Picture 10">
            <a:extLst>
              <a:ext uri="{FF2B5EF4-FFF2-40B4-BE49-F238E27FC236}">
                <a16:creationId xmlns:a16="http://schemas.microsoft.com/office/drawing/2014/main" id="{B149B261-1F18-4D6B-BA04-683108857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959" y="1333499"/>
            <a:ext cx="1057932" cy="1109413"/>
          </a:xfrm>
          <a:prstGeom prst="rect">
            <a:avLst/>
          </a:prstGeom>
        </p:spPr>
      </p:pic>
      <p:pic>
        <p:nvPicPr>
          <p:cNvPr id="12" name="Picture 11">
            <a:extLst>
              <a:ext uri="{FF2B5EF4-FFF2-40B4-BE49-F238E27FC236}">
                <a16:creationId xmlns:a16="http://schemas.microsoft.com/office/drawing/2014/main" id="{9F96EAE2-F314-4DC7-9A5E-0547BBC549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652" y="4962757"/>
            <a:ext cx="1220113" cy="1055630"/>
          </a:xfrm>
          <a:prstGeom prst="rect">
            <a:avLst/>
          </a:prstGeom>
        </p:spPr>
      </p:pic>
      <p:pic>
        <p:nvPicPr>
          <p:cNvPr id="13" name="Picture 12">
            <a:extLst>
              <a:ext uri="{FF2B5EF4-FFF2-40B4-BE49-F238E27FC236}">
                <a16:creationId xmlns:a16="http://schemas.microsoft.com/office/drawing/2014/main" id="{69B77DCF-BCCC-4CD9-B923-804BAAD02B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7040" y="5062349"/>
            <a:ext cx="994480" cy="1249779"/>
          </a:xfrm>
          <a:prstGeom prst="rect">
            <a:avLst/>
          </a:prstGeom>
        </p:spPr>
      </p:pic>
      <p:pic>
        <p:nvPicPr>
          <p:cNvPr id="14" name="Picture 13">
            <a:extLst>
              <a:ext uri="{FF2B5EF4-FFF2-40B4-BE49-F238E27FC236}">
                <a16:creationId xmlns:a16="http://schemas.microsoft.com/office/drawing/2014/main" id="{6327993D-9F66-4935-BC53-F3AC002AF4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6989" y="1432195"/>
            <a:ext cx="1141735" cy="1073684"/>
          </a:xfrm>
          <a:prstGeom prst="rect">
            <a:avLst/>
          </a:prstGeom>
        </p:spPr>
      </p:pic>
      <p:cxnSp>
        <p:nvCxnSpPr>
          <p:cNvPr id="16" name="Curved Connector 26">
            <a:extLst>
              <a:ext uri="{FF2B5EF4-FFF2-40B4-BE49-F238E27FC236}">
                <a16:creationId xmlns:a16="http://schemas.microsoft.com/office/drawing/2014/main" id="{9A8B6936-14D1-4351-8E8E-A7685E7A0D1A}"/>
              </a:ext>
            </a:extLst>
          </p:cNvPr>
          <p:cNvCxnSpPr>
            <a:endCxn id="14" idx="1"/>
          </p:cNvCxnSpPr>
          <p:nvPr/>
        </p:nvCxnSpPr>
        <p:spPr>
          <a:xfrm flipV="1">
            <a:off x="6178128" y="1969037"/>
            <a:ext cx="1958861" cy="1433523"/>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29">
            <a:extLst>
              <a:ext uri="{FF2B5EF4-FFF2-40B4-BE49-F238E27FC236}">
                <a16:creationId xmlns:a16="http://schemas.microsoft.com/office/drawing/2014/main" id="{8DA9E162-B657-465F-B2D9-85EB92ECC731}"/>
              </a:ext>
            </a:extLst>
          </p:cNvPr>
          <p:cNvCxnSpPr>
            <a:endCxn id="11" idx="3"/>
          </p:cNvCxnSpPr>
          <p:nvPr/>
        </p:nvCxnSpPr>
        <p:spPr>
          <a:xfrm rot="10800000">
            <a:off x="2864892" y="1888207"/>
            <a:ext cx="1996883" cy="1598611"/>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33">
            <a:extLst>
              <a:ext uri="{FF2B5EF4-FFF2-40B4-BE49-F238E27FC236}">
                <a16:creationId xmlns:a16="http://schemas.microsoft.com/office/drawing/2014/main" id="{23B0A346-2902-4FE5-BE4C-876AF45C373E}"/>
              </a:ext>
            </a:extLst>
          </p:cNvPr>
          <p:cNvCxnSpPr/>
          <p:nvPr/>
        </p:nvCxnSpPr>
        <p:spPr>
          <a:xfrm rot="10800000" flipV="1">
            <a:off x="2275597" y="3486814"/>
            <a:ext cx="2560128" cy="1809087"/>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36">
            <a:extLst>
              <a:ext uri="{FF2B5EF4-FFF2-40B4-BE49-F238E27FC236}">
                <a16:creationId xmlns:a16="http://schemas.microsoft.com/office/drawing/2014/main" id="{71418916-AAF6-4E1A-A17C-0AEEAE76E7E1}"/>
              </a:ext>
            </a:extLst>
          </p:cNvPr>
          <p:cNvCxnSpPr>
            <a:stCxn id="24" idx="5"/>
            <a:endCxn id="13" idx="1"/>
          </p:cNvCxnSpPr>
          <p:nvPr/>
        </p:nvCxnSpPr>
        <p:spPr>
          <a:xfrm>
            <a:off x="6700931" y="3399184"/>
            <a:ext cx="1216109" cy="2288055"/>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06B168C-3B05-4CFE-940F-4FA422B2DE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6019" y="3946846"/>
            <a:ext cx="1001582" cy="996281"/>
          </a:xfrm>
          <a:prstGeom prst="rect">
            <a:avLst/>
          </a:prstGeom>
        </p:spPr>
      </p:pic>
      <p:cxnSp>
        <p:nvCxnSpPr>
          <p:cNvPr id="22" name="Curved Connector 58">
            <a:extLst>
              <a:ext uri="{FF2B5EF4-FFF2-40B4-BE49-F238E27FC236}">
                <a16:creationId xmlns:a16="http://schemas.microsoft.com/office/drawing/2014/main" id="{4DA79A9F-BBF6-4266-9F2F-87A6BD06EE00}"/>
              </a:ext>
            </a:extLst>
          </p:cNvPr>
          <p:cNvCxnSpPr>
            <a:endCxn id="21" idx="1"/>
          </p:cNvCxnSpPr>
          <p:nvPr/>
        </p:nvCxnSpPr>
        <p:spPr>
          <a:xfrm>
            <a:off x="6283514" y="3413002"/>
            <a:ext cx="3992505" cy="1031985"/>
          </a:xfrm>
          <a:prstGeom prst="curvedConnector3">
            <a:avLst>
              <a:gd name="adj1" fmla="val 50000"/>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24C7E7D-D6B7-4102-A0D0-E8DDDFA88009}"/>
              </a:ext>
            </a:extLst>
          </p:cNvPr>
          <p:cNvGrpSpPr/>
          <p:nvPr/>
        </p:nvGrpSpPr>
        <p:grpSpPr>
          <a:xfrm>
            <a:off x="4378525" y="3035420"/>
            <a:ext cx="2322406" cy="725323"/>
            <a:chOff x="8489373" y="4921386"/>
            <a:chExt cx="2322406" cy="725323"/>
          </a:xfrm>
        </p:grpSpPr>
        <p:sp>
          <p:nvSpPr>
            <p:cNvPr id="24" name="Freeform 284">
              <a:extLst>
                <a:ext uri="{FF2B5EF4-FFF2-40B4-BE49-F238E27FC236}">
                  <a16:creationId xmlns:a16="http://schemas.microsoft.com/office/drawing/2014/main" id="{970ED913-990A-40CE-94EE-B5921A80BD8D}"/>
                </a:ext>
              </a:extLst>
            </p:cNvPr>
            <p:cNvSpPr>
              <a:spLocks/>
            </p:cNvSpPr>
            <p:nvPr/>
          </p:nvSpPr>
          <p:spPr bwMode="auto">
            <a:xfrm>
              <a:off x="8489373" y="4921386"/>
              <a:ext cx="2322406" cy="725323"/>
            </a:xfrm>
            <a:custGeom>
              <a:avLst/>
              <a:gdLst>
                <a:gd name="T0" fmla="*/ 890 w 1054"/>
                <a:gd name="T1" fmla="*/ 0 h 329"/>
                <a:gd name="T2" fmla="*/ 164 w 1054"/>
                <a:gd name="T3" fmla="*/ 0 h 329"/>
                <a:gd name="T4" fmla="*/ 0 w 1054"/>
                <a:gd name="T5" fmla="*/ 165 h 329"/>
                <a:gd name="T6" fmla="*/ 164 w 1054"/>
                <a:gd name="T7" fmla="*/ 329 h 329"/>
                <a:gd name="T8" fmla="*/ 890 w 1054"/>
                <a:gd name="T9" fmla="*/ 329 h 329"/>
                <a:gd name="T10" fmla="*/ 1054 w 1054"/>
                <a:gd name="T11" fmla="*/ 165 h 329"/>
                <a:gd name="T12" fmla="*/ 890 w 1054"/>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1054" h="329">
                  <a:moveTo>
                    <a:pt x="890" y="0"/>
                  </a:moveTo>
                  <a:cubicBezTo>
                    <a:pt x="164" y="0"/>
                    <a:pt x="164" y="0"/>
                    <a:pt x="164" y="0"/>
                  </a:cubicBezTo>
                  <a:cubicBezTo>
                    <a:pt x="74" y="0"/>
                    <a:pt x="0" y="74"/>
                    <a:pt x="0" y="165"/>
                  </a:cubicBezTo>
                  <a:cubicBezTo>
                    <a:pt x="0" y="255"/>
                    <a:pt x="74" y="329"/>
                    <a:pt x="164" y="329"/>
                  </a:cubicBezTo>
                  <a:cubicBezTo>
                    <a:pt x="890" y="329"/>
                    <a:pt x="890" y="329"/>
                    <a:pt x="890" y="329"/>
                  </a:cubicBezTo>
                  <a:cubicBezTo>
                    <a:pt x="981" y="329"/>
                    <a:pt x="1054" y="255"/>
                    <a:pt x="1054" y="165"/>
                  </a:cubicBezTo>
                  <a:cubicBezTo>
                    <a:pt x="1054" y="74"/>
                    <a:pt x="981" y="0"/>
                    <a:pt x="890"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Title 1">
              <a:extLst>
                <a:ext uri="{FF2B5EF4-FFF2-40B4-BE49-F238E27FC236}">
                  <a16:creationId xmlns:a16="http://schemas.microsoft.com/office/drawing/2014/main" id="{DCF35A04-3580-40DC-AB3E-26FE1964D3AA}"/>
                </a:ext>
              </a:extLst>
            </p:cNvPr>
            <p:cNvSpPr txBox="1">
              <a:spLocks/>
            </p:cNvSpPr>
            <p:nvPr/>
          </p:nvSpPr>
          <p:spPr>
            <a:xfrm>
              <a:off x="8799870" y="5086458"/>
              <a:ext cx="1701411" cy="4613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400" b="1" dirty="0">
                  <a:solidFill>
                    <a:schemeClr val="bg1"/>
                  </a:solidFill>
                  <a:latin typeface="Adobe Heiti Std R" panose="020B0400000000000000" pitchFamily="34" charset="-128"/>
                  <a:ea typeface="Adobe Heiti Std R" panose="020B0400000000000000" pitchFamily="34" charset="-128"/>
                </a:rPr>
                <a:t>NON CUSTODIAL WALLET</a:t>
              </a:r>
              <a:endParaRPr lang="en-US" sz="1400" b="1" dirty="0">
                <a:solidFill>
                  <a:schemeClr val="bg1"/>
                </a:solidFill>
                <a:latin typeface="Adobe Heiti Std R" panose="020B0400000000000000" pitchFamily="34" charset="-128"/>
                <a:ea typeface="Adobe Heiti Std R" panose="020B0400000000000000" pitchFamily="34" charset="-128"/>
              </a:endParaRPr>
            </a:p>
          </p:txBody>
        </p:sp>
      </p:grpSp>
      <p:sp>
        <p:nvSpPr>
          <p:cNvPr id="26" name="Title 1">
            <a:extLst>
              <a:ext uri="{FF2B5EF4-FFF2-40B4-BE49-F238E27FC236}">
                <a16:creationId xmlns:a16="http://schemas.microsoft.com/office/drawing/2014/main" id="{E25558E7-46C6-463D-9724-6426E54273C4}"/>
              </a:ext>
            </a:extLst>
          </p:cNvPr>
          <p:cNvSpPr txBox="1">
            <a:spLocks/>
          </p:cNvSpPr>
          <p:nvPr/>
        </p:nvSpPr>
        <p:spPr>
          <a:xfrm>
            <a:off x="2143693" y="121871"/>
            <a:ext cx="73234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Non Custodial Wallet</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116383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500"/>
                                        <p:tgtEl>
                                          <p:spTgt spid="1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right)">
                                      <p:cBhvr>
                                        <p:cTn id="29" dur="500"/>
                                        <p:tgtEl>
                                          <p:spTgt spid="1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par>
                          <p:cTn id="52" fill="hold">
                            <p:stCondLst>
                              <p:cond delay="1000"/>
                            </p:stCondLst>
                            <p:childTnLst>
                              <p:par>
                                <p:cTn id="53" presetID="42"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anim calcmode="lin" valueType="num">
                                      <p:cBhvr>
                                        <p:cTn id="56" dur="1000" fill="hold"/>
                                        <p:tgtEl>
                                          <p:spTgt spid="26"/>
                                        </p:tgtEl>
                                        <p:attrNameLst>
                                          <p:attrName>ppt_x</p:attrName>
                                        </p:attrNameLst>
                                      </p:cBhvr>
                                      <p:tavLst>
                                        <p:tav tm="0">
                                          <p:val>
                                            <p:strVal val="#ppt_x"/>
                                          </p:val>
                                        </p:tav>
                                        <p:tav tm="100000">
                                          <p:val>
                                            <p:strVal val="#ppt_x"/>
                                          </p:val>
                                        </p:tav>
                                      </p:tavLst>
                                    </p:anim>
                                    <p:anim calcmode="lin" valueType="num">
                                      <p:cBhvr>
                                        <p:cTn id="5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04503"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47764"/>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633255" y="6402854"/>
            <a:ext cx="3428758" cy="455146"/>
          </a:xfrm>
        </p:spPr>
        <p:txBody>
          <a:bodyPr>
            <a:normAutofit/>
          </a:bodyPr>
          <a:lstStyle/>
          <a:p>
            <a:r>
              <a:rPr lang="en-ID" sz="1000">
                <a:solidFill>
                  <a:schemeClr val="bg1"/>
                </a:solidFill>
                <a:latin typeface="Square721 BT" panose="020B0504020202060204" pitchFamily="34" charset="0"/>
              </a:rPr>
              <a:t>   Workshop Blockchain 2018 - The </a:t>
            </a:r>
            <a:r>
              <a:rPr lang="en-ID" sz="1000" dirty="0" err="1">
                <a:solidFill>
                  <a:schemeClr val="bg1"/>
                </a:solidFill>
                <a:latin typeface="Square721 BT" panose="020B0504020202060204" pitchFamily="34" charset="0"/>
              </a:rPr>
              <a:t>Cryptocurrency</a:t>
            </a:r>
            <a:r>
              <a:rPr lang="en-ID" sz="1000" dirty="0">
                <a:solidFill>
                  <a:schemeClr val="bg1"/>
                </a:solidFill>
                <a:latin typeface="Square721 BT" panose="020B0504020202060204" pitchFamily="34" charset="0"/>
              </a:rPr>
              <a:t> Industry</a:t>
            </a:r>
            <a:endParaRPr lang="en-US" sz="1000" b="1" dirty="0">
              <a:solidFill>
                <a:schemeClr val="bg1"/>
              </a:solidFill>
              <a:latin typeface="Square721 BT" panose="020B0504020202060204" pitchFamily="34" charset="0"/>
            </a:endParaRPr>
          </a:p>
        </p:txBody>
      </p:sp>
      <p:sp>
        <p:nvSpPr>
          <p:cNvPr id="10" name="Title 8">
            <a:extLst>
              <a:ext uri="{FF2B5EF4-FFF2-40B4-BE49-F238E27FC236}">
                <a16:creationId xmlns:a16="http://schemas.microsoft.com/office/drawing/2014/main" id="{4B65260F-1E99-4E73-9A1B-BE3B4E76C98E}"/>
              </a:ext>
            </a:extLst>
          </p:cNvPr>
          <p:cNvSpPr txBox="1">
            <a:spLocks/>
          </p:cNvSpPr>
          <p:nvPr/>
        </p:nvSpPr>
        <p:spPr>
          <a:xfrm>
            <a:off x="-88779" y="644112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2" name="Title 1">
            <a:extLst>
              <a:ext uri="{FF2B5EF4-FFF2-40B4-BE49-F238E27FC236}">
                <a16:creationId xmlns:a16="http://schemas.microsoft.com/office/drawing/2014/main" id="{FB1E6CEC-89B8-4ABD-8557-D47E871A6BBC}"/>
              </a:ext>
            </a:extLst>
          </p:cNvPr>
          <p:cNvSpPr txBox="1">
            <a:spLocks/>
          </p:cNvSpPr>
          <p:nvPr/>
        </p:nvSpPr>
        <p:spPr>
          <a:xfrm>
            <a:off x="425278" y="1822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a:t>Why Bitcoin Price Declining – Bear Mode</a:t>
            </a:r>
          </a:p>
        </p:txBody>
      </p:sp>
      <p:pic>
        <p:nvPicPr>
          <p:cNvPr id="11" name="Picture 10">
            <a:extLst>
              <a:ext uri="{FF2B5EF4-FFF2-40B4-BE49-F238E27FC236}">
                <a16:creationId xmlns:a16="http://schemas.microsoft.com/office/drawing/2014/main" id="{0644540F-E29F-4C5E-8144-C8DCEEA211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6153" y="1310533"/>
            <a:ext cx="5991023" cy="4523779"/>
          </a:xfrm>
          <a:prstGeom prst="rect">
            <a:avLst/>
          </a:prstGeom>
        </p:spPr>
      </p:pic>
    </p:spTree>
    <p:extLst>
      <p:ext uri="{BB962C8B-B14F-4D97-AF65-F5344CB8AC3E}">
        <p14:creationId xmlns:p14="http://schemas.microsoft.com/office/powerpoint/2010/main" val="1667408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05527"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47764"/>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633255" y="6402854"/>
            <a:ext cx="3428758" cy="455146"/>
          </a:xfrm>
        </p:spPr>
        <p:txBody>
          <a:bodyPr>
            <a:normAutofit/>
          </a:bodyPr>
          <a:lstStyle/>
          <a:p>
            <a:r>
              <a:rPr lang="en-ID" sz="1000">
                <a:solidFill>
                  <a:schemeClr val="bg1"/>
                </a:solidFill>
                <a:latin typeface="Square721 BT" panose="020B0504020202060204" pitchFamily="34" charset="0"/>
              </a:rPr>
              <a:t>   Workshop Blockchain 2018 - The </a:t>
            </a:r>
            <a:r>
              <a:rPr lang="en-ID" sz="1000" dirty="0" err="1">
                <a:solidFill>
                  <a:schemeClr val="bg1"/>
                </a:solidFill>
                <a:latin typeface="Square721 BT" panose="020B0504020202060204" pitchFamily="34" charset="0"/>
              </a:rPr>
              <a:t>Cryptocurrency</a:t>
            </a:r>
            <a:r>
              <a:rPr lang="en-ID" sz="1000" dirty="0">
                <a:solidFill>
                  <a:schemeClr val="bg1"/>
                </a:solidFill>
                <a:latin typeface="Square721 BT" panose="020B0504020202060204" pitchFamily="34" charset="0"/>
              </a:rPr>
              <a:t> Industry</a:t>
            </a:r>
            <a:endParaRPr lang="en-US" sz="1000" b="1" dirty="0">
              <a:solidFill>
                <a:schemeClr val="bg1"/>
              </a:solidFill>
              <a:latin typeface="Square721 BT" panose="020B0504020202060204" pitchFamily="34" charset="0"/>
            </a:endParaRPr>
          </a:p>
        </p:txBody>
      </p:sp>
      <p:sp>
        <p:nvSpPr>
          <p:cNvPr id="10" name="Title 8">
            <a:extLst>
              <a:ext uri="{FF2B5EF4-FFF2-40B4-BE49-F238E27FC236}">
                <a16:creationId xmlns:a16="http://schemas.microsoft.com/office/drawing/2014/main" id="{4B65260F-1E99-4E73-9A1B-BE3B4E76C98E}"/>
              </a:ext>
            </a:extLst>
          </p:cNvPr>
          <p:cNvSpPr txBox="1">
            <a:spLocks/>
          </p:cNvSpPr>
          <p:nvPr/>
        </p:nvSpPr>
        <p:spPr>
          <a:xfrm>
            <a:off x="-88779" y="644112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8" name="Picture 7">
            <a:extLst>
              <a:ext uri="{FF2B5EF4-FFF2-40B4-BE49-F238E27FC236}">
                <a16:creationId xmlns:a16="http://schemas.microsoft.com/office/drawing/2014/main" id="{E4E3DD74-6DD9-4938-94F0-7E08B8902B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2649" y="1318257"/>
            <a:ext cx="6310691" cy="4707052"/>
          </a:xfrm>
          <a:prstGeom prst="rect">
            <a:avLst/>
          </a:prstGeom>
        </p:spPr>
      </p:pic>
      <p:sp>
        <p:nvSpPr>
          <p:cNvPr id="12" name="Title 1">
            <a:extLst>
              <a:ext uri="{FF2B5EF4-FFF2-40B4-BE49-F238E27FC236}">
                <a16:creationId xmlns:a16="http://schemas.microsoft.com/office/drawing/2014/main" id="{FB1E6CEC-89B8-4ABD-8557-D47E871A6BBC}"/>
              </a:ext>
            </a:extLst>
          </p:cNvPr>
          <p:cNvSpPr txBox="1">
            <a:spLocks/>
          </p:cNvSpPr>
          <p:nvPr/>
        </p:nvSpPr>
        <p:spPr>
          <a:xfrm>
            <a:off x="425278" y="1822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a:t>Why Bitcoin Price Rising – Bull Mode</a:t>
            </a:r>
          </a:p>
        </p:txBody>
      </p:sp>
    </p:spTree>
    <p:extLst>
      <p:ext uri="{BB962C8B-B14F-4D97-AF65-F5344CB8AC3E}">
        <p14:creationId xmlns:p14="http://schemas.microsoft.com/office/powerpoint/2010/main" val="1396882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26009" name="CorelDRAW" r:id="rId4" imgW="899640" imgH="903600" progId="CorelDraw.Graphic.16">
                  <p:embed/>
                </p:oleObj>
              </mc:Choice>
              <mc:Fallback>
                <p:oleObj name="CorelDRAW" r:id="rId4" imgW="899640" imgH="903600" progId="CorelDraw.Graphic.16">
                  <p:embed/>
                  <p:pic>
                    <p:nvPicPr>
                      <p:cNvPr id="15" name="Object 14"/>
                      <p:cNvPicPr/>
                      <p:nvPr/>
                    </p:nvPicPr>
                    <p:blipFill>
                      <a:blip r:embed="rId5"/>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414158" y="6402853"/>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48425" y="651396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sp>
        <p:nvSpPr>
          <p:cNvPr id="16" name="Title 1">
            <a:extLst>
              <a:ext uri="{FF2B5EF4-FFF2-40B4-BE49-F238E27FC236}">
                <a16:creationId xmlns:a16="http://schemas.microsoft.com/office/drawing/2014/main" id="{ED025CB2-3FD1-4FBC-AF7C-D20BB64EAFEB}"/>
              </a:ext>
            </a:extLst>
          </p:cNvPr>
          <p:cNvSpPr txBox="1">
            <a:spLocks/>
          </p:cNvSpPr>
          <p:nvPr/>
        </p:nvSpPr>
        <p:spPr>
          <a:xfrm>
            <a:off x="516308" y="169186"/>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On Progress</a:t>
            </a:r>
            <a:endParaRPr lang="en-US" sz="4000" b="1" dirty="0">
              <a:solidFill>
                <a:schemeClr val="accent2"/>
              </a:solidFill>
              <a:latin typeface="Leelawadee UI" panose="020B0502040204020203" pitchFamily="34" charset="-34"/>
              <a:cs typeface="Leelawadee UI" panose="020B0502040204020203" pitchFamily="34" charset="-34"/>
            </a:endParaRPr>
          </a:p>
        </p:txBody>
      </p:sp>
      <p:pic>
        <p:nvPicPr>
          <p:cNvPr id="10" name="Picture Placeholder 5">
            <a:extLst>
              <a:ext uri="{FF2B5EF4-FFF2-40B4-BE49-F238E27FC236}">
                <a16:creationId xmlns:a16="http://schemas.microsoft.com/office/drawing/2014/main" id="{1AFA6DC1-B0EB-4493-8389-695A8A9927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4025" y="1163485"/>
            <a:ext cx="3700524" cy="4999694"/>
          </a:xfrm>
          <a:prstGeom prst="rect">
            <a:avLst/>
          </a:prstGeom>
        </p:spPr>
      </p:pic>
      <p:pic>
        <p:nvPicPr>
          <p:cNvPr id="3" name="Picture 2">
            <a:extLst>
              <a:ext uri="{FF2B5EF4-FFF2-40B4-BE49-F238E27FC236}">
                <a16:creationId xmlns:a16="http://schemas.microsoft.com/office/drawing/2014/main" id="{06898FC3-A1B2-4EB9-8C73-81AD71D4DC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974" y="1163485"/>
            <a:ext cx="3700524" cy="5002424"/>
          </a:xfrm>
          <a:prstGeom prst="rect">
            <a:avLst/>
          </a:prstGeom>
        </p:spPr>
      </p:pic>
    </p:spTree>
    <p:extLst>
      <p:ext uri="{BB962C8B-B14F-4D97-AF65-F5344CB8AC3E}">
        <p14:creationId xmlns:p14="http://schemas.microsoft.com/office/powerpoint/2010/main" val="6889629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07573"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47764"/>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633255" y="6402854"/>
            <a:ext cx="3428758" cy="455146"/>
          </a:xfrm>
        </p:spPr>
        <p:txBody>
          <a:bodyPr>
            <a:normAutofit/>
          </a:bodyPr>
          <a:lstStyle/>
          <a:p>
            <a:r>
              <a:rPr lang="en-ID" sz="1000">
                <a:solidFill>
                  <a:schemeClr val="bg1"/>
                </a:solidFill>
                <a:latin typeface="Square721 BT" panose="020B0504020202060204" pitchFamily="34" charset="0"/>
              </a:rPr>
              <a:t>   Workshop Blockchain 2018 - The </a:t>
            </a:r>
            <a:r>
              <a:rPr lang="en-ID" sz="1000" dirty="0" err="1">
                <a:solidFill>
                  <a:schemeClr val="bg1"/>
                </a:solidFill>
                <a:latin typeface="Square721 BT" panose="020B0504020202060204" pitchFamily="34" charset="0"/>
              </a:rPr>
              <a:t>Cryptocurrency</a:t>
            </a:r>
            <a:r>
              <a:rPr lang="en-ID" sz="1000" dirty="0">
                <a:solidFill>
                  <a:schemeClr val="bg1"/>
                </a:solidFill>
                <a:latin typeface="Square721 BT" panose="020B0504020202060204" pitchFamily="34" charset="0"/>
              </a:rPr>
              <a:t> Industry</a:t>
            </a:r>
            <a:endParaRPr lang="en-US" sz="1000" b="1" dirty="0">
              <a:solidFill>
                <a:schemeClr val="bg1"/>
              </a:solidFill>
              <a:latin typeface="Square721 BT" panose="020B0504020202060204" pitchFamily="34" charset="0"/>
            </a:endParaRPr>
          </a:p>
        </p:txBody>
      </p:sp>
      <p:sp>
        <p:nvSpPr>
          <p:cNvPr id="10" name="Title 8">
            <a:extLst>
              <a:ext uri="{FF2B5EF4-FFF2-40B4-BE49-F238E27FC236}">
                <a16:creationId xmlns:a16="http://schemas.microsoft.com/office/drawing/2014/main" id="{4B65260F-1E99-4E73-9A1B-BE3B4E76C98E}"/>
              </a:ext>
            </a:extLst>
          </p:cNvPr>
          <p:cNvSpPr txBox="1">
            <a:spLocks/>
          </p:cNvSpPr>
          <p:nvPr/>
        </p:nvSpPr>
        <p:spPr>
          <a:xfrm>
            <a:off x="-88779" y="6441129"/>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12" name="Picture 2" descr="Image result for maslow theory">
            <a:extLst>
              <a:ext uri="{FF2B5EF4-FFF2-40B4-BE49-F238E27FC236}">
                <a16:creationId xmlns:a16="http://schemas.microsoft.com/office/drawing/2014/main" id="{8521264C-54E1-4795-8CA5-053E06382CD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8043" y="1068860"/>
            <a:ext cx="5290833" cy="5474352"/>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A2FDF2AC-7B08-4E3E-9F31-85CDE22FB485}"/>
              </a:ext>
            </a:extLst>
          </p:cNvPr>
          <p:cNvSpPr txBox="1">
            <a:spLocks/>
          </p:cNvSpPr>
          <p:nvPr/>
        </p:nvSpPr>
        <p:spPr>
          <a:xfrm>
            <a:off x="425278" y="1822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a:t>Why people want cryptocurrency</a:t>
            </a:r>
          </a:p>
        </p:txBody>
      </p:sp>
      <p:sp>
        <p:nvSpPr>
          <p:cNvPr id="2" name="Rectangle 1">
            <a:extLst>
              <a:ext uri="{FF2B5EF4-FFF2-40B4-BE49-F238E27FC236}">
                <a16:creationId xmlns:a16="http://schemas.microsoft.com/office/drawing/2014/main" id="{24D2F2DD-FBBC-474F-9D2D-74DAE5E90675}"/>
              </a:ext>
            </a:extLst>
          </p:cNvPr>
          <p:cNvSpPr/>
          <p:nvPr/>
        </p:nvSpPr>
        <p:spPr>
          <a:xfrm>
            <a:off x="6918877" y="2431711"/>
            <a:ext cx="4968324" cy="1200329"/>
          </a:xfrm>
          <a:prstGeom prst="rect">
            <a:avLst/>
          </a:prstGeom>
        </p:spPr>
        <p:txBody>
          <a:bodyPr wrap="square">
            <a:spAutoFit/>
          </a:bodyPr>
          <a:lstStyle/>
          <a:p>
            <a:pPr algn="just"/>
            <a:r>
              <a:rPr lang="en-US">
                <a:solidFill>
                  <a:srgbClr val="C00000"/>
                </a:solidFill>
                <a:latin typeface="Arial" pitchFamily="34" charset="0"/>
                <a:ea typeface="Roboto" charset="0"/>
                <a:cs typeface="Arial" pitchFamily="34" charset="0"/>
              </a:rPr>
              <a:t>Some peoples believe with Cryptocurrencies this could provide a safe, reliable and expedient system to help fulfill these needs both now and in the future.</a:t>
            </a:r>
            <a:endParaRPr lang="en-ID"/>
          </a:p>
        </p:txBody>
      </p:sp>
      <p:sp>
        <p:nvSpPr>
          <p:cNvPr id="11" name="Rectangle 10">
            <a:extLst>
              <a:ext uri="{FF2B5EF4-FFF2-40B4-BE49-F238E27FC236}">
                <a16:creationId xmlns:a16="http://schemas.microsoft.com/office/drawing/2014/main" id="{2E61C3E9-D909-41DC-AE75-5909AA7BC33D}"/>
              </a:ext>
            </a:extLst>
          </p:cNvPr>
          <p:cNvSpPr/>
          <p:nvPr/>
        </p:nvSpPr>
        <p:spPr>
          <a:xfrm>
            <a:off x="7043770" y="4443962"/>
            <a:ext cx="4968324" cy="369332"/>
          </a:xfrm>
          <a:prstGeom prst="rect">
            <a:avLst/>
          </a:prstGeom>
        </p:spPr>
        <p:txBody>
          <a:bodyPr wrap="square">
            <a:spAutoFit/>
          </a:bodyPr>
          <a:lstStyle/>
          <a:p>
            <a:pPr algn="just"/>
            <a:r>
              <a:rPr lang="en-US">
                <a:solidFill>
                  <a:srgbClr val="C00000"/>
                </a:solidFill>
                <a:latin typeface="Arial" pitchFamily="34" charset="0"/>
                <a:ea typeface="Roboto" charset="0"/>
                <a:cs typeface="Arial" pitchFamily="34" charset="0"/>
              </a:rPr>
              <a:t>It’s Industrial 4.0 Payment System</a:t>
            </a:r>
            <a:endParaRPr lang="en-ID"/>
          </a:p>
        </p:txBody>
      </p:sp>
    </p:spTree>
    <p:extLst>
      <p:ext uri="{BB962C8B-B14F-4D97-AF65-F5344CB8AC3E}">
        <p14:creationId xmlns:p14="http://schemas.microsoft.com/office/powerpoint/2010/main" val="2638190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nvGraphicFramePr>
        <p:xfrm>
          <a:off x="0" y="5227495"/>
          <a:ext cx="1625600" cy="1630505"/>
        </p:xfrm>
        <a:graphic>
          <a:graphicData uri="http://schemas.openxmlformats.org/presentationml/2006/ole">
            <mc:AlternateContent xmlns:mc="http://schemas.openxmlformats.org/markup-compatibility/2006">
              <mc:Choice xmlns:v="urn:schemas-microsoft-com:vml" Requires="v">
                <p:oleObj spid="_x0000_s130091" name="CorelDRAW" r:id="rId3" imgW="899640" imgH="903600" progId="CorelDraw.Graphic.16">
                  <p:embed/>
                </p:oleObj>
              </mc:Choice>
              <mc:Fallback>
                <p:oleObj name="CorelDRAW" r:id="rId3" imgW="899640" imgH="903600" progId="CorelDraw.Graphic.16">
                  <p:embed/>
                  <p:pic>
                    <p:nvPicPr>
                      <p:cNvPr id="15" name="Object 14"/>
                      <p:cNvPicPr/>
                      <p:nvPr/>
                    </p:nvPicPr>
                    <p:blipFill>
                      <a:blip r:embed="rId4"/>
                      <a:stretch>
                        <a:fillRect/>
                      </a:stretch>
                    </p:blipFill>
                    <p:spPr>
                      <a:xfrm>
                        <a:off x="0" y="5227495"/>
                        <a:ext cx="1625600" cy="1630505"/>
                      </a:xfrm>
                      <a:prstGeom prst="rect">
                        <a:avLst/>
                      </a:prstGeom>
                    </p:spPr>
                  </p:pic>
                </p:oleObj>
              </mc:Fallback>
            </mc:AlternateContent>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176" y="1"/>
            <a:ext cx="3868271" cy="1062318"/>
          </a:xfrm>
          <a:prstGeom prst="rect">
            <a:avLst/>
          </a:prstGeom>
        </p:spPr>
      </p:pic>
      <p:sp>
        <p:nvSpPr>
          <p:cNvPr id="20" name="Rectangle 2"/>
          <p:cNvSpPr/>
          <p:nvPr/>
        </p:nvSpPr>
        <p:spPr>
          <a:xfrm>
            <a:off x="0" y="5667150"/>
            <a:ext cx="12192000" cy="1206763"/>
          </a:xfrm>
          <a:custGeom>
            <a:avLst/>
            <a:gdLst>
              <a:gd name="connsiteX0" fmla="*/ 0 w 8918713"/>
              <a:gd name="connsiteY0" fmla="*/ 0 h 914400"/>
              <a:gd name="connsiteX1" fmla="*/ 8918713 w 8918713"/>
              <a:gd name="connsiteY1" fmla="*/ 0 h 914400"/>
              <a:gd name="connsiteX2" fmla="*/ 8918713 w 8918713"/>
              <a:gd name="connsiteY2" fmla="*/ 914400 h 914400"/>
              <a:gd name="connsiteX3" fmla="*/ 0 w 8918713"/>
              <a:gd name="connsiteY3" fmla="*/ 914400 h 914400"/>
              <a:gd name="connsiteX4" fmla="*/ 0 w 8918713"/>
              <a:gd name="connsiteY4" fmla="*/ 0 h 914400"/>
              <a:gd name="connsiteX0" fmla="*/ 0 w 11305452"/>
              <a:gd name="connsiteY0" fmla="*/ 0 h 1813302"/>
              <a:gd name="connsiteX1" fmla="*/ 8918713 w 11305452"/>
              <a:gd name="connsiteY1" fmla="*/ 0 h 1813302"/>
              <a:gd name="connsiteX2" fmla="*/ 11305452 w 11305452"/>
              <a:gd name="connsiteY2" fmla="*/ 1813302 h 1813302"/>
              <a:gd name="connsiteX3" fmla="*/ 0 w 11305452"/>
              <a:gd name="connsiteY3" fmla="*/ 914400 h 1813302"/>
              <a:gd name="connsiteX4" fmla="*/ 0 w 11305452"/>
              <a:gd name="connsiteY4" fmla="*/ 0 h 1813302"/>
              <a:gd name="connsiteX0" fmla="*/ 0 w 11305452"/>
              <a:gd name="connsiteY0" fmla="*/ 340963 h 2154265"/>
              <a:gd name="connsiteX1" fmla="*/ 10948991 w 11305452"/>
              <a:gd name="connsiteY1" fmla="*/ 0 h 2154265"/>
              <a:gd name="connsiteX2" fmla="*/ 11305452 w 11305452"/>
              <a:gd name="connsiteY2" fmla="*/ 2154265 h 2154265"/>
              <a:gd name="connsiteX3" fmla="*/ 0 w 11305452"/>
              <a:gd name="connsiteY3" fmla="*/ 1255363 h 2154265"/>
              <a:gd name="connsiteX4" fmla="*/ 0 w 11305452"/>
              <a:gd name="connsiteY4" fmla="*/ 340963 h 2154265"/>
              <a:gd name="connsiteX0" fmla="*/ 0 w 10948991"/>
              <a:gd name="connsiteY0" fmla="*/ 340963 h 1906292"/>
              <a:gd name="connsiteX1" fmla="*/ 10948991 w 10948991"/>
              <a:gd name="connsiteY1" fmla="*/ 0 h 1906292"/>
              <a:gd name="connsiteX2" fmla="*/ 10902496 w 10948991"/>
              <a:gd name="connsiteY2" fmla="*/ 1906292 h 1906292"/>
              <a:gd name="connsiteX3" fmla="*/ 0 w 10948991"/>
              <a:gd name="connsiteY3" fmla="*/ 1255363 h 1906292"/>
              <a:gd name="connsiteX4" fmla="*/ 0 w 10948991"/>
              <a:gd name="connsiteY4" fmla="*/ 340963 h 1906292"/>
              <a:gd name="connsiteX0" fmla="*/ 0 w 10902496"/>
              <a:gd name="connsiteY0" fmla="*/ 449451 h 2014780"/>
              <a:gd name="connsiteX1" fmla="*/ 9554144 w 10902496"/>
              <a:gd name="connsiteY1" fmla="*/ 0 h 2014780"/>
              <a:gd name="connsiteX2" fmla="*/ 10902496 w 10902496"/>
              <a:gd name="connsiteY2" fmla="*/ 2014780 h 2014780"/>
              <a:gd name="connsiteX3" fmla="*/ 0 w 10902496"/>
              <a:gd name="connsiteY3" fmla="*/ 1363851 h 2014780"/>
              <a:gd name="connsiteX4" fmla="*/ 0 w 10902496"/>
              <a:gd name="connsiteY4" fmla="*/ 449451 h 2014780"/>
              <a:gd name="connsiteX0" fmla="*/ 0 w 9554144"/>
              <a:gd name="connsiteY0" fmla="*/ 449451 h 1642821"/>
              <a:gd name="connsiteX1" fmla="*/ 9554144 w 9554144"/>
              <a:gd name="connsiteY1" fmla="*/ 0 h 1642821"/>
              <a:gd name="connsiteX2" fmla="*/ 8996205 w 9554144"/>
              <a:gd name="connsiteY2" fmla="*/ 1642821 h 1642821"/>
              <a:gd name="connsiteX3" fmla="*/ 0 w 9554144"/>
              <a:gd name="connsiteY3" fmla="*/ 1363851 h 1642821"/>
              <a:gd name="connsiteX4" fmla="*/ 0 w 9554144"/>
              <a:gd name="connsiteY4" fmla="*/ 449451 h 1642821"/>
              <a:gd name="connsiteX0" fmla="*/ 0 w 10902497"/>
              <a:gd name="connsiteY0" fmla="*/ 449451 h 2185261"/>
              <a:gd name="connsiteX1" fmla="*/ 9554144 w 10902497"/>
              <a:gd name="connsiteY1" fmla="*/ 0 h 2185261"/>
              <a:gd name="connsiteX2" fmla="*/ 10902497 w 10902497"/>
              <a:gd name="connsiteY2" fmla="*/ 2185261 h 2185261"/>
              <a:gd name="connsiteX3" fmla="*/ 0 w 10902497"/>
              <a:gd name="connsiteY3" fmla="*/ 1363851 h 2185261"/>
              <a:gd name="connsiteX4" fmla="*/ 0 w 10902497"/>
              <a:gd name="connsiteY4" fmla="*/ 449451 h 2185261"/>
              <a:gd name="connsiteX0" fmla="*/ 0 w 10979988"/>
              <a:gd name="connsiteY0" fmla="*/ 356461 h 2092271"/>
              <a:gd name="connsiteX1" fmla="*/ 10979988 w 10979988"/>
              <a:gd name="connsiteY1" fmla="*/ 0 h 2092271"/>
              <a:gd name="connsiteX2" fmla="*/ 10902497 w 10979988"/>
              <a:gd name="connsiteY2" fmla="*/ 2092271 h 2092271"/>
              <a:gd name="connsiteX3" fmla="*/ 0 w 10979988"/>
              <a:gd name="connsiteY3" fmla="*/ 1270861 h 2092271"/>
              <a:gd name="connsiteX4" fmla="*/ 0 w 10979988"/>
              <a:gd name="connsiteY4" fmla="*/ 356461 h 2092271"/>
              <a:gd name="connsiteX0" fmla="*/ 604434 w 11584422"/>
              <a:gd name="connsiteY0" fmla="*/ 356461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604434 w 11584422"/>
              <a:gd name="connsiteY4" fmla="*/ 356461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0 w 11584422"/>
              <a:gd name="connsiteY0" fmla="*/ 1286360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0 w 11584422"/>
              <a:gd name="connsiteY4" fmla="*/ 1286360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092271 h 2154264"/>
              <a:gd name="connsiteX3" fmla="*/ 0 w 11584422"/>
              <a:gd name="connsiteY3" fmla="*/ 2154264 h 2154264"/>
              <a:gd name="connsiteX4" fmla="*/ 15498 w 11584422"/>
              <a:gd name="connsiteY4" fmla="*/ 1162374 h 2154264"/>
              <a:gd name="connsiteX0" fmla="*/ 15498 w 11584422"/>
              <a:gd name="connsiteY0" fmla="*/ 1162374 h 2154264"/>
              <a:gd name="connsiteX1" fmla="*/ 11584422 w 11584422"/>
              <a:gd name="connsiteY1" fmla="*/ 0 h 2154264"/>
              <a:gd name="connsiteX2" fmla="*/ 11506931 w 11584422"/>
              <a:gd name="connsiteY2" fmla="*/ 2154264 h 2154264"/>
              <a:gd name="connsiteX3" fmla="*/ 0 w 11584422"/>
              <a:gd name="connsiteY3" fmla="*/ 2154264 h 2154264"/>
              <a:gd name="connsiteX4" fmla="*/ 15498 w 11584422"/>
              <a:gd name="connsiteY4" fmla="*/ 1162374 h 2154264"/>
              <a:gd name="connsiteX0" fmla="*/ 15498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15498 w 11584423"/>
              <a:gd name="connsiteY4" fmla="*/ 1162374 h 2154264"/>
              <a:gd name="connsiteX0" fmla="*/ 3431 w 11584423"/>
              <a:gd name="connsiteY0" fmla="*/ 1162374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3431 w 11584423"/>
              <a:gd name="connsiteY4" fmla="*/ 1162374 h 2154264"/>
              <a:gd name="connsiteX0" fmla="*/ 414 w 11584423"/>
              <a:gd name="connsiteY0" fmla="*/ 1159199 h 2154264"/>
              <a:gd name="connsiteX1" fmla="*/ 11584422 w 11584423"/>
              <a:gd name="connsiteY1" fmla="*/ 0 h 2154264"/>
              <a:gd name="connsiteX2" fmla="*/ 11584423 w 11584423"/>
              <a:gd name="connsiteY2" fmla="*/ 2154264 h 2154264"/>
              <a:gd name="connsiteX3" fmla="*/ 0 w 11584423"/>
              <a:gd name="connsiteY3" fmla="*/ 2154264 h 2154264"/>
              <a:gd name="connsiteX4" fmla="*/ 414 w 11584423"/>
              <a:gd name="connsiteY4" fmla="*/ 1159199 h 2154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423" h="2154264">
                <a:moveTo>
                  <a:pt x="414" y="1159199"/>
                </a:moveTo>
                <a:cubicBezTo>
                  <a:pt x="1723121" y="2404230"/>
                  <a:pt x="8528859" y="2009615"/>
                  <a:pt x="11584422" y="0"/>
                </a:cubicBezTo>
                <a:cubicBezTo>
                  <a:pt x="11584422" y="718088"/>
                  <a:pt x="11584423" y="1436176"/>
                  <a:pt x="11584423" y="2154264"/>
                </a:cubicBezTo>
                <a:lnTo>
                  <a:pt x="0" y="2154264"/>
                </a:lnTo>
                <a:cubicBezTo>
                  <a:pt x="1144" y="1823634"/>
                  <a:pt x="-730" y="1489829"/>
                  <a:pt x="414" y="1159199"/>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9" name="Title 8"/>
          <p:cNvSpPr>
            <a:spLocks noGrp="1"/>
          </p:cNvSpPr>
          <p:nvPr>
            <p:ph type="title"/>
          </p:nvPr>
        </p:nvSpPr>
        <p:spPr>
          <a:xfrm>
            <a:off x="8514825" y="6494268"/>
            <a:ext cx="3777842" cy="455146"/>
          </a:xfrm>
        </p:spPr>
        <p:txBody>
          <a:bodyPr>
            <a:normAutofit/>
          </a:bodyPr>
          <a:lstStyle/>
          <a:p>
            <a:r>
              <a:rPr lang="en-ID" sz="1000">
                <a:solidFill>
                  <a:schemeClr val="bg1"/>
                </a:solidFill>
                <a:latin typeface="Square721 BT" panose="020B0504020202060204" pitchFamily="34" charset="0"/>
              </a:rPr>
              <a:t>Blockchain &amp; Cryptocurrency Di era Revolusi Industry 4.0</a:t>
            </a:r>
            <a:endParaRPr lang="en-US" sz="1000" b="1" dirty="0">
              <a:solidFill>
                <a:schemeClr val="bg1"/>
              </a:solidFill>
              <a:latin typeface="Square721 BT" panose="020B0504020202060204" pitchFamily="34" charset="0"/>
            </a:endParaRPr>
          </a:p>
        </p:txBody>
      </p:sp>
      <p:sp>
        <p:nvSpPr>
          <p:cNvPr id="8" name="Title 8">
            <a:extLst>
              <a:ext uri="{FF2B5EF4-FFF2-40B4-BE49-F238E27FC236}">
                <a16:creationId xmlns:a16="http://schemas.microsoft.com/office/drawing/2014/main" id="{1822BC98-D41E-4BEA-BE59-9F6F18D6F637}"/>
              </a:ext>
            </a:extLst>
          </p:cNvPr>
          <p:cNvSpPr txBox="1">
            <a:spLocks/>
          </p:cNvSpPr>
          <p:nvPr/>
        </p:nvSpPr>
        <p:spPr>
          <a:xfrm>
            <a:off x="-165203" y="6519435"/>
            <a:ext cx="3428758" cy="4551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a:solidFill>
                  <a:schemeClr val="bg1"/>
                </a:solidFill>
                <a:latin typeface="Square721 BT" panose="020B0504020202060204" pitchFamily="34" charset="0"/>
              </a:rPr>
              <a:t>   Gun Gun Febrianza</a:t>
            </a:r>
            <a:endParaRPr lang="en-US" sz="1000" b="1" dirty="0">
              <a:solidFill>
                <a:schemeClr val="bg1"/>
              </a:solidFill>
              <a:latin typeface="Square721 BT" panose="020B0504020202060204" pitchFamily="34" charset="0"/>
            </a:endParaRPr>
          </a:p>
        </p:txBody>
      </p:sp>
      <p:pic>
        <p:nvPicPr>
          <p:cNvPr id="3" name="Picture 2">
            <a:extLst>
              <a:ext uri="{FF2B5EF4-FFF2-40B4-BE49-F238E27FC236}">
                <a16:creationId xmlns:a16="http://schemas.microsoft.com/office/drawing/2014/main" id="{E1495A81-A4B9-4CE8-B64A-40D3B7836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1583" y="1735564"/>
            <a:ext cx="6593834" cy="4085458"/>
          </a:xfrm>
          <a:prstGeom prst="rect">
            <a:avLst/>
          </a:prstGeom>
        </p:spPr>
      </p:pic>
      <p:sp>
        <p:nvSpPr>
          <p:cNvPr id="24" name="Title 1">
            <a:extLst>
              <a:ext uri="{FF2B5EF4-FFF2-40B4-BE49-F238E27FC236}">
                <a16:creationId xmlns:a16="http://schemas.microsoft.com/office/drawing/2014/main" id="{B182F236-94BF-4A42-9DBB-03E63A1292A2}"/>
              </a:ext>
            </a:extLst>
          </p:cNvPr>
          <p:cNvSpPr txBox="1">
            <a:spLocks/>
          </p:cNvSpPr>
          <p:nvPr/>
        </p:nvSpPr>
        <p:spPr>
          <a:xfrm>
            <a:off x="516308" y="176411"/>
            <a:ext cx="10858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Thank You</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1922683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1818FE-6737-4CEB-9E1F-98A15678C9E8}"/>
              </a:ext>
            </a:extLst>
          </p:cNvPr>
          <p:cNvPicPr>
            <a:picLocks noChangeAspect="1"/>
          </p:cNvPicPr>
          <p:nvPr/>
        </p:nvPicPr>
        <p:blipFill>
          <a:blip r:embed="rId3"/>
          <a:stretch>
            <a:fillRect/>
          </a:stretch>
        </p:blipFill>
        <p:spPr>
          <a:xfrm>
            <a:off x="1899283" y="451855"/>
            <a:ext cx="8813457" cy="5954289"/>
          </a:xfrm>
          <a:prstGeom prst="rect">
            <a:avLst/>
          </a:prstGeom>
        </p:spPr>
      </p:pic>
      <p:sp>
        <p:nvSpPr>
          <p:cNvPr id="4" name="Title 1">
            <a:extLst>
              <a:ext uri="{FF2B5EF4-FFF2-40B4-BE49-F238E27FC236}">
                <a16:creationId xmlns:a16="http://schemas.microsoft.com/office/drawing/2014/main" id="{DCA94D76-EDAB-41B8-B7B6-0E46372E6EE3}"/>
              </a:ext>
            </a:extLst>
          </p:cNvPr>
          <p:cNvSpPr txBox="1">
            <a:spLocks/>
          </p:cNvSpPr>
          <p:nvPr/>
        </p:nvSpPr>
        <p:spPr>
          <a:xfrm>
            <a:off x="3108506" y="552523"/>
            <a:ext cx="85354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4000" b="1">
                <a:solidFill>
                  <a:schemeClr val="accent2"/>
                </a:solidFill>
                <a:latin typeface="Leelawadee UI" panose="020B0502040204020203" pitchFamily="34" charset="-34"/>
                <a:cs typeface="Leelawadee UI" panose="020B0502040204020203" pitchFamily="34" charset="-34"/>
              </a:rPr>
              <a:t>Wanna be</a:t>
            </a:r>
            <a:endParaRPr lang="en-US" sz="4000" b="1" dirty="0">
              <a:solidFill>
                <a:schemeClr val="accent2"/>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505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5924</TotalTime>
  <Words>4815</Words>
  <Application>Microsoft Office PowerPoint</Application>
  <PresentationFormat>Widescreen</PresentationFormat>
  <Paragraphs>545</Paragraphs>
  <Slides>81</Slides>
  <Notes>45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5" baseType="lpstr">
      <vt:lpstr>Adobe Heiti Std R</vt:lpstr>
      <vt:lpstr>Kozuka Gothic Pr6N R</vt:lpstr>
      <vt:lpstr>Arial</vt:lpstr>
      <vt:lpstr>Calibri</vt:lpstr>
      <vt:lpstr>Calibri Light</vt:lpstr>
      <vt:lpstr>Consolas</vt:lpstr>
      <vt:lpstr>Josefin Sans SemiBold</vt:lpstr>
      <vt:lpstr>Leelawadee UI</vt:lpstr>
      <vt:lpstr>PT Serif</vt:lpstr>
      <vt:lpstr>Segoe UI</vt:lpstr>
      <vt:lpstr>Square721 BT</vt:lpstr>
      <vt:lpstr>Times New Roman</vt:lpstr>
      <vt:lpstr>Office Theme</vt:lpstr>
      <vt:lpstr>CorelDRAW</vt:lpstr>
      <vt:lpstr>Blockchain &amp; Cryptocurrency Di era Revolusi Industry 4.0</vt:lpstr>
      <vt:lpstr>We Was Wrong About Bitcoin</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PowerPoint Presentation</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Blockchain &amp; Cryptocurrency Di era Revolusi Industry 4.0</vt:lpstr>
      <vt:lpstr>   Workshop Blockchain 2018 - The Cryptocurrency Industry</vt:lpstr>
      <vt:lpstr>Blockchain &amp; Cryptocurrency Di era Revolusi Industry 4.0</vt:lpstr>
      <vt:lpstr>Blockchain &amp; Cryptocurrency Di era Revolusi Industry 4.0</vt:lpstr>
      <vt:lpstr>Blockchain &amp; Cryptocurrency Di era Revolusi Industry 4.0</vt:lpstr>
      <vt:lpstr>   Workshop Blockchain 2018 - The Cryptocurrency Industry</vt:lpstr>
      <vt:lpstr>   Workshop Blockchain 2018 - The Cryptocurrency Industry</vt:lpstr>
      <vt:lpstr>   Workshop Blockchain 2018 - The Cryptocurrency Industry</vt:lpstr>
      <vt:lpstr>Blockchain &amp; Cryptocurrency Di era Revolusi Industry 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chrysta agung</dc:creator>
  <cp:lastModifiedBy>Gun Gun</cp:lastModifiedBy>
  <cp:revision>218</cp:revision>
  <dcterms:created xsi:type="dcterms:W3CDTF">2018-05-25T12:50:20Z</dcterms:created>
  <dcterms:modified xsi:type="dcterms:W3CDTF">2021-01-30T06:05:39Z</dcterms:modified>
</cp:coreProperties>
</file>